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41"/>
  </p:notesMasterIdLst>
  <p:sldIdLst>
    <p:sldId id="256" r:id="rId4"/>
    <p:sldId id="301" r:id="rId5"/>
    <p:sldId id="298" r:id="rId6"/>
    <p:sldId id="297" r:id="rId7"/>
    <p:sldId id="257" r:id="rId8"/>
    <p:sldId id="258" r:id="rId9"/>
    <p:sldId id="259" r:id="rId10"/>
    <p:sldId id="302" r:id="rId11"/>
    <p:sldId id="291" r:id="rId12"/>
    <p:sldId id="262" r:id="rId13"/>
    <p:sldId id="284" r:id="rId14"/>
    <p:sldId id="263" r:id="rId15"/>
    <p:sldId id="265" r:id="rId16"/>
    <p:sldId id="266" r:id="rId17"/>
    <p:sldId id="269" r:id="rId18"/>
    <p:sldId id="270" r:id="rId19"/>
    <p:sldId id="285" r:id="rId20"/>
    <p:sldId id="271" r:id="rId21"/>
    <p:sldId id="272" r:id="rId22"/>
    <p:sldId id="273" r:id="rId23"/>
    <p:sldId id="286" r:id="rId24"/>
    <p:sldId id="274" r:id="rId25"/>
    <p:sldId id="275" r:id="rId26"/>
    <p:sldId id="287" r:id="rId27"/>
    <p:sldId id="277" r:id="rId28"/>
    <p:sldId id="288" r:id="rId29"/>
    <p:sldId id="278" r:id="rId30"/>
    <p:sldId id="280" r:id="rId31"/>
    <p:sldId id="281" r:id="rId32"/>
    <p:sldId id="282" r:id="rId33"/>
    <p:sldId id="279" r:id="rId34"/>
    <p:sldId id="289" r:id="rId35"/>
    <p:sldId id="290" r:id="rId36"/>
    <p:sldId id="293" r:id="rId37"/>
    <p:sldId id="296" r:id="rId38"/>
    <p:sldId id="294" r:id="rId39"/>
    <p:sldId id="295" r:id="rId4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206" autoAdjust="0"/>
    <p:restoredTop sz="90534" autoAdjust="0"/>
  </p:normalViewPr>
  <p:slideViewPr>
    <p:cSldViewPr>
      <p:cViewPr varScale="1">
        <p:scale>
          <a:sx n="70" d="100"/>
          <a:sy n="70" d="100"/>
        </p:scale>
        <p:origin x="1320" y="6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microsoft.com/office/2015/10/relationships/revisionInfo" Target="revisionInfo.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3CEBACC-8517-4DFF-8B30-AFA3E559E0B3}" type="doc">
      <dgm:prSet loTypeId="urn:microsoft.com/office/officeart/2005/8/layout/matrix1" loCatId="matrix" qsTypeId="urn:microsoft.com/office/officeart/2005/8/quickstyle/simple1" qsCatId="simple" csTypeId="urn:microsoft.com/office/officeart/2005/8/colors/colorful2" csCatId="colorful" phldr="1"/>
      <dgm:spPr/>
      <dgm:t>
        <a:bodyPr/>
        <a:lstStyle/>
        <a:p>
          <a:endParaRPr lang="en-US"/>
        </a:p>
      </dgm:t>
    </dgm:pt>
    <dgm:pt modelId="{3C7C5CD6-9CF4-4D2D-80F6-DA3C6B7D82DF}" type="pres">
      <dgm:prSet presAssocID="{E3CEBACC-8517-4DFF-8B30-AFA3E559E0B3}" presName="diagram" presStyleCnt="0">
        <dgm:presLayoutVars>
          <dgm:chMax val="1"/>
          <dgm:dir/>
          <dgm:animLvl val="ctr"/>
          <dgm:resizeHandles val="exact"/>
        </dgm:presLayoutVars>
      </dgm:prSet>
      <dgm:spPr/>
    </dgm:pt>
  </dgm:ptLst>
  <dgm:cxnLst>
    <dgm:cxn modelId="{CE7ECB23-D0CD-4825-802E-ED619A853886}" type="presOf" srcId="{E3CEBACC-8517-4DFF-8B30-AFA3E559E0B3}" destId="{3C7C5CD6-9CF4-4D2D-80F6-DA3C6B7D82DF}" srcOrd="0"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C7800A5-54AD-49A0-A6E9-DD9263A6DAAE}" type="doc">
      <dgm:prSet loTypeId="urn:microsoft.com/office/officeart/2005/8/layout/target3" loCatId="list" qsTypeId="urn:microsoft.com/office/officeart/2005/8/quickstyle/simple1" qsCatId="simple" csTypeId="urn:microsoft.com/office/officeart/2005/8/colors/colorful5" csCatId="colorful" phldr="1"/>
      <dgm:spPr/>
      <dgm:t>
        <a:bodyPr/>
        <a:lstStyle/>
        <a:p>
          <a:endParaRPr lang="en-US"/>
        </a:p>
      </dgm:t>
    </dgm:pt>
    <dgm:pt modelId="{6563E046-97EE-4A7C-944E-03BB2A63FBCB}" type="pres">
      <dgm:prSet presAssocID="{0C7800A5-54AD-49A0-A6E9-DD9263A6DAAE}" presName="Name0" presStyleCnt="0">
        <dgm:presLayoutVars>
          <dgm:chMax val="7"/>
          <dgm:dir/>
          <dgm:animLvl val="lvl"/>
          <dgm:resizeHandles val="exact"/>
        </dgm:presLayoutVars>
      </dgm:prSet>
      <dgm:spPr/>
    </dgm:pt>
  </dgm:ptLst>
  <dgm:cxnLst>
    <dgm:cxn modelId="{AAEDB66B-37F3-45E2-B699-314684EBA485}" type="presOf" srcId="{0C7800A5-54AD-49A0-A6E9-DD9263A6DAAE}" destId="{6563E046-97EE-4A7C-944E-03BB2A63FBCB}" srcOrd="0"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2.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vi-V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BDBDFB4-2985-4B82-8A8B-E1F1193EE711}" type="datetimeFigureOut">
              <a:rPr lang="vi-VN" smtClean="0"/>
              <a:t>14/06/2017</a:t>
            </a:fld>
            <a:endParaRPr lang="vi-VN"/>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vi-V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vi-V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vi-V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F3F6F6E-4BBA-469A-99F9-3CC636CAFCC3}" type="slidenum">
              <a:rPr lang="vi-VN" smtClean="0"/>
              <a:t>‹#›</a:t>
            </a:fld>
            <a:endParaRPr lang="vi-VN"/>
          </a:p>
        </p:txBody>
      </p:sp>
    </p:spTree>
    <p:extLst>
      <p:ext uri="{BB962C8B-B14F-4D97-AF65-F5344CB8AC3E}">
        <p14:creationId xmlns:p14="http://schemas.microsoft.com/office/powerpoint/2010/main" val="23162872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vi-VN" sz="1200" kern="1200" dirty="0">
                <a:solidFill>
                  <a:schemeClr val="tx1"/>
                </a:solidFill>
                <a:effectLst/>
                <a:latin typeface="+mn-lt"/>
                <a:ea typeface="+mn-ea"/>
                <a:cs typeface="+mn-cs"/>
              </a:rPr>
              <a:t>Đại hội Đảng toàn quốc lần thứ III (năm 1960) 5 thành phần kinh tế: Kinh tế quốc doanh, Kinh tế tập thể, Kinh Tế tư bản nhà nước, Kinh tế sản xuất hàng hóa nhỏ và  Kinh tế nông dân kiểu gia trưởng.</a:t>
            </a:r>
          </a:p>
          <a:p>
            <a:pPr lvl="0"/>
            <a:r>
              <a:rPr lang="vi-VN" sz="1200" kern="1200" dirty="0">
                <a:solidFill>
                  <a:schemeClr val="tx1"/>
                </a:solidFill>
                <a:effectLst/>
                <a:latin typeface="+mn-lt"/>
                <a:ea typeface="+mn-ea"/>
                <a:cs typeface="+mn-cs"/>
              </a:rPr>
              <a:t>Đại hội Đảng toàn quốc lần thứ IV (năm 1976)</a:t>
            </a:r>
          </a:p>
          <a:p>
            <a:r>
              <a:rPr lang="vi-VN" sz="1200" kern="1200" dirty="0">
                <a:solidFill>
                  <a:schemeClr val="tx1"/>
                </a:solidFill>
                <a:effectLst/>
                <a:latin typeface="+mn-lt"/>
                <a:ea typeface="+mn-ea"/>
                <a:cs typeface="+mn-cs"/>
              </a:rPr>
              <a:t>+ Miền Bắc: có 3 thành phần kinh tế: Kinh tế XHCN,  Kinh tế sản xuất hàng hóa nhỏ và Kinh tế nông dân gia trưởng;</a:t>
            </a:r>
          </a:p>
          <a:p>
            <a:r>
              <a:rPr lang="vi-VN" sz="1200" kern="1200" dirty="0">
                <a:solidFill>
                  <a:schemeClr val="tx1"/>
                </a:solidFill>
                <a:effectLst/>
                <a:latin typeface="+mn-lt"/>
                <a:ea typeface="+mn-ea"/>
                <a:cs typeface="+mn-cs"/>
              </a:rPr>
              <a:t>+ Miền Nam có 5 thành phần kinh tế: Cả 3 thành phần kinh tế của miền Bắc, Kinh tế TBCN và Kinh tế tư bản nhà nước.</a:t>
            </a:r>
          </a:p>
          <a:p>
            <a:pPr lvl="0"/>
            <a:r>
              <a:rPr lang="vi-VN" sz="1200" kern="1200" dirty="0">
                <a:solidFill>
                  <a:schemeClr val="tx1"/>
                </a:solidFill>
                <a:effectLst/>
                <a:latin typeface="+mn-lt"/>
                <a:ea typeface="+mn-ea"/>
                <a:cs typeface="+mn-cs"/>
              </a:rPr>
              <a:t>Đại hội Đảng toàn quốc lần thứ V :5 thành phần kinh tế:  Kinh tế XHCN (Khu vực kinh tế quốc doanh và tập thể),  Kinh tế tư nhân TBCN, Kinh tế tư bản nhà nước, Kinh tế tư nhân tự cấp, tự túc và Kinh tế sản xuất hàng hóa nhỏ.</a:t>
            </a:r>
          </a:p>
          <a:p>
            <a:pPr lvl="0"/>
            <a:r>
              <a:rPr lang="vi-VN" sz="1200" kern="1200" dirty="0">
                <a:solidFill>
                  <a:schemeClr val="tx1"/>
                </a:solidFill>
                <a:effectLst/>
                <a:latin typeface="+mn-lt"/>
                <a:ea typeface="+mn-ea"/>
                <a:cs typeface="+mn-cs"/>
              </a:rPr>
              <a:t>Đại hội Đảng toàn quốc lần thứ VI (năm 1986  Đảng ta khẳng định 5 thành phần kinh tế: Kinh tế XHCN (Quốc doanh, tập thể, gia đình), Kinh tế sản xuất hàng hóa nhỏ, Kinh tế tự túc, tự cấp, Kinh tế tư bản nhà nước và kinh tế tư bản tư nhân.</a:t>
            </a:r>
          </a:p>
          <a:p>
            <a:pPr lvl="0"/>
            <a:r>
              <a:rPr lang="vi-VN" sz="1200" kern="1200" dirty="0">
                <a:solidFill>
                  <a:schemeClr val="tx1"/>
                </a:solidFill>
                <a:effectLst/>
                <a:latin typeface="+mn-lt"/>
                <a:ea typeface="+mn-ea"/>
                <a:cs typeface="+mn-cs"/>
              </a:rPr>
              <a:t>- Đại hội Đảng toàn quốc lần thứ VII (năm 1991) Đảng ta khẳng định 5 thành phần kinh tế: Kinh tế quốc doanh,  Kinh tế tập thể,  Kinh tế cá thể, Kinh tế tư nhân, và Kinh tế tư bản nhà nước; </a:t>
            </a:r>
          </a:p>
          <a:p>
            <a:pPr lvl="0"/>
            <a:r>
              <a:rPr lang="vi-VN" sz="1200" kern="1200" dirty="0">
                <a:solidFill>
                  <a:schemeClr val="tx1"/>
                </a:solidFill>
                <a:effectLst/>
                <a:latin typeface="+mn-lt"/>
                <a:ea typeface="+mn-ea"/>
                <a:cs typeface="+mn-cs"/>
              </a:rPr>
              <a:t>      - Đại hội VIII (năm 1996) có 5 thành phần kinh tế: Kinh tế nhà nước, Kinh tế hợp tác xã,  Kinh tế cá thể, tiểu chủ, Kinh tế tư bản tư nhân và Kinh tế tư bản nhà nước</a:t>
            </a:r>
          </a:p>
          <a:p>
            <a:pPr lvl="0"/>
            <a:r>
              <a:rPr lang="vi-VN" sz="1200" kern="1200" dirty="0">
                <a:solidFill>
                  <a:schemeClr val="tx1"/>
                </a:solidFill>
                <a:effectLst/>
                <a:latin typeface="+mn-lt"/>
                <a:ea typeface="+mn-ea"/>
                <a:cs typeface="+mn-cs"/>
              </a:rPr>
              <a:t>    - Tại Đại hội IX (năm 2001), gồm có 6 thành phần kinh tế:  Thành phần kinh tế nhà nước, Thành phần kinh tế hợp tác xã, Thành phần kinh tế cá thể tiểu chủ,  Thành phần kinh tế tư bản tư nhân, Thành phần kinh tế tư bản nhà nước, và Thành phần kinh tế có vốn đầu tư nước ngoài; Kinh tế hỗn hợp (thuộc sở hữu cổ phần)</a:t>
            </a:r>
          </a:p>
          <a:p>
            <a:pPr lvl="0"/>
            <a:r>
              <a:rPr lang="vi-VN" sz="1200" kern="1200" dirty="0">
                <a:solidFill>
                  <a:schemeClr val="tx1"/>
                </a:solidFill>
                <a:effectLst/>
                <a:latin typeface="+mn-lt"/>
                <a:ea typeface="+mn-ea"/>
                <a:cs typeface="+mn-cs"/>
              </a:rPr>
              <a:t>  Tại Đại hội X (năm 2006), gồm có 5  thành phần kinh tế:  Thành phần kinh tế nhà nước, Thành phần kinh tế tập thể, Thành phần kinh tế tư nhân (bao gồm kinh tế cá thể, tiểu chủ, tư bản tư bản tư nhân ),  Thành phần kinh tế tư bản nhà nước,  và Thành phần kinh tế có vốn đầu tư nước ngoài.</a:t>
            </a:r>
            <a:br>
              <a:rPr lang="vi-VN" sz="1200" kern="1200" dirty="0">
                <a:solidFill>
                  <a:schemeClr val="tx1"/>
                </a:solidFill>
                <a:effectLst/>
                <a:latin typeface="+mn-lt"/>
                <a:ea typeface="+mn-ea"/>
                <a:cs typeface="+mn-cs"/>
              </a:rPr>
            </a:br>
            <a:r>
              <a:rPr lang="vi-VN" sz="1200" kern="1200" dirty="0">
                <a:solidFill>
                  <a:schemeClr val="tx1"/>
                </a:solidFill>
                <a:effectLst/>
                <a:latin typeface="+mn-lt"/>
                <a:ea typeface="+mn-ea"/>
                <a:cs typeface="+mn-cs"/>
              </a:rPr>
              <a:t> </a:t>
            </a:r>
            <a:br>
              <a:rPr lang="vi-VN" sz="1200" kern="1200" dirty="0">
                <a:solidFill>
                  <a:schemeClr val="tx1"/>
                </a:solidFill>
                <a:effectLst/>
                <a:latin typeface="+mn-lt"/>
                <a:ea typeface="+mn-ea"/>
                <a:cs typeface="+mn-cs"/>
              </a:rPr>
            </a:br>
            <a:r>
              <a:rPr lang="vi-VN" sz="1200" kern="1200" dirty="0">
                <a:solidFill>
                  <a:schemeClr val="tx1"/>
                </a:solidFill>
                <a:effectLst/>
                <a:latin typeface="+mn-lt"/>
                <a:ea typeface="+mn-ea"/>
                <a:cs typeface="+mn-cs"/>
              </a:rPr>
              <a:t>      Như vậy Đại hội X chỉ khác Đại hội IX ở chỗ đã sát nhập hai thành phần kinh tế kinh tế cá thể, tiểu chủ và kinh tế tư bản tư bản tư nhân thành một thành phần đó là kinh tế tư nhân, là vì hai thành phần này có điểm chung giống nhau là đều dựa trên chế độ sở hữu tư nhân về TLSX; mặt khác chúng ta xóa đi sự mặc cảm đối với kinh tế tư bản tư nhân và nó sẽ thuận hơn khi nói đến đảng viên được làm kinh tế tư nhân.</a:t>
            </a:r>
            <a:br>
              <a:rPr lang="vi-VN" sz="1200" kern="1200" dirty="0">
                <a:solidFill>
                  <a:schemeClr val="tx1"/>
                </a:solidFill>
                <a:effectLst/>
                <a:latin typeface="+mn-lt"/>
                <a:ea typeface="+mn-ea"/>
                <a:cs typeface="+mn-cs"/>
              </a:rPr>
            </a:br>
            <a:r>
              <a:rPr lang="vi-VN" sz="1200" kern="1200" dirty="0">
                <a:solidFill>
                  <a:schemeClr val="tx1"/>
                </a:solidFill>
                <a:effectLst/>
                <a:latin typeface="+mn-lt"/>
                <a:ea typeface="+mn-ea"/>
                <a:cs typeface="+mn-cs"/>
              </a:rPr>
              <a:t>  </a:t>
            </a:r>
            <a:br>
              <a:rPr lang="vi-VN" sz="1200" kern="1200" dirty="0">
                <a:solidFill>
                  <a:schemeClr val="tx1"/>
                </a:solidFill>
                <a:effectLst/>
                <a:latin typeface="+mn-lt"/>
                <a:ea typeface="+mn-ea"/>
                <a:cs typeface="+mn-cs"/>
              </a:rPr>
            </a:br>
            <a:r>
              <a:rPr lang="vi-VN" sz="1200" kern="1200" dirty="0">
                <a:solidFill>
                  <a:schemeClr val="tx1"/>
                </a:solidFill>
                <a:effectLst/>
                <a:latin typeface="+mn-lt"/>
                <a:ea typeface="+mn-ea"/>
                <a:cs typeface="+mn-cs"/>
              </a:rPr>
              <a:t>      Tại Đại hội XI (năm 2011), gồm có 4 thành phần kinh tế: Thành phần kinh tế nhà nước; Thành phần kinh tế tập thể; Thành phần kinh tế tư nhân (gồm kinh tế cá thể, tiểu chủ, tư bản  tư nhân)  và Thành phần kinh tế có vốn đầu tư nước ngoài.</a:t>
            </a:r>
          </a:p>
          <a:p>
            <a:r>
              <a:rPr lang="vi-VN" sz="1200" kern="1200" dirty="0">
                <a:solidFill>
                  <a:schemeClr val="tx1"/>
                </a:solidFill>
                <a:effectLst/>
                <a:latin typeface="+mn-lt"/>
                <a:ea typeface="+mn-ea"/>
                <a:cs typeface="+mn-cs"/>
              </a:rPr>
              <a:t> </a:t>
            </a:r>
          </a:p>
          <a:p>
            <a:endParaRPr lang="vi-VN" dirty="0"/>
          </a:p>
        </p:txBody>
      </p:sp>
      <p:sp>
        <p:nvSpPr>
          <p:cNvPr id="4" name="Slide Number Placeholder 3"/>
          <p:cNvSpPr>
            <a:spLocks noGrp="1"/>
          </p:cNvSpPr>
          <p:nvPr>
            <p:ph type="sldNum" sz="quarter" idx="10"/>
          </p:nvPr>
        </p:nvSpPr>
        <p:spPr/>
        <p:txBody>
          <a:bodyPr/>
          <a:lstStyle/>
          <a:p>
            <a:fld id="{6F3F6F6E-4BBA-469A-99F9-3CC636CAFCC3}" type="slidenum">
              <a:rPr lang="vi-VN" smtClean="0"/>
              <a:t>9</a:t>
            </a:fld>
            <a:endParaRPr lang="vi-VN"/>
          </a:p>
        </p:txBody>
      </p:sp>
    </p:spTree>
    <p:extLst>
      <p:ext uri="{BB962C8B-B14F-4D97-AF65-F5344CB8AC3E}">
        <p14:creationId xmlns:p14="http://schemas.microsoft.com/office/powerpoint/2010/main" val="6780388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Ghi</a:t>
            </a:r>
            <a:r>
              <a:rPr lang="en-US" dirty="0"/>
              <a:t> </a:t>
            </a:r>
            <a:r>
              <a:rPr lang="en-US" dirty="0" err="1"/>
              <a:t>chú</a:t>
            </a:r>
            <a:r>
              <a:rPr lang="en-US" dirty="0"/>
              <a:t>: 1 </a:t>
            </a:r>
            <a:r>
              <a:rPr lang="en-US" dirty="0" err="1"/>
              <a:t>là</a:t>
            </a:r>
            <a:endParaRPr lang="vi-VN" dirty="0"/>
          </a:p>
        </p:txBody>
      </p:sp>
      <p:sp>
        <p:nvSpPr>
          <p:cNvPr id="4" name="Slide Number Placeholder 3"/>
          <p:cNvSpPr>
            <a:spLocks noGrp="1"/>
          </p:cNvSpPr>
          <p:nvPr>
            <p:ph type="sldNum" sz="quarter" idx="10"/>
          </p:nvPr>
        </p:nvSpPr>
        <p:spPr/>
        <p:txBody>
          <a:bodyPr/>
          <a:lstStyle/>
          <a:p>
            <a:fld id="{6F3F6F6E-4BBA-469A-99F9-3CC636CAFCC3}" type="slidenum">
              <a:rPr lang="vi-VN" smtClean="0"/>
              <a:t>32</a:t>
            </a:fld>
            <a:endParaRPr lang="vi-VN"/>
          </a:p>
        </p:txBody>
      </p:sp>
    </p:spTree>
    <p:extLst>
      <p:ext uri="{BB962C8B-B14F-4D97-AF65-F5344CB8AC3E}">
        <p14:creationId xmlns:p14="http://schemas.microsoft.com/office/powerpoint/2010/main" val="27089993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2CA6C639-0298-47DD-B1C5-0F90447463EE}" type="datetimeFigureOut">
              <a:rPr lang="en-US" smtClean="0"/>
              <a:t>6/14/2017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22D4EB4-31E1-4D36-8890-7E9FA0AED3F6}" type="slidenum">
              <a:rPr lang="en-US" smtClean="0"/>
              <a:t>‹#›</a:t>
            </a:fld>
            <a:endParaRPr lang="en-US"/>
          </a:p>
        </p:txBody>
      </p:sp>
    </p:spTree>
    <p:extLst>
      <p:ext uri="{BB962C8B-B14F-4D97-AF65-F5344CB8AC3E}">
        <p14:creationId xmlns:p14="http://schemas.microsoft.com/office/powerpoint/2010/main" val="25748015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A6C639-0298-47DD-B1C5-0F90447463EE}" type="datetimeFigureOut">
              <a:rPr lang="en-US" smtClean="0"/>
              <a:t>6/14/2017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22D4EB4-31E1-4D36-8890-7E9FA0AED3F6}" type="slidenum">
              <a:rPr lang="en-US" smtClean="0"/>
              <a:t>‹#›</a:t>
            </a:fld>
            <a:endParaRPr lang="en-US"/>
          </a:p>
        </p:txBody>
      </p:sp>
    </p:spTree>
    <p:extLst>
      <p:ext uri="{BB962C8B-B14F-4D97-AF65-F5344CB8AC3E}">
        <p14:creationId xmlns:p14="http://schemas.microsoft.com/office/powerpoint/2010/main" val="26692288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CA6C639-0298-47DD-B1C5-0F90447463EE}" type="datetimeFigureOut">
              <a:rPr lang="en-US" smtClean="0"/>
              <a:t>6/14/2017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22D4EB4-31E1-4D36-8890-7E9FA0AED3F6}" type="slidenum">
              <a:rPr lang="en-US" smtClean="0"/>
              <a:t>‹#›</a:t>
            </a:fld>
            <a:endParaRPr lang="en-US"/>
          </a:p>
        </p:txBody>
      </p:sp>
    </p:spTree>
    <p:extLst>
      <p:ext uri="{BB962C8B-B14F-4D97-AF65-F5344CB8AC3E}">
        <p14:creationId xmlns:p14="http://schemas.microsoft.com/office/powerpoint/2010/main" val="11434889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A6C639-0298-47DD-B1C5-0F90447463EE}" type="datetimeFigureOut">
              <a:rPr lang="en-US" smtClean="0"/>
              <a:t>6/14/2017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22D4EB4-31E1-4D36-8890-7E9FA0AED3F6}" type="slidenum">
              <a:rPr lang="en-US" smtClean="0"/>
              <a:t>‹#›</a:t>
            </a:fld>
            <a:endParaRPr lang="en-US"/>
          </a:p>
        </p:txBody>
      </p:sp>
    </p:spTree>
    <p:extLst>
      <p:ext uri="{BB962C8B-B14F-4D97-AF65-F5344CB8AC3E}">
        <p14:creationId xmlns:p14="http://schemas.microsoft.com/office/powerpoint/2010/main" val="14141374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A6C639-0298-47DD-B1C5-0F90447463EE}" type="datetimeFigureOut">
              <a:rPr lang="en-US" smtClean="0"/>
              <a:t>6/14/2017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22D4EB4-31E1-4D36-8890-7E9FA0AED3F6}" type="slidenum">
              <a:rPr lang="en-US" smtClean="0"/>
              <a:t>‹#›</a:t>
            </a:fld>
            <a:endParaRPr lang="en-US"/>
          </a:p>
        </p:txBody>
      </p:sp>
    </p:spTree>
    <p:extLst>
      <p:ext uri="{BB962C8B-B14F-4D97-AF65-F5344CB8AC3E}">
        <p14:creationId xmlns:p14="http://schemas.microsoft.com/office/powerpoint/2010/main" val="26132985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A6C639-0298-47DD-B1C5-0F90447463EE}" type="datetimeFigureOut">
              <a:rPr lang="en-US" smtClean="0"/>
              <a:t>6/14/2017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22D4EB4-31E1-4D36-8890-7E9FA0AED3F6}" type="slidenum">
              <a:rPr lang="en-US" smtClean="0"/>
              <a:t>‹#›</a:t>
            </a:fld>
            <a:endParaRPr lang="en-US"/>
          </a:p>
        </p:txBody>
      </p:sp>
    </p:spTree>
    <p:extLst>
      <p:ext uri="{BB962C8B-B14F-4D97-AF65-F5344CB8AC3E}">
        <p14:creationId xmlns:p14="http://schemas.microsoft.com/office/powerpoint/2010/main" val="9976781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A6C639-0298-47DD-B1C5-0F90447463EE}" type="datetimeFigureOut">
              <a:rPr lang="en-US" smtClean="0"/>
              <a:t>6/14/2017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22D4EB4-31E1-4D36-8890-7E9FA0AED3F6}" type="slidenum">
              <a:rPr lang="en-US" smtClean="0"/>
              <a:t>‹#›</a:t>
            </a:fld>
            <a:endParaRPr lang="en-US"/>
          </a:p>
        </p:txBody>
      </p:sp>
    </p:spTree>
    <p:extLst>
      <p:ext uri="{BB962C8B-B14F-4D97-AF65-F5344CB8AC3E}">
        <p14:creationId xmlns:p14="http://schemas.microsoft.com/office/powerpoint/2010/main" val="25755097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CA6C639-0298-47DD-B1C5-0F90447463EE}" type="datetimeFigureOut">
              <a:rPr lang="en-US" smtClean="0"/>
              <a:t>6/14/2017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22D4EB4-31E1-4D36-8890-7E9FA0AED3F6}" type="slidenum">
              <a:rPr lang="en-US" smtClean="0"/>
              <a:t>‹#›</a:t>
            </a:fld>
            <a:endParaRPr lang="en-US"/>
          </a:p>
        </p:txBody>
      </p:sp>
    </p:spTree>
    <p:extLst>
      <p:ext uri="{BB962C8B-B14F-4D97-AF65-F5344CB8AC3E}">
        <p14:creationId xmlns:p14="http://schemas.microsoft.com/office/powerpoint/2010/main" val="38093340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CA6C639-0298-47DD-B1C5-0F90447463EE}" type="datetimeFigureOut">
              <a:rPr lang="en-US" smtClean="0"/>
              <a:t>6/14/2017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22D4EB4-31E1-4D36-8890-7E9FA0AED3F6}" type="slidenum">
              <a:rPr lang="en-US" smtClean="0"/>
              <a:t>‹#›</a:t>
            </a:fld>
            <a:endParaRPr lang="en-US"/>
          </a:p>
        </p:txBody>
      </p:sp>
    </p:spTree>
    <p:extLst>
      <p:ext uri="{BB962C8B-B14F-4D97-AF65-F5344CB8AC3E}">
        <p14:creationId xmlns:p14="http://schemas.microsoft.com/office/powerpoint/2010/main" val="34067424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A6C639-0298-47DD-B1C5-0F90447463EE}" type="datetimeFigureOut">
              <a:rPr lang="en-US" smtClean="0"/>
              <a:t>6/14/2017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22D4EB4-31E1-4D36-8890-7E9FA0AED3F6}" type="slidenum">
              <a:rPr lang="en-US" smtClean="0"/>
              <a:t>‹#›</a:t>
            </a:fld>
            <a:endParaRPr lang="en-US"/>
          </a:p>
        </p:txBody>
      </p:sp>
    </p:spTree>
    <p:extLst>
      <p:ext uri="{BB962C8B-B14F-4D97-AF65-F5344CB8AC3E}">
        <p14:creationId xmlns:p14="http://schemas.microsoft.com/office/powerpoint/2010/main" val="1164090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A6C639-0298-47DD-B1C5-0F90447463EE}" type="datetimeFigureOut">
              <a:rPr lang="en-US" smtClean="0"/>
              <a:t>6/14/2017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22D4EB4-31E1-4D36-8890-7E9FA0AED3F6}" type="slidenum">
              <a:rPr lang="en-US" smtClean="0"/>
              <a:t>‹#›</a:t>
            </a:fld>
            <a:endParaRPr lang="en-US"/>
          </a:p>
        </p:txBody>
      </p:sp>
    </p:spTree>
    <p:extLst>
      <p:ext uri="{BB962C8B-B14F-4D97-AF65-F5344CB8AC3E}">
        <p14:creationId xmlns:p14="http://schemas.microsoft.com/office/powerpoint/2010/main" val="37104263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B2F03AB9-726E-4C2A-8676-8C4F1387283E}" type="datetimeFigureOut">
              <a:rPr lang="en-US">
                <a:solidFill>
                  <a:prstClr val="black">
                    <a:tint val="75000"/>
                  </a:prstClr>
                </a:solidFill>
              </a:rPr>
              <a:pPr>
                <a:defRPr/>
              </a:pPr>
              <a:t>6/14/2017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17137911-335B-43C3-BF43-859137FF91B8}"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368545814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A3188DF2-B3DF-4DB1-95F9-18953A13539D}" type="datetimeFigureOut">
              <a:rPr lang="en-US">
                <a:solidFill>
                  <a:prstClr val="black">
                    <a:tint val="75000"/>
                  </a:prstClr>
                </a:solidFill>
              </a:rPr>
              <a:pPr>
                <a:defRPr/>
              </a:pPr>
              <a:t>6/14/2017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950FC3A4-C67A-4AA3-95FE-C94128883531}"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19833704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DA967629-6B2D-4D29-83CF-94D768D54697}" type="datetimeFigureOut">
              <a:rPr lang="en-US">
                <a:solidFill>
                  <a:prstClr val="black">
                    <a:tint val="75000"/>
                  </a:prstClr>
                </a:solidFill>
              </a:rPr>
              <a:pPr>
                <a:defRPr/>
              </a:pPr>
              <a:t>6/14/2017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237C7B45-BA8A-4F34-8376-CF514F7A28BE}"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6186473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FAE6F10B-5609-4FC0-A55E-C178176D4094}" type="datetimeFigureOut">
              <a:rPr lang="en-US">
                <a:solidFill>
                  <a:prstClr val="black">
                    <a:tint val="75000"/>
                  </a:prstClr>
                </a:solidFill>
              </a:rPr>
              <a:pPr>
                <a:defRPr/>
              </a:pPr>
              <a:t>6/14/2017</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7BBD2A42-4EE5-4FBF-A3D0-6F86C852C3B5}"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36424227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FA16148B-2199-4136-8145-96D6E3C7EB71}" type="datetimeFigureOut">
              <a:rPr lang="en-US">
                <a:solidFill>
                  <a:prstClr val="black">
                    <a:tint val="75000"/>
                  </a:prstClr>
                </a:solidFill>
              </a:rPr>
              <a:pPr>
                <a:defRPr/>
              </a:pPr>
              <a:t>6/14/2017</a:t>
            </a:fld>
            <a:endParaRPr lang="en-US">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751D6A12-FDBF-4349-A0A9-F959606F2140}"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21461271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9DB64EB1-8BE2-412E-B56D-9D78AAE28084}" type="datetimeFigureOut">
              <a:rPr lang="en-US">
                <a:solidFill>
                  <a:prstClr val="black">
                    <a:tint val="75000"/>
                  </a:prstClr>
                </a:solidFill>
              </a:rPr>
              <a:pPr>
                <a:defRPr/>
              </a:pPr>
              <a:t>6/14/2017</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0FE65888-1BBA-4377-8948-3B81BBCFE7B6}"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297087426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E228829D-4987-4F4A-9261-207CF21EF368}" type="datetimeFigureOut">
              <a:rPr lang="en-US">
                <a:solidFill>
                  <a:prstClr val="black">
                    <a:tint val="75000"/>
                  </a:prstClr>
                </a:solidFill>
              </a:rPr>
              <a:pPr>
                <a:defRPr/>
              </a:pPr>
              <a:t>6/14/2017</a:t>
            </a:fld>
            <a:endParaRPr lang="en-US">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DC4E56FB-EBF4-4397-9A4B-01A36A31FE24}"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310046788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F09EDADE-7FF4-4F7A-8786-DAF645887BF8}" type="datetimeFigureOut">
              <a:rPr lang="en-US">
                <a:solidFill>
                  <a:prstClr val="black">
                    <a:tint val="75000"/>
                  </a:prstClr>
                </a:solidFill>
              </a:rPr>
              <a:pPr>
                <a:defRPr/>
              </a:pPr>
              <a:t>6/14/2017</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29119D7C-25C2-4C30-955F-6D3DC9000CCE}"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160346525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888B2EB9-D073-415D-B2D2-68CBE0641D5C}" type="datetimeFigureOut">
              <a:rPr lang="en-US">
                <a:solidFill>
                  <a:prstClr val="black">
                    <a:tint val="75000"/>
                  </a:prstClr>
                </a:solidFill>
              </a:rPr>
              <a:pPr>
                <a:defRPr/>
              </a:pPr>
              <a:t>6/14/2017</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FBFAA330-41B2-4F4D-821F-3B8021E80136}"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399476471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2430EC2D-0F74-4CF6-8ADE-B2DAA5912A92}" type="datetimeFigureOut">
              <a:rPr lang="en-US">
                <a:solidFill>
                  <a:prstClr val="black">
                    <a:tint val="75000"/>
                  </a:prstClr>
                </a:solidFill>
              </a:rPr>
              <a:pPr>
                <a:defRPr/>
              </a:pPr>
              <a:t>6/14/2017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7A6F6DA8-CC12-4071-B0EC-307FB061D345}"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323452062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EC8872D6-C831-4F12-94BC-2ADA7F234AC0}" type="datetimeFigureOut">
              <a:rPr lang="en-US">
                <a:solidFill>
                  <a:prstClr val="black">
                    <a:tint val="75000"/>
                  </a:prstClr>
                </a:solidFill>
              </a:rPr>
              <a:pPr>
                <a:defRPr/>
              </a:pPr>
              <a:t>6/14/2017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25654EB0-030A-4F4F-AB68-433F49D031DD}"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159140527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F4A52FC4-8516-4336-AF08-8704B966672E}" type="datetimeFigureOut">
              <a:rPr lang="en-US">
                <a:solidFill>
                  <a:prstClr val="black">
                    <a:tint val="75000"/>
                  </a:prstClr>
                </a:solidFill>
              </a:rPr>
              <a:pPr>
                <a:defRPr/>
              </a:pPr>
              <a:t>6/14/2017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5CFF7D84-0DED-4AD8-A837-8801B2DE110E}"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76116844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A21F6A0C-00C7-48BD-8DCE-AB1ACFC37F7D}" type="datetimeFigureOut">
              <a:rPr lang="en-US">
                <a:solidFill>
                  <a:prstClr val="black">
                    <a:tint val="75000"/>
                  </a:prstClr>
                </a:solidFill>
              </a:rPr>
              <a:pPr>
                <a:defRPr/>
              </a:pPr>
              <a:t>6/14/2017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F804B749-1BD1-4B9A-A5BB-1D6DB181DCD4}"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396070171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1BD5ACD0-D189-46E0-BEDA-C563213CF6E2}" type="datetimeFigureOut">
              <a:rPr lang="en-US">
                <a:solidFill>
                  <a:prstClr val="black">
                    <a:tint val="75000"/>
                  </a:prstClr>
                </a:solidFill>
              </a:rPr>
              <a:pPr>
                <a:defRPr/>
              </a:pPr>
              <a:t>6/14/2017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708B51B-2FE3-429D-ADBC-AD63EF46CE95}"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26566585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F9746B18-3234-48A4-94B5-2A35F7D08093}" type="datetimeFigureOut">
              <a:rPr lang="en-US">
                <a:solidFill>
                  <a:prstClr val="black">
                    <a:tint val="75000"/>
                  </a:prstClr>
                </a:solidFill>
              </a:rPr>
              <a:pPr>
                <a:defRPr/>
              </a:pPr>
              <a:t>6/14/2017</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9064E9E7-BE8A-4DFF-9D1B-6B5FAEE3B0FF}"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104438021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6A621117-5C00-4F69-BEC3-434B57E1FB8F}" type="datetimeFigureOut">
              <a:rPr lang="en-US">
                <a:solidFill>
                  <a:prstClr val="black">
                    <a:tint val="75000"/>
                  </a:prstClr>
                </a:solidFill>
              </a:rPr>
              <a:pPr>
                <a:defRPr/>
              </a:pPr>
              <a:t>6/14/2017</a:t>
            </a:fld>
            <a:endParaRPr lang="en-US">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93E3B4BA-55DC-4F9D-A7B9-C86D7D5E2C9E}"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7121441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F70BD530-78BC-45C0-B989-C2994398A0C1}" type="datetimeFigureOut">
              <a:rPr lang="en-US">
                <a:solidFill>
                  <a:prstClr val="black">
                    <a:tint val="75000"/>
                  </a:prstClr>
                </a:solidFill>
              </a:rPr>
              <a:pPr>
                <a:defRPr/>
              </a:pPr>
              <a:t>6/14/2017</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88EC7F1B-BE9F-45FA-8702-6E1126AC8DF2}"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123289030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D0E3451D-CA9E-4EE9-AF6A-1AB50381473B}" type="datetimeFigureOut">
              <a:rPr lang="en-US">
                <a:solidFill>
                  <a:prstClr val="black">
                    <a:tint val="75000"/>
                  </a:prstClr>
                </a:solidFill>
              </a:rPr>
              <a:pPr>
                <a:defRPr/>
              </a:pPr>
              <a:t>6/14/2017</a:t>
            </a:fld>
            <a:endParaRPr lang="en-US">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B364026E-640A-4B3D-A1DD-7AD78B4C1BC9}"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119879330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14FF84B7-6B64-44D9-AA3B-166B699D3786}" type="datetimeFigureOut">
              <a:rPr lang="en-US">
                <a:solidFill>
                  <a:prstClr val="black">
                    <a:tint val="75000"/>
                  </a:prstClr>
                </a:solidFill>
              </a:rPr>
              <a:pPr>
                <a:defRPr/>
              </a:pPr>
              <a:t>6/14/2017</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F4BB4137-D116-428D-8B66-9B52F66373E7}"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388048875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B0C57014-EC45-434D-840A-C02FAF7FDBF1}" type="datetimeFigureOut">
              <a:rPr lang="en-US">
                <a:solidFill>
                  <a:prstClr val="black">
                    <a:tint val="75000"/>
                  </a:prstClr>
                </a:solidFill>
              </a:rPr>
              <a:pPr>
                <a:defRPr/>
              </a:pPr>
              <a:t>6/14/2017</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B1D6A6E5-40B3-4375-AA0B-E3373C2F214D}"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231728213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F059DB1C-C077-4C62-A2C9-6AE298B4D1A1}" type="datetimeFigureOut">
              <a:rPr lang="en-US">
                <a:solidFill>
                  <a:prstClr val="black">
                    <a:tint val="75000"/>
                  </a:prstClr>
                </a:solidFill>
              </a:rPr>
              <a:pPr>
                <a:defRPr/>
              </a:pPr>
              <a:t>6/14/2017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6C652404-CDC6-4A5A-9AA3-4521932E3DBC}"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317136218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8E5A6A69-88E4-4D73-A74F-8C73D22DE6B6}" type="datetimeFigureOut">
              <a:rPr lang="en-US">
                <a:solidFill>
                  <a:prstClr val="black">
                    <a:tint val="75000"/>
                  </a:prstClr>
                </a:solidFill>
              </a:rPr>
              <a:pPr>
                <a:defRPr/>
              </a:pPr>
              <a:t>6/14/2017</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72F0C0ED-17E8-4832-8DF9-AB4C4EE01343}"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3445849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A6C639-0298-47DD-B1C5-0F90447463EE}" type="datetimeFigureOut">
              <a:rPr lang="en-US" smtClean="0"/>
              <a:t>6/14/2017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2D4EB4-31E1-4D36-8890-7E9FA0AED3F6}" type="slidenum">
              <a:rPr lang="en-US" smtClean="0"/>
              <a:t>‹#›</a:t>
            </a:fld>
            <a:endParaRPr lang="en-US"/>
          </a:p>
        </p:txBody>
      </p:sp>
    </p:spTree>
    <p:extLst>
      <p:ext uri="{BB962C8B-B14F-4D97-AF65-F5344CB8AC3E}">
        <p14:creationId xmlns:p14="http://schemas.microsoft.com/office/powerpoint/2010/main" val="20390958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2000" b="-2000"/>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67130746-B162-45D8-A0E9-359A32B3D9A9}" type="datetimeFigureOut">
              <a:rPr lang="en-US">
                <a:solidFill>
                  <a:prstClr val="black">
                    <a:tint val="75000"/>
                  </a:prstClr>
                </a:solidFill>
              </a:rPr>
              <a:pPr>
                <a:defRPr/>
              </a:pPr>
              <a:t>6/14/2017</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EC0C0C69-401E-455D-AE1A-B52B4D38B940}"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86161698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2000" b="-2000"/>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857607B4-BEA7-462A-9451-8264C2822C7C}" type="datetimeFigureOut">
              <a:rPr lang="en-US">
                <a:solidFill>
                  <a:prstClr val="black">
                    <a:tint val="75000"/>
                  </a:prstClr>
                </a:solidFill>
              </a:rPr>
              <a:pPr>
                <a:defRPr/>
              </a:pPr>
              <a:t>6/14/2017</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D8760230-B3B9-4BA6-9057-7805DD4E6CFA}"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190569872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818564" y="1143000"/>
            <a:ext cx="7303770" cy="2895600"/>
          </a:xfrm>
        </p:spPr>
        <p:txBody>
          <a:bodyPr>
            <a:noAutofit/>
          </a:bodyPr>
          <a:lstStyle/>
          <a:p>
            <a:r>
              <a:rPr lang="en-US" sz="4800" b="1" dirty="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ĐẢNG LÃNH ĐẠO </a:t>
            </a:r>
            <a:br>
              <a:rPr lang="en-US" sz="4800" b="1" dirty="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br>
            <a:r>
              <a:rPr lang="en-US" sz="4800" b="1" dirty="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CÔNG CUỘC ĐỔI MỚI</a:t>
            </a:r>
            <a:br>
              <a:rPr lang="en-US" sz="4800" b="1" dirty="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br>
            <a:r>
              <a:rPr lang="en-US" sz="4800" b="1" dirty="0">
                <a:solidFill>
                  <a:srgbClr val="00206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(1986 ĐẾN NAY)</a:t>
            </a:r>
          </a:p>
        </p:txBody>
      </p:sp>
      <p:pic>
        <p:nvPicPr>
          <p:cNvPr id="6" name="Picture 5" descr="Được đăng ảnh"/>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828800" cy="15602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728104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Shape 5"/>
          <p:cNvSpPr/>
          <p:nvPr/>
        </p:nvSpPr>
        <p:spPr>
          <a:xfrm>
            <a:off x="145051" y="3372770"/>
            <a:ext cx="1585578" cy="1728525"/>
          </a:xfrm>
          <a:custGeom>
            <a:avLst/>
            <a:gdLst>
              <a:gd name="connsiteX0" fmla="*/ 0 w 1219572"/>
              <a:gd name="connsiteY0" fmla="*/ 609786 h 1219572"/>
              <a:gd name="connsiteX1" fmla="*/ 609786 w 1219572"/>
              <a:gd name="connsiteY1" fmla="*/ 0 h 1219572"/>
              <a:gd name="connsiteX2" fmla="*/ 1219572 w 1219572"/>
              <a:gd name="connsiteY2" fmla="*/ 609786 h 1219572"/>
              <a:gd name="connsiteX3" fmla="*/ 609786 w 1219572"/>
              <a:gd name="connsiteY3" fmla="*/ 1219572 h 1219572"/>
              <a:gd name="connsiteX4" fmla="*/ 0 w 1219572"/>
              <a:gd name="connsiteY4" fmla="*/ 609786 h 12195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572" h="1219572">
                <a:moveTo>
                  <a:pt x="0" y="609786"/>
                </a:moveTo>
                <a:cubicBezTo>
                  <a:pt x="0" y="273010"/>
                  <a:pt x="273010" y="0"/>
                  <a:pt x="609786" y="0"/>
                </a:cubicBezTo>
                <a:cubicBezTo>
                  <a:pt x="946562" y="0"/>
                  <a:pt x="1219572" y="273010"/>
                  <a:pt x="1219572" y="609786"/>
                </a:cubicBezTo>
                <a:cubicBezTo>
                  <a:pt x="1219572" y="946562"/>
                  <a:pt x="946562" y="1219572"/>
                  <a:pt x="609786" y="1219572"/>
                </a:cubicBezTo>
                <a:cubicBezTo>
                  <a:pt x="273010" y="1219572"/>
                  <a:pt x="0" y="946562"/>
                  <a:pt x="0" y="609786"/>
                </a:cubicBezTo>
                <a:close/>
              </a:path>
            </a:pathLst>
          </a:cu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178602" tIns="178602" rIns="178602" bIns="178602" numCol="1" spcCol="1270" anchor="ctr" anchorCtr="0">
            <a:noAutofit/>
          </a:bodyPr>
          <a:lstStyle/>
          <a:p>
            <a:pPr marL="0" lvl="0" indent="0" algn="ctr" defTabSz="533400">
              <a:lnSpc>
                <a:spcPct val="90000"/>
              </a:lnSpc>
              <a:spcBef>
                <a:spcPct val="0"/>
              </a:spcBef>
              <a:spcAft>
                <a:spcPct val="35000"/>
              </a:spcAft>
              <a:buNone/>
            </a:pPr>
            <a:r>
              <a:rPr lang="en-US" sz="3200" b="1" kern="1200" dirty="0">
                <a:solidFill>
                  <a:schemeClr val="bg1"/>
                </a:solidFill>
                <a:latin typeface="Arial" panose="020B0604020202020204" pitchFamily="34" charset="0"/>
                <a:cs typeface="Arial" panose="020B0604020202020204" pitchFamily="34" charset="0"/>
              </a:rPr>
              <a:t>ĐỔI MỚI </a:t>
            </a:r>
            <a:endParaRPr lang="en-US" sz="3200" kern="1200" dirty="0">
              <a:solidFill>
                <a:schemeClr val="bg1"/>
              </a:solidFill>
            </a:endParaRPr>
          </a:p>
        </p:txBody>
      </p:sp>
      <p:sp>
        <p:nvSpPr>
          <p:cNvPr id="7" name="Freeform: Shape 6"/>
          <p:cNvSpPr/>
          <p:nvPr/>
        </p:nvSpPr>
        <p:spPr>
          <a:xfrm rot="19041445">
            <a:off x="1712532" y="4172579"/>
            <a:ext cx="438318" cy="0"/>
          </a:xfrm>
          <a:custGeom>
            <a:avLst/>
            <a:gdLst/>
            <a:ahLst/>
            <a:cxnLst/>
            <a:rect l="0" t="0" r="0" b="0"/>
            <a:pathLst>
              <a:path>
                <a:moveTo>
                  <a:pt x="0" y="0"/>
                </a:moveTo>
                <a:lnTo>
                  <a:pt x="398403" y="0"/>
                </a:lnTo>
              </a:path>
            </a:pathLst>
          </a:custGeom>
          <a:noFill/>
        </p:spPr>
        <p:style>
          <a:lnRef idx="2">
            <a:schemeClr val="accent5">
              <a:hueOff val="0"/>
              <a:satOff val="0"/>
              <a:lumOff val="0"/>
              <a:alphaOff val="0"/>
            </a:schemeClr>
          </a:lnRef>
          <a:fillRef idx="0">
            <a:scrgbClr r="0" g="0" b="0"/>
          </a:fillRef>
          <a:effectRef idx="0">
            <a:schemeClr val="accent5">
              <a:hueOff val="0"/>
              <a:satOff val="0"/>
              <a:lumOff val="0"/>
              <a:alphaOff val="0"/>
            </a:schemeClr>
          </a:effectRef>
          <a:fontRef idx="minor">
            <a:schemeClr val="tx1">
              <a:hueOff val="0"/>
              <a:satOff val="0"/>
              <a:lumOff val="0"/>
              <a:alphaOff val="0"/>
            </a:schemeClr>
          </a:fontRef>
        </p:style>
      </p:sp>
      <p:sp>
        <p:nvSpPr>
          <p:cNvPr id="8" name="Freeform: Shape 7"/>
          <p:cNvSpPr/>
          <p:nvPr/>
        </p:nvSpPr>
        <p:spPr>
          <a:xfrm rot="13358555">
            <a:off x="3460703" y="4172579"/>
            <a:ext cx="438318" cy="0"/>
          </a:xfrm>
          <a:custGeom>
            <a:avLst/>
            <a:gdLst/>
            <a:ahLst/>
            <a:cxnLst/>
            <a:rect l="0" t="0" r="0" b="0"/>
            <a:pathLst>
              <a:path>
                <a:moveTo>
                  <a:pt x="0" y="0"/>
                </a:moveTo>
                <a:lnTo>
                  <a:pt x="398403" y="0"/>
                </a:lnTo>
              </a:path>
            </a:pathLst>
          </a:custGeom>
          <a:noFill/>
        </p:spPr>
        <p:style>
          <a:lnRef idx="2">
            <a:schemeClr val="accent5">
              <a:hueOff val="0"/>
              <a:satOff val="0"/>
              <a:lumOff val="0"/>
              <a:alphaOff val="0"/>
            </a:schemeClr>
          </a:lnRef>
          <a:fillRef idx="0">
            <a:scrgbClr r="0" g="0" b="0"/>
          </a:fillRef>
          <a:effectRef idx="0">
            <a:schemeClr val="accent5">
              <a:hueOff val="0"/>
              <a:satOff val="0"/>
              <a:lumOff val="0"/>
              <a:alphaOff val="0"/>
            </a:schemeClr>
          </a:effectRef>
          <a:fontRef idx="minor">
            <a:schemeClr val="tx1">
              <a:hueOff val="0"/>
              <a:satOff val="0"/>
              <a:lumOff val="0"/>
              <a:alphaOff val="0"/>
            </a:schemeClr>
          </a:fontRef>
        </p:style>
      </p:sp>
      <p:sp>
        <p:nvSpPr>
          <p:cNvPr id="9" name="Straight Connector 8"/>
          <p:cNvSpPr/>
          <p:nvPr/>
        </p:nvSpPr>
        <p:spPr>
          <a:xfrm>
            <a:off x="2092902" y="4011511"/>
            <a:ext cx="156832" cy="0"/>
          </a:xfrm>
          <a:prstGeom prst="line">
            <a:avLst/>
          </a:prstGeom>
        </p:spPr>
        <p:style>
          <a:lnRef idx="2">
            <a:schemeClr val="accent5">
              <a:hueOff val="0"/>
              <a:satOff val="0"/>
              <a:lumOff val="0"/>
              <a:alphaOff val="0"/>
            </a:schemeClr>
          </a:lnRef>
          <a:fillRef idx="0">
            <a:schemeClr val="accent5">
              <a:hueOff val="0"/>
              <a:satOff val="0"/>
              <a:lumOff val="0"/>
              <a:alphaOff val="0"/>
            </a:schemeClr>
          </a:fillRef>
          <a:effectRef idx="0">
            <a:schemeClr val="accent5">
              <a:hueOff val="0"/>
              <a:satOff val="0"/>
              <a:lumOff val="0"/>
              <a:alphaOff val="0"/>
            </a:schemeClr>
          </a:effectRef>
          <a:fontRef idx="minor">
            <a:schemeClr val="tx1">
              <a:hueOff val="0"/>
              <a:satOff val="0"/>
              <a:lumOff val="0"/>
              <a:alphaOff val="0"/>
            </a:schemeClr>
          </a:fontRef>
        </p:style>
      </p:sp>
      <p:sp>
        <p:nvSpPr>
          <p:cNvPr id="10" name="Freeform: Shape 9"/>
          <p:cNvSpPr/>
          <p:nvPr/>
        </p:nvSpPr>
        <p:spPr>
          <a:xfrm>
            <a:off x="2249734" y="2997742"/>
            <a:ext cx="1112085" cy="723900"/>
          </a:xfrm>
          <a:custGeom>
            <a:avLst/>
            <a:gdLst>
              <a:gd name="connsiteX0" fmla="*/ 0 w 1010815"/>
              <a:gd name="connsiteY0" fmla="*/ 0 h 606489"/>
              <a:gd name="connsiteX1" fmla="*/ 1010815 w 1010815"/>
              <a:gd name="connsiteY1" fmla="*/ 0 h 606489"/>
              <a:gd name="connsiteX2" fmla="*/ 1010815 w 1010815"/>
              <a:gd name="connsiteY2" fmla="*/ 606489 h 606489"/>
              <a:gd name="connsiteX3" fmla="*/ 0 w 1010815"/>
              <a:gd name="connsiteY3" fmla="*/ 606489 h 606489"/>
              <a:gd name="connsiteX4" fmla="*/ 0 w 1010815"/>
              <a:gd name="connsiteY4" fmla="*/ 0 h 6064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0815" h="606489">
                <a:moveTo>
                  <a:pt x="0" y="0"/>
                </a:moveTo>
                <a:lnTo>
                  <a:pt x="1010815" y="0"/>
                </a:lnTo>
                <a:lnTo>
                  <a:pt x="1010815" y="606489"/>
                </a:lnTo>
                <a:lnTo>
                  <a:pt x="0" y="606489"/>
                </a:lnTo>
                <a:lnTo>
                  <a:pt x="0" y="0"/>
                </a:lnTo>
                <a:close/>
              </a:path>
            </a:pathLst>
          </a:custGeom>
          <a:noFill/>
          <a:ln>
            <a:noFill/>
          </a:ln>
          <a:sp3d/>
        </p:spPr>
        <p:style>
          <a:lnRef idx="0">
            <a:scrgbClr r="0" g="0" b="0"/>
          </a:lnRef>
          <a:fillRef idx="0">
            <a:scrgbClr r="0" g="0" b="0"/>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8232" tIns="78232" rIns="78232" bIns="78232" numCol="1" spcCol="1270" anchor="ctr" anchorCtr="0">
            <a:noAutofit/>
          </a:bodyPr>
          <a:lstStyle/>
          <a:p>
            <a:pPr marL="0" lvl="0" indent="0" algn="ctr" defTabSz="488950">
              <a:lnSpc>
                <a:spcPct val="90000"/>
              </a:lnSpc>
              <a:spcBef>
                <a:spcPct val="0"/>
              </a:spcBef>
              <a:spcAft>
                <a:spcPct val="35000"/>
              </a:spcAft>
              <a:buNone/>
            </a:pPr>
            <a:r>
              <a:rPr lang="en-US" sz="2000" b="1" kern="1200" dirty="0">
                <a:latin typeface="Arial" panose="020B0604020202020204" pitchFamily="34" charset="0"/>
                <a:cs typeface="Arial" panose="020B0604020202020204" pitchFamily="34" charset="0"/>
              </a:rPr>
              <a:t>LÀ QUÁ TRÌNH THAY ĐỔI</a:t>
            </a:r>
            <a:endParaRPr lang="en-US" sz="2000" kern="1200" dirty="0"/>
          </a:p>
        </p:txBody>
      </p:sp>
      <p:sp>
        <p:nvSpPr>
          <p:cNvPr id="11" name="Straight Connector 10"/>
          <p:cNvSpPr/>
          <p:nvPr/>
        </p:nvSpPr>
        <p:spPr>
          <a:xfrm>
            <a:off x="3361820" y="4011511"/>
            <a:ext cx="156832" cy="0"/>
          </a:xfrm>
          <a:prstGeom prst="line">
            <a:avLst/>
          </a:prstGeom>
        </p:spPr>
        <p:style>
          <a:lnRef idx="2">
            <a:schemeClr val="accent5">
              <a:hueOff val="0"/>
              <a:satOff val="0"/>
              <a:lumOff val="0"/>
              <a:alphaOff val="0"/>
            </a:schemeClr>
          </a:lnRef>
          <a:fillRef idx="0">
            <a:schemeClr val="accent5">
              <a:hueOff val="0"/>
              <a:satOff val="0"/>
              <a:lumOff val="0"/>
              <a:alphaOff val="0"/>
            </a:schemeClr>
          </a:fillRef>
          <a:effectRef idx="0">
            <a:schemeClr val="accent5">
              <a:hueOff val="0"/>
              <a:satOff val="0"/>
              <a:lumOff val="0"/>
              <a:alphaOff val="0"/>
            </a:schemeClr>
          </a:effectRef>
          <a:fontRef idx="minor">
            <a:schemeClr val="tx1">
              <a:hueOff val="0"/>
              <a:satOff val="0"/>
              <a:lumOff val="0"/>
              <a:alphaOff val="0"/>
            </a:schemeClr>
          </a:fontRef>
        </p:style>
      </p:sp>
      <p:sp>
        <p:nvSpPr>
          <p:cNvPr id="12" name="Freeform: Shape 11"/>
          <p:cNvSpPr/>
          <p:nvPr/>
        </p:nvSpPr>
        <p:spPr>
          <a:xfrm rot="2558555">
            <a:off x="1712532" y="4574342"/>
            <a:ext cx="438318" cy="0"/>
          </a:xfrm>
          <a:custGeom>
            <a:avLst/>
            <a:gdLst/>
            <a:ahLst/>
            <a:cxnLst/>
            <a:rect l="0" t="0" r="0" b="0"/>
            <a:pathLst>
              <a:path>
                <a:moveTo>
                  <a:pt x="0" y="0"/>
                </a:moveTo>
                <a:lnTo>
                  <a:pt x="398403" y="0"/>
                </a:lnTo>
              </a:path>
            </a:pathLst>
          </a:custGeom>
          <a:noFill/>
        </p:spPr>
        <p:style>
          <a:lnRef idx="2">
            <a:schemeClr val="accent5">
              <a:hueOff val="0"/>
              <a:satOff val="0"/>
              <a:lumOff val="0"/>
              <a:alphaOff val="0"/>
            </a:schemeClr>
          </a:lnRef>
          <a:fillRef idx="0">
            <a:scrgbClr r="0" g="0" b="0"/>
          </a:fillRef>
          <a:effectRef idx="0">
            <a:schemeClr val="accent5">
              <a:hueOff val="0"/>
              <a:satOff val="0"/>
              <a:lumOff val="0"/>
              <a:alphaOff val="0"/>
            </a:schemeClr>
          </a:effectRef>
          <a:fontRef idx="minor">
            <a:schemeClr val="tx1">
              <a:hueOff val="0"/>
              <a:satOff val="0"/>
              <a:lumOff val="0"/>
              <a:alphaOff val="0"/>
            </a:schemeClr>
          </a:fontRef>
        </p:style>
      </p:sp>
      <p:sp>
        <p:nvSpPr>
          <p:cNvPr id="13" name="Freeform: Shape 12"/>
          <p:cNvSpPr/>
          <p:nvPr/>
        </p:nvSpPr>
        <p:spPr>
          <a:xfrm rot="8241445">
            <a:off x="3460704" y="4574342"/>
            <a:ext cx="438318" cy="0"/>
          </a:xfrm>
          <a:custGeom>
            <a:avLst/>
            <a:gdLst/>
            <a:ahLst/>
            <a:cxnLst/>
            <a:rect l="0" t="0" r="0" b="0"/>
            <a:pathLst>
              <a:path>
                <a:moveTo>
                  <a:pt x="0" y="0"/>
                </a:moveTo>
                <a:lnTo>
                  <a:pt x="398403" y="0"/>
                </a:lnTo>
              </a:path>
            </a:pathLst>
          </a:custGeom>
          <a:noFill/>
        </p:spPr>
        <p:style>
          <a:lnRef idx="2">
            <a:schemeClr val="accent5">
              <a:hueOff val="0"/>
              <a:satOff val="0"/>
              <a:lumOff val="0"/>
              <a:alphaOff val="0"/>
            </a:schemeClr>
          </a:lnRef>
          <a:fillRef idx="0">
            <a:scrgbClr r="0" g="0" b="0"/>
          </a:fillRef>
          <a:effectRef idx="0">
            <a:schemeClr val="accent5">
              <a:hueOff val="0"/>
              <a:satOff val="0"/>
              <a:lumOff val="0"/>
              <a:alphaOff val="0"/>
            </a:schemeClr>
          </a:effectRef>
          <a:fontRef idx="minor">
            <a:schemeClr val="tx1">
              <a:hueOff val="0"/>
              <a:satOff val="0"/>
              <a:lumOff val="0"/>
              <a:alphaOff val="0"/>
            </a:schemeClr>
          </a:fontRef>
        </p:style>
      </p:sp>
      <p:sp>
        <p:nvSpPr>
          <p:cNvPr id="14" name="Straight Connector 13"/>
          <p:cNvSpPr/>
          <p:nvPr/>
        </p:nvSpPr>
        <p:spPr>
          <a:xfrm>
            <a:off x="2092902" y="4735411"/>
            <a:ext cx="156832" cy="0"/>
          </a:xfrm>
          <a:prstGeom prst="line">
            <a:avLst/>
          </a:prstGeom>
        </p:spPr>
        <p:style>
          <a:lnRef idx="2">
            <a:schemeClr val="accent5">
              <a:hueOff val="0"/>
              <a:satOff val="0"/>
              <a:lumOff val="0"/>
              <a:alphaOff val="0"/>
            </a:schemeClr>
          </a:lnRef>
          <a:fillRef idx="0">
            <a:schemeClr val="accent5">
              <a:hueOff val="0"/>
              <a:satOff val="0"/>
              <a:lumOff val="0"/>
              <a:alphaOff val="0"/>
            </a:schemeClr>
          </a:fillRef>
          <a:effectRef idx="0">
            <a:schemeClr val="accent5">
              <a:hueOff val="0"/>
              <a:satOff val="0"/>
              <a:lumOff val="0"/>
              <a:alphaOff val="0"/>
            </a:schemeClr>
          </a:effectRef>
          <a:fontRef idx="minor">
            <a:schemeClr val="tx1">
              <a:hueOff val="0"/>
              <a:satOff val="0"/>
              <a:lumOff val="0"/>
              <a:alphaOff val="0"/>
            </a:schemeClr>
          </a:fontRef>
        </p:style>
      </p:sp>
      <p:sp>
        <p:nvSpPr>
          <p:cNvPr id="15" name="Freeform: Shape 14"/>
          <p:cNvSpPr/>
          <p:nvPr/>
        </p:nvSpPr>
        <p:spPr>
          <a:xfrm>
            <a:off x="2252761" y="4867243"/>
            <a:ext cx="1112085" cy="723900"/>
          </a:xfrm>
          <a:custGeom>
            <a:avLst/>
            <a:gdLst>
              <a:gd name="connsiteX0" fmla="*/ 0 w 1010815"/>
              <a:gd name="connsiteY0" fmla="*/ 0 h 606489"/>
              <a:gd name="connsiteX1" fmla="*/ 1010815 w 1010815"/>
              <a:gd name="connsiteY1" fmla="*/ 0 h 606489"/>
              <a:gd name="connsiteX2" fmla="*/ 1010815 w 1010815"/>
              <a:gd name="connsiteY2" fmla="*/ 606489 h 606489"/>
              <a:gd name="connsiteX3" fmla="*/ 0 w 1010815"/>
              <a:gd name="connsiteY3" fmla="*/ 606489 h 606489"/>
              <a:gd name="connsiteX4" fmla="*/ 0 w 1010815"/>
              <a:gd name="connsiteY4" fmla="*/ 0 h 6064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0815" h="606489">
                <a:moveTo>
                  <a:pt x="0" y="0"/>
                </a:moveTo>
                <a:lnTo>
                  <a:pt x="1010815" y="0"/>
                </a:lnTo>
                <a:lnTo>
                  <a:pt x="1010815" y="606489"/>
                </a:lnTo>
                <a:lnTo>
                  <a:pt x="0" y="606489"/>
                </a:lnTo>
                <a:lnTo>
                  <a:pt x="0" y="0"/>
                </a:lnTo>
                <a:close/>
              </a:path>
            </a:pathLst>
          </a:custGeom>
          <a:noFill/>
          <a:ln>
            <a:noFill/>
          </a:ln>
          <a:sp3d/>
        </p:spPr>
        <p:style>
          <a:lnRef idx="0">
            <a:scrgbClr r="0" g="0" b="0"/>
          </a:lnRef>
          <a:fillRef idx="0">
            <a:scrgbClr r="0" g="0" b="0"/>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8232" tIns="78232" rIns="78232" bIns="78232" numCol="1" spcCol="1270" anchor="ctr" anchorCtr="0">
            <a:noAutofit/>
          </a:bodyPr>
          <a:lstStyle/>
          <a:p>
            <a:pPr marL="0" lvl="0" indent="0" algn="ctr" defTabSz="488950">
              <a:lnSpc>
                <a:spcPct val="90000"/>
              </a:lnSpc>
              <a:spcBef>
                <a:spcPct val="0"/>
              </a:spcBef>
              <a:spcAft>
                <a:spcPct val="35000"/>
              </a:spcAft>
              <a:buNone/>
            </a:pPr>
            <a:r>
              <a:rPr lang="en-US" sz="2000" b="1" kern="1200" dirty="0">
                <a:latin typeface="Arial" panose="020B0604020202020204" pitchFamily="34" charset="0"/>
                <a:cs typeface="Arial" panose="020B0604020202020204" pitchFamily="34" charset="0"/>
              </a:rPr>
              <a:t>CÓ Ý NGHĨA CÁCH MẠNG</a:t>
            </a:r>
            <a:endParaRPr lang="en-US" sz="2000" kern="1200" dirty="0"/>
          </a:p>
        </p:txBody>
      </p:sp>
      <p:sp>
        <p:nvSpPr>
          <p:cNvPr id="16" name="Straight Connector 15"/>
          <p:cNvSpPr/>
          <p:nvPr/>
        </p:nvSpPr>
        <p:spPr>
          <a:xfrm>
            <a:off x="3361820" y="4735411"/>
            <a:ext cx="156832" cy="0"/>
          </a:xfrm>
          <a:prstGeom prst="line">
            <a:avLst/>
          </a:prstGeom>
        </p:spPr>
        <p:style>
          <a:lnRef idx="2">
            <a:schemeClr val="accent5">
              <a:hueOff val="0"/>
              <a:satOff val="0"/>
              <a:lumOff val="0"/>
              <a:alphaOff val="0"/>
            </a:schemeClr>
          </a:lnRef>
          <a:fillRef idx="0">
            <a:schemeClr val="accent5">
              <a:hueOff val="0"/>
              <a:satOff val="0"/>
              <a:lumOff val="0"/>
              <a:alphaOff val="0"/>
            </a:schemeClr>
          </a:fillRef>
          <a:effectRef idx="0">
            <a:schemeClr val="accent5">
              <a:hueOff val="0"/>
              <a:satOff val="0"/>
              <a:lumOff val="0"/>
              <a:alphaOff val="0"/>
            </a:schemeClr>
          </a:effectRef>
          <a:fontRef idx="minor">
            <a:schemeClr val="tx1">
              <a:hueOff val="0"/>
              <a:satOff val="0"/>
              <a:lumOff val="0"/>
              <a:alphaOff val="0"/>
            </a:schemeClr>
          </a:fontRef>
        </p:style>
      </p:sp>
      <p:sp>
        <p:nvSpPr>
          <p:cNvPr id="18" name="Freeform: Shape 17"/>
          <p:cNvSpPr/>
          <p:nvPr/>
        </p:nvSpPr>
        <p:spPr>
          <a:xfrm rot="20116549">
            <a:off x="4492052" y="4168028"/>
            <a:ext cx="709925" cy="0"/>
          </a:xfrm>
          <a:custGeom>
            <a:avLst/>
            <a:gdLst/>
            <a:ahLst/>
            <a:cxnLst/>
            <a:rect l="0" t="0" r="0" b="0"/>
            <a:pathLst>
              <a:path>
                <a:moveTo>
                  <a:pt x="0" y="0"/>
                </a:moveTo>
                <a:lnTo>
                  <a:pt x="645277" y="0"/>
                </a:lnTo>
              </a:path>
            </a:pathLst>
          </a:custGeom>
          <a:noFill/>
        </p:spPr>
        <p:style>
          <a:lnRef idx="2">
            <a:schemeClr val="accent5">
              <a:hueOff val="0"/>
              <a:satOff val="0"/>
              <a:lumOff val="0"/>
              <a:alphaOff val="0"/>
            </a:schemeClr>
          </a:lnRef>
          <a:fillRef idx="0">
            <a:scrgbClr r="0" g="0" b="0"/>
          </a:fillRef>
          <a:effectRef idx="0">
            <a:schemeClr val="accent5">
              <a:hueOff val="0"/>
              <a:satOff val="0"/>
              <a:lumOff val="0"/>
              <a:alphaOff val="0"/>
            </a:schemeClr>
          </a:effectRef>
          <a:fontRef idx="minor">
            <a:schemeClr val="tx1">
              <a:hueOff val="0"/>
              <a:satOff val="0"/>
              <a:lumOff val="0"/>
              <a:alphaOff val="0"/>
            </a:schemeClr>
          </a:fontRef>
        </p:style>
      </p:sp>
      <p:sp>
        <p:nvSpPr>
          <p:cNvPr id="19" name="Freeform: Shape 18"/>
          <p:cNvSpPr/>
          <p:nvPr/>
        </p:nvSpPr>
        <p:spPr>
          <a:xfrm rot="12283451">
            <a:off x="6562650" y="4168028"/>
            <a:ext cx="709925" cy="0"/>
          </a:xfrm>
          <a:custGeom>
            <a:avLst/>
            <a:gdLst/>
            <a:ahLst/>
            <a:cxnLst/>
            <a:rect l="0" t="0" r="0" b="0"/>
            <a:pathLst>
              <a:path>
                <a:moveTo>
                  <a:pt x="0" y="0"/>
                </a:moveTo>
                <a:lnTo>
                  <a:pt x="645277" y="0"/>
                </a:lnTo>
              </a:path>
            </a:pathLst>
          </a:custGeom>
          <a:noFill/>
        </p:spPr>
        <p:style>
          <a:lnRef idx="2">
            <a:schemeClr val="accent5">
              <a:hueOff val="0"/>
              <a:satOff val="0"/>
              <a:lumOff val="0"/>
              <a:alphaOff val="0"/>
            </a:schemeClr>
          </a:lnRef>
          <a:fillRef idx="0">
            <a:scrgbClr r="0" g="0" b="0"/>
          </a:fillRef>
          <a:effectRef idx="0">
            <a:schemeClr val="accent5">
              <a:hueOff val="0"/>
              <a:satOff val="0"/>
              <a:lumOff val="0"/>
              <a:alphaOff val="0"/>
            </a:schemeClr>
          </a:effectRef>
          <a:fontRef idx="minor">
            <a:schemeClr val="tx1">
              <a:hueOff val="0"/>
              <a:satOff val="0"/>
              <a:lumOff val="0"/>
              <a:alphaOff val="0"/>
            </a:schemeClr>
          </a:fontRef>
        </p:style>
      </p:sp>
      <p:sp>
        <p:nvSpPr>
          <p:cNvPr id="20" name="Straight Connector 19"/>
          <p:cNvSpPr/>
          <p:nvPr/>
        </p:nvSpPr>
        <p:spPr>
          <a:xfrm>
            <a:off x="5169439" y="4006960"/>
            <a:ext cx="156832" cy="0"/>
          </a:xfrm>
          <a:prstGeom prst="line">
            <a:avLst/>
          </a:prstGeom>
        </p:spPr>
        <p:style>
          <a:lnRef idx="2">
            <a:schemeClr val="accent5">
              <a:hueOff val="0"/>
              <a:satOff val="0"/>
              <a:lumOff val="0"/>
              <a:alphaOff val="0"/>
            </a:schemeClr>
          </a:lnRef>
          <a:fillRef idx="0">
            <a:schemeClr val="accent5">
              <a:hueOff val="0"/>
              <a:satOff val="0"/>
              <a:lumOff val="0"/>
              <a:alphaOff val="0"/>
            </a:schemeClr>
          </a:fillRef>
          <a:effectRef idx="0">
            <a:schemeClr val="accent5">
              <a:hueOff val="0"/>
              <a:satOff val="0"/>
              <a:lumOff val="0"/>
              <a:alphaOff val="0"/>
            </a:schemeClr>
          </a:effectRef>
          <a:fontRef idx="minor">
            <a:schemeClr val="tx1">
              <a:hueOff val="0"/>
              <a:satOff val="0"/>
              <a:lumOff val="0"/>
              <a:alphaOff val="0"/>
            </a:schemeClr>
          </a:fontRef>
        </p:style>
      </p:sp>
      <p:sp>
        <p:nvSpPr>
          <p:cNvPr id="21" name="Freeform: Shape 20"/>
          <p:cNvSpPr/>
          <p:nvPr/>
        </p:nvSpPr>
        <p:spPr>
          <a:xfrm>
            <a:off x="5350238" y="3219940"/>
            <a:ext cx="1112085" cy="723900"/>
          </a:xfrm>
          <a:custGeom>
            <a:avLst/>
            <a:gdLst>
              <a:gd name="connsiteX0" fmla="*/ 0 w 1010815"/>
              <a:gd name="connsiteY0" fmla="*/ 0 h 606489"/>
              <a:gd name="connsiteX1" fmla="*/ 1010815 w 1010815"/>
              <a:gd name="connsiteY1" fmla="*/ 0 h 606489"/>
              <a:gd name="connsiteX2" fmla="*/ 1010815 w 1010815"/>
              <a:gd name="connsiteY2" fmla="*/ 606489 h 606489"/>
              <a:gd name="connsiteX3" fmla="*/ 0 w 1010815"/>
              <a:gd name="connsiteY3" fmla="*/ 606489 h 606489"/>
              <a:gd name="connsiteX4" fmla="*/ 0 w 1010815"/>
              <a:gd name="connsiteY4" fmla="*/ 0 h 6064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0815" h="606489">
                <a:moveTo>
                  <a:pt x="0" y="0"/>
                </a:moveTo>
                <a:lnTo>
                  <a:pt x="1010815" y="0"/>
                </a:lnTo>
                <a:lnTo>
                  <a:pt x="1010815" y="606489"/>
                </a:lnTo>
                <a:lnTo>
                  <a:pt x="0" y="606489"/>
                </a:lnTo>
                <a:lnTo>
                  <a:pt x="0" y="0"/>
                </a:lnTo>
                <a:close/>
              </a:path>
            </a:pathLst>
          </a:custGeom>
          <a:noFill/>
          <a:ln>
            <a:noFill/>
          </a:ln>
          <a:sp3d/>
        </p:spPr>
        <p:style>
          <a:lnRef idx="0">
            <a:scrgbClr r="0" g="0" b="0"/>
          </a:lnRef>
          <a:fillRef idx="0">
            <a:scrgbClr r="0" g="0" b="0"/>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8232" tIns="78232" rIns="78232" bIns="78232" numCol="1" spcCol="1270" anchor="ctr" anchorCtr="0">
            <a:noAutofit/>
          </a:bodyPr>
          <a:lstStyle/>
          <a:p>
            <a:pPr marL="0" lvl="0" indent="0" algn="ctr" defTabSz="488950">
              <a:lnSpc>
                <a:spcPct val="90000"/>
              </a:lnSpc>
              <a:spcBef>
                <a:spcPct val="0"/>
              </a:spcBef>
              <a:spcAft>
                <a:spcPct val="35000"/>
              </a:spcAft>
              <a:buNone/>
            </a:pPr>
            <a:r>
              <a:rPr lang="en-US" sz="2000" b="1" kern="1200" dirty="0">
                <a:latin typeface="Arial" panose="020B0604020202020204" pitchFamily="34" charset="0"/>
                <a:cs typeface="Arial" panose="020B0604020202020204" pitchFamily="34" charset="0"/>
              </a:rPr>
              <a:t>T</a:t>
            </a:r>
            <a:r>
              <a:rPr lang="vi-VN" sz="2000" b="1" kern="1200" dirty="0">
                <a:latin typeface="Arial" panose="020B0604020202020204" pitchFamily="34" charset="0"/>
                <a:cs typeface="Arial" panose="020B0604020202020204" pitchFamily="34" charset="0"/>
              </a:rPr>
              <a:t>Ư</a:t>
            </a:r>
            <a:r>
              <a:rPr lang="en-US" sz="2000" b="1" kern="1200" dirty="0">
                <a:latin typeface="Arial" panose="020B0604020202020204" pitchFamily="34" charset="0"/>
                <a:cs typeface="Arial" panose="020B0604020202020204" pitchFamily="34" charset="0"/>
              </a:rPr>
              <a:t> DUY LÝ LUẬN </a:t>
            </a:r>
            <a:endParaRPr lang="en-US" sz="2000" kern="1200" dirty="0"/>
          </a:p>
        </p:txBody>
      </p:sp>
      <p:sp>
        <p:nvSpPr>
          <p:cNvPr id="22" name="Straight Connector 21"/>
          <p:cNvSpPr/>
          <p:nvPr/>
        </p:nvSpPr>
        <p:spPr>
          <a:xfrm>
            <a:off x="6438353" y="4006960"/>
            <a:ext cx="156832" cy="0"/>
          </a:xfrm>
          <a:prstGeom prst="line">
            <a:avLst/>
          </a:prstGeom>
        </p:spPr>
        <p:style>
          <a:lnRef idx="2">
            <a:schemeClr val="accent5">
              <a:hueOff val="0"/>
              <a:satOff val="0"/>
              <a:lumOff val="0"/>
              <a:alphaOff val="0"/>
            </a:schemeClr>
          </a:lnRef>
          <a:fillRef idx="0">
            <a:schemeClr val="accent5">
              <a:hueOff val="0"/>
              <a:satOff val="0"/>
              <a:lumOff val="0"/>
              <a:alphaOff val="0"/>
            </a:schemeClr>
          </a:fillRef>
          <a:effectRef idx="0">
            <a:schemeClr val="accent5">
              <a:hueOff val="0"/>
              <a:satOff val="0"/>
              <a:lumOff val="0"/>
              <a:alphaOff val="0"/>
            </a:schemeClr>
          </a:effectRef>
          <a:fontRef idx="minor">
            <a:schemeClr val="tx1">
              <a:hueOff val="0"/>
              <a:satOff val="0"/>
              <a:lumOff val="0"/>
              <a:alphaOff val="0"/>
            </a:schemeClr>
          </a:fontRef>
        </p:style>
      </p:sp>
      <p:sp>
        <p:nvSpPr>
          <p:cNvPr id="23" name="Freeform: Shape 22"/>
          <p:cNvSpPr/>
          <p:nvPr/>
        </p:nvSpPr>
        <p:spPr>
          <a:xfrm rot="1483451">
            <a:off x="4492053" y="4569792"/>
            <a:ext cx="709925" cy="0"/>
          </a:xfrm>
          <a:custGeom>
            <a:avLst/>
            <a:gdLst/>
            <a:ahLst/>
            <a:cxnLst/>
            <a:rect l="0" t="0" r="0" b="0"/>
            <a:pathLst>
              <a:path>
                <a:moveTo>
                  <a:pt x="0" y="0"/>
                </a:moveTo>
                <a:lnTo>
                  <a:pt x="645277" y="0"/>
                </a:lnTo>
              </a:path>
            </a:pathLst>
          </a:custGeom>
          <a:noFill/>
        </p:spPr>
        <p:style>
          <a:lnRef idx="2">
            <a:schemeClr val="accent5">
              <a:hueOff val="0"/>
              <a:satOff val="0"/>
              <a:lumOff val="0"/>
              <a:alphaOff val="0"/>
            </a:schemeClr>
          </a:lnRef>
          <a:fillRef idx="0">
            <a:scrgbClr r="0" g="0" b="0"/>
          </a:fillRef>
          <a:effectRef idx="0">
            <a:schemeClr val="accent5">
              <a:hueOff val="0"/>
              <a:satOff val="0"/>
              <a:lumOff val="0"/>
              <a:alphaOff val="0"/>
            </a:schemeClr>
          </a:effectRef>
          <a:fontRef idx="minor">
            <a:schemeClr val="tx1">
              <a:hueOff val="0"/>
              <a:satOff val="0"/>
              <a:lumOff val="0"/>
              <a:alphaOff val="0"/>
            </a:schemeClr>
          </a:fontRef>
        </p:style>
      </p:sp>
      <p:sp>
        <p:nvSpPr>
          <p:cNvPr id="24" name="Freeform: Shape 23"/>
          <p:cNvSpPr/>
          <p:nvPr/>
        </p:nvSpPr>
        <p:spPr>
          <a:xfrm rot="9316549">
            <a:off x="6562651" y="4569792"/>
            <a:ext cx="709925" cy="0"/>
          </a:xfrm>
          <a:custGeom>
            <a:avLst/>
            <a:gdLst/>
            <a:ahLst/>
            <a:cxnLst/>
            <a:rect l="0" t="0" r="0" b="0"/>
            <a:pathLst>
              <a:path>
                <a:moveTo>
                  <a:pt x="0" y="0"/>
                </a:moveTo>
                <a:lnTo>
                  <a:pt x="645277" y="0"/>
                </a:lnTo>
              </a:path>
            </a:pathLst>
          </a:custGeom>
          <a:noFill/>
        </p:spPr>
        <p:style>
          <a:lnRef idx="2">
            <a:schemeClr val="accent5">
              <a:hueOff val="0"/>
              <a:satOff val="0"/>
              <a:lumOff val="0"/>
              <a:alphaOff val="0"/>
            </a:schemeClr>
          </a:lnRef>
          <a:fillRef idx="0">
            <a:scrgbClr r="0" g="0" b="0"/>
          </a:fillRef>
          <a:effectRef idx="0">
            <a:schemeClr val="accent5">
              <a:hueOff val="0"/>
              <a:satOff val="0"/>
              <a:lumOff val="0"/>
              <a:alphaOff val="0"/>
            </a:schemeClr>
          </a:effectRef>
          <a:fontRef idx="minor">
            <a:schemeClr val="tx1">
              <a:hueOff val="0"/>
              <a:satOff val="0"/>
              <a:lumOff val="0"/>
              <a:alphaOff val="0"/>
            </a:schemeClr>
          </a:fontRef>
        </p:style>
      </p:sp>
      <p:sp>
        <p:nvSpPr>
          <p:cNvPr id="25" name="Straight Connector 24"/>
          <p:cNvSpPr/>
          <p:nvPr/>
        </p:nvSpPr>
        <p:spPr>
          <a:xfrm>
            <a:off x="5169440" y="4730860"/>
            <a:ext cx="156832" cy="0"/>
          </a:xfrm>
          <a:prstGeom prst="line">
            <a:avLst/>
          </a:prstGeom>
        </p:spPr>
        <p:style>
          <a:lnRef idx="2">
            <a:schemeClr val="accent5">
              <a:hueOff val="0"/>
              <a:satOff val="0"/>
              <a:lumOff val="0"/>
              <a:alphaOff val="0"/>
            </a:schemeClr>
          </a:lnRef>
          <a:fillRef idx="0">
            <a:schemeClr val="accent5">
              <a:hueOff val="0"/>
              <a:satOff val="0"/>
              <a:lumOff val="0"/>
              <a:alphaOff val="0"/>
            </a:schemeClr>
          </a:fillRef>
          <a:effectRef idx="0">
            <a:schemeClr val="accent5">
              <a:hueOff val="0"/>
              <a:satOff val="0"/>
              <a:lumOff val="0"/>
              <a:alphaOff val="0"/>
            </a:schemeClr>
          </a:effectRef>
          <a:fontRef idx="minor">
            <a:schemeClr val="tx1">
              <a:hueOff val="0"/>
              <a:satOff val="0"/>
              <a:lumOff val="0"/>
              <a:alphaOff val="0"/>
            </a:schemeClr>
          </a:fontRef>
        </p:style>
      </p:sp>
      <p:sp>
        <p:nvSpPr>
          <p:cNvPr id="26" name="Freeform: Shape 25"/>
          <p:cNvSpPr/>
          <p:nvPr/>
        </p:nvSpPr>
        <p:spPr>
          <a:xfrm>
            <a:off x="5326268" y="4699631"/>
            <a:ext cx="1112085" cy="723900"/>
          </a:xfrm>
          <a:custGeom>
            <a:avLst/>
            <a:gdLst>
              <a:gd name="connsiteX0" fmla="*/ 0 w 1010815"/>
              <a:gd name="connsiteY0" fmla="*/ 0 h 606489"/>
              <a:gd name="connsiteX1" fmla="*/ 1010815 w 1010815"/>
              <a:gd name="connsiteY1" fmla="*/ 0 h 606489"/>
              <a:gd name="connsiteX2" fmla="*/ 1010815 w 1010815"/>
              <a:gd name="connsiteY2" fmla="*/ 606489 h 606489"/>
              <a:gd name="connsiteX3" fmla="*/ 0 w 1010815"/>
              <a:gd name="connsiteY3" fmla="*/ 606489 h 606489"/>
              <a:gd name="connsiteX4" fmla="*/ 0 w 1010815"/>
              <a:gd name="connsiteY4" fmla="*/ 0 h 6064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0815" h="606489">
                <a:moveTo>
                  <a:pt x="0" y="0"/>
                </a:moveTo>
                <a:lnTo>
                  <a:pt x="1010815" y="0"/>
                </a:lnTo>
                <a:lnTo>
                  <a:pt x="1010815" y="606489"/>
                </a:lnTo>
                <a:lnTo>
                  <a:pt x="0" y="606489"/>
                </a:lnTo>
                <a:lnTo>
                  <a:pt x="0" y="0"/>
                </a:lnTo>
                <a:close/>
              </a:path>
            </a:pathLst>
          </a:custGeom>
          <a:noFill/>
          <a:ln>
            <a:noFill/>
          </a:ln>
          <a:sp3d/>
        </p:spPr>
        <p:style>
          <a:lnRef idx="0">
            <a:scrgbClr r="0" g="0" b="0"/>
          </a:lnRef>
          <a:fillRef idx="0">
            <a:scrgbClr r="0" g="0" b="0"/>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8232" tIns="78232" rIns="78232" bIns="78232" numCol="1" spcCol="1270" anchor="ctr" anchorCtr="0">
            <a:noAutofit/>
          </a:bodyPr>
          <a:lstStyle/>
          <a:p>
            <a:pPr marL="0" lvl="0" indent="0" algn="ctr" defTabSz="488950">
              <a:lnSpc>
                <a:spcPct val="90000"/>
              </a:lnSpc>
              <a:spcBef>
                <a:spcPct val="0"/>
              </a:spcBef>
              <a:spcAft>
                <a:spcPct val="35000"/>
              </a:spcAft>
              <a:buNone/>
            </a:pPr>
            <a:r>
              <a:rPr lang="en-US" sz="2000" b="1" kern="1200" dirty="0">
                <a:latin typeface="Arial" panose="020B0604020202020204" pitchFamily="34" charset="0"/>
                <a:cs typeface="Arial" panose="020B0604020202020204" pitchFamily="34" charset="0"/>
              </a:rPr>
              <a:t>THỰC TIỄN</a:t>
            </a:r>
            <a:endParaRPr lang="en-US" sz="2000" kern="1200" dirty="0"/>
          </a:p>
        </p:txBody>
      </p:sp>
      <p:sp>
        <p:nvSpPr>
          <p:cNvPr id="27" name="Straight Connector 26"/>
          <p:cNvSpPr/>
          <p:nvPr/>
        </p:nvSpPr>
        <p:spPr>
          <a:xfrm>
            <a:off x="6438358" y="4730860"/>
            <a:ext cx="156832" cy="0"/>
          </a:xfrm>
          <a:prstGeom prst="line">
            <a:avLst/>
          </a:prstGeom>
        </p:spPr>
        <p:style>
          <a:lnRef idx="2">
            <a:schemeClr val="accent5">
              <a:hueOff val="0"/>
              <a:satOff val="0"/>
              <a:lumOff val="0"/>
              <a:alphaOff val="0"/>
            </a:schemeClr>
          </a:lnRef>
          <a:fillRef idx="0">
            <a:schemeClr val="accent5">
              <a:hueOff val="0"/>
              <a:satOff val="0"/>
              <a:lumOff val="0"/>
              <a:alphaOff val="0"/>
            </a:schemeClr>
          </a:fillRef>
          <a:effectRef idx="0">
            <a:schemeClr val="accent5">
              <a:hueOff val="0"/>
              <a:satOff val="0"/>
              <a:lumOff val="0"/>
              <a:alphaOff val="0"/>
            </a:schemeClr>
          </a:effectRef>
          <a:fontRef idx="minor">
            <a:schemeClr val="tx1">
              <a:hueOff val="0"/>
              <a:satOff val="0"/>
              <a:lumOff val="0"/>
              <a:alphaOff val="0"/>
            </a:schemeClr>
          </a:fontRef>
        </p:style>
      </p:sp>
      <p:sp>
        <p:nvSpPr>
          <p:cNvPr id="28" name="Freeform: Shape 27"/>
          <p:cNvSpPr/>
          <p:nvPr/>
        </p:nvSpPr>
        <p:spPr>
          <a:xfrm>
            <a:off x="7315200" y="3429000"/>
            <a:ext cx="1630679" cy="1800193"/>
          </a:xfrm>
          <a:custGeom>
            <a:avLst/>
            <a:gdLst>
              <a:gd name="connsiteX0" fmla="*/ 0 w 1219572"/>
              <a:gd name="connsiteY0" fmla="*/ 609786 h 1219572"/>
              <a:gd name="connsiteX1" fmla="*/ 609786 w 1219572"/>
              <a:gd name="connsiteY1" fmla="*/ 0 h 1219572"/>
              <a:gd name="connsiteX2" fmla="*/ 1219572 w 1219572"/>
              <a:gd name="connsiteY2" fmla="*/ 609786 h 1219572"/>
              <a:gd name="connsiteX3" fmla="*/ 609786 w 1219572"/>
              <a:gd name="connsiteY3" fmla="*/ 1219572 h 1219572"/>
              <a:gd name="connsiteX4" fmla="*/ 0 w 1219572"/>
              <a:gd name="connsiteY4" fmla="*/ 609786 h 12195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572" h="1219572">
                <a:moveTo>
                  <a:pt x="0" y="609786"/>
                </a:moveTo>
                <a:cubicBezTo>
                  <a:pt x="0" y="273010"/>
                  <a:pt x="273010" y="0"/>
                  <a:pt x="609786" y="0"/>
                </a:cubicBezTo>
                <a:cubicBezTo>
                  <a:pt x="946562" y="0"/>
                  <a:pt x="1219572" y="273010"/>
                  <a:pt x="1219572" y="609786"/>
                </a:cubicBezTo>
                <a:cubicBezTo>
                  <a:pt x="1219572" y="946562"/>
                  <a:pt x="946562" y="1219572"/>
                  <a:pt x="609786" y="1219572"/>
                </a:cubicBezTo>
                <a:cubicBezTo>
                  <a:pt x="273010" y="1219572"/>
                  <a:pt x="0" y="946562"/>
                  <a:pt x="0" y="609786"/>
                </a:cubicBezTo>
                <a:close/>
              </a:path>
            </a:pathLst>
          </a:custGeom>
        </p:spPr>
        <p:style>
          <a:lnRef idx="2">
            <a:schemeClr val="lt1">
              <a:hueOff val="0"/>
              <a:satOff val="0"/>
              <a:lumOff val="0"/>
              <a:alphaOff val="0"/>
            </a:schemeClr>
          </a:lnRef>
          <a:fillRef idx="1">
            <a:schemeClr val="accent5">
              <a:hueOff val="-9933876"/>
              <a:satOff val="39811"/>
              <a:lumOff val="8628"/>
              <a:alphaOff val="0"/>
            </a:schemeClr>
          </a:fillRef>
          <a:effectRef idx="0">
            <a:schemeClr val="accent5">
              <a:hueOff val="-9933876"/>
              <a:satOff val="39811"/>
              <a:lumOff val="8628"/>
              <a:alphaOff val="0"/>
            </a:schemeClr>
          </a:effectRef>
          <a:fontRef idx="minor">
            <a:schemeClr val="lt1"/>
          </a:fontRef>
        </p:style>
        <p:txBody>
          <a:bodyPr spcFirstLastPara="0" vert="horz" wrap="square" lIns="178602" tIns="178602" rIns="178602" bIns="178602" numCol="1" spcCol="1270" anchor="ctr" anchorCtr="0">
            <a:noAutofit/>
          </a:bodyPr>
          <a:lstStyle/>
          <a:p>
            <a:pPr marL="0" lvl="0" indent="0" algn="ctr" defTabSz="533400">
              <a:lnSpc>
                <a:spcPct val="90000"/>
              </a:lnSpc>
              <a:spcBef>
                <a:spcPct val="0"/>
              </a:spcBef>
              <a:spcAft>
                <a:spcPct val="35000"/>
              </a:spcAft>
              <a:buNone/>
            </a:pPr>
            <a:r>
              <a:rPr lang="en-US" sz="2000" b="1" kern="1200" dirty="0">
                <a:solidFill>
                  <a:schemeClr val="bg1"/>
                </a:solidFill>
                <a:latin typeface="Arial" panose="020B0604020202020204" pitchFamily="34" charset="0"/>
                <a:cs typeface="Arial" panose="020B0604020202020204" pitchFamily="34" charset="0"/>
              </a:rPr>
              <a:t>XÂY D</a:t>
            </a:r>
            <a:r>
              <a:rPr lang="en-US" sz="2000" b="1" dirty="0">
                <a:solidFill>
                  <a:schemeClr val="bg1"/>
                </a:solidFill>
                <a:latin typeface="Arial" panose="020B0604020202020204" pitchFamily="34" charset="0"/>
                <a:cs typeface="Arial" panose="020B0604020202020204" pitchFamily="34" charset="0"/>
              </a:rPr>
              <a:t>ỰNG CNXH </a:t>
            </a:r>
            <a:r>
              <a:rPr lang="en-US" sz="2000" b="1" kern="1200" dirty="0">
                <a:solidFill>
                  <a:schemeClr val="bg1"/>
                </a:solidFill>
                <a:latin typeface="Arial" panose="020B0604020202020204" pitchFamily="34" charset="0"/>
                <a:cs typeface="Arial" panose="020B0604020202020204" pitchFamily="34" charset="0"/>
              </a:rPr>
              <a:t>Ở VIỆT NAM</a:t>
            </a:r>
            <a:endParaRPr lang="en-US" sz="2000" kern="1200" dirty="0">
              <a:solidFill>
                <a:schemeClr val="bg1"/>
              </a:solidFill>
            </a:endParaRPr>
          </a:p>
        </p:txBody>
      </p:sp>
      <p:sp>
        <p:nvSpPr>
          <p:cNvPr id="29" name="Rectangle 28"/>
          <p:cNvSpPr/>
          <p:nvPr/>
        </p:nvSpPr>
        <p:spPr>
          <a:xfrm>
            <a:off x="3829383" y="4192675"/>
            <a:ext cx="654649" cy="506956"/>
          </a:xfrm>
          <a:prstGeom prst="rect">
            <a:avLst/>
          </a:prstGeom>
        </p:spPr>
        <p:txBody>
          <a:bodyPr wrap="none">
            <a:spAutoFit/>
          </a:bodyPr>
          <a:lstStyle/>
          <a:p>
            <a:pPr lvl="0" algn="ctr" defTabSz="533400">
              <a:lnSpc>
                <a:spcPct val="90000"/>
              </a:lnSpc>
              <a:spcBef>
                <a:spcPct val="0"/>
              </a:spcBef>
              <a:spcAft>
                <a:spcPct val="35000"/>
              </a:spcAft>
            </a:pPr>
            <a:r>
              <a:rPr lang="en-US" sz="2400" b="1" dirty="0">
                <a:latin typeface="Arial" panose="020B0604020202020204" pitchFamily="34" charset="0"/>
                <a:cs typeface="Arial" panose="020B0604020202020204" pitchFamily="34" charset="0"/>
              </a:rPr>
              <a:t>VỀ</a:t>
            </a:r>
            <a:endParaRPr lang="en-US" sz="2400" dirty="0"/>
          </a:p>
        </p:txBody>
      </p:sp>
      <p:cxnSp>
        <p:nvCxnSpPr>
          <p:cNvPr id="34" name="Straight Connector 33"/>
          <p:cNvCxnSpPr/>
          <p:nvPr/>
        </p:nvCxnSpPr>
        <p:spPr>
          <a:xfrm>
            <a:off x="1762474" y="1891235"/>
            <a:ext cx="1066800" cy="609600"/>
          </a:xfrm>
          <a:prstGeom prst="line">
            <a:avLst/>
          </a:prstGeom>
        </p:spPr>
        <p:style>
          <a:lnRef idx="3">
            <a:schemeClr val="accent1"/>
          </a:lnRef>
          <a:fillRef idx="0">
            <a:schemeClr val="accent1"/>
          </a:fillRef>
          <a:effectRef idx="2">
            <a:schemeClr val="accent1"/>
          </a:effectRef>
          <a:fontRef idx="minor">
            <a:schemeClr val="tx1"/>
          </a:fontRef>
        </p:style>
      </p:cxnSp>
      <p:cxnSp>
        <p:nvCxnSpPr>
          <p:cNvPr id="36" name="Straight Connector 35"/>
          <p:cNvCxnSpPr>
            <a:cxnSpLocks/>
          </p:cNvCxnSpPr>
          <p:nvPr/>
        </p:nvCxnSpPr>
        <p:spPr>
          <a:xfrm flipV="1">
            <a:off x="2829274" y="1769600"/>
            <a:ext cx="0" cy="731236"/>
          </a:xfrm>
          <a:prstGeom prst="line">
            <a:avLst/>
          </a:prstGeom>
        </p:spPr>
        <p:style>
          <a:lnRef idx="3">
            <a:schemeClr val="accent1"/>
          </a:lnRef>
          <a:fillRef idx="0">
            <a:schemeClr val="accent1"/>
          </a:fillRef>
          <a:effectRef idx="2">
            <a:schemeClr val="accent1"/>
          </a:effectRef>
          <a:fontRef idx="minor">
            <a:schemeClr val="tx1"/>
          </a:fontRef>
        </p:style>
      </p:cxnSp>
      <p:cxnSp>
        <p:nvCxnSpPr>
          <p:cNvPr id="38" name="Straight Connector 37"/>
          <p:cNvCxnSpPr>
            <a:cxnSpLocks/>
          </p:cNvCxnSpPr>
          <p:nvPr/>
        </p:nvCxnSpPr>
        <p:spPr>
          <a:xfrm flipV="1">
            <a:off x="2829274" y="1769600"/>
            <a:ext cx="851649" cy="731235"/>
          </a:xfrm>
          <a:prstGeom prst="line">
            <a:avLst/>
          </a:prstGeom>
        </p:spPr>
        <p:style>
          <a:lnRef idx="3">
            <a:schemeClr val="accent1"/>
          </a:lnRef>
          <a:fillRef idx="0">
            <a:schemeClr val="accent1"/>
          </a:fillRef>
          <a:effectRef idx="2">
            <a:schemeClr val="accent1"/>
          </a:effectRef>
          <a:fontRef idx="minor">
            <a:schemeClr val="tx1"/>
          </a:fontRef>
        </p:style>
      </p:cxnSp>
      <p:sp>
        <p:nvSpPr>
          <p:cNvPr id="42" name="Rectangle 41"/>
          <p:cNvSpPr/>
          <p:nvPr/>
        </p:nvSpPr>
        <p:spPr>
          <a:xfrm>
            <a:off x="241844" y="954054"/>
            <a:ext cx="1725145" cy="937180"/>
          </a:xfrm>
          <a:prstGeom prst="rect">
            <a:avLst/>
          </a:prstGeom>
        </p:spPr>
        <p:txBody>
          <a:bodyPr wrap="square">
            <a:spAutoFit/>
          </a:bodyPr>
          <a:lstStyle/>
          <a:p>
            <a:pPr lvl="0" algn="ctr" defTabSz="533400">
              <a:lnSpc>
                <a:spcPct val="90000"/>
              </a:lnSpc>
              <a:spcBef>
                <a:spcPct val="0"/>
              </a:spcBef>
              <a:spcAft>
                <a:spcPct val="35000"/>
              </a:spcAft>
            </a:pPr>
            <a:r>
              <a:rPr lang="en-US" b="1" dirty="0">
                <a:latin typeface="Arial" panose="020B0604020202020204" pitchFamily="34" charset="0"/>
                <a:cs typeface="Arial" panose="020B0604020202020204" pitchFamily="34" charset="0"/>
              </a:rPr>
              <a:t>KHẢO NGHIỆM</a:t>
            </a:r>
          </a:p>
          <a:p>
            <a:pPr lvl="0" algn="ctr" defTabSz="533400">
              <a:lnSpc>
                <a:spcPct val="90000"/>
              </a:lnSpc>
              <a:spcBef>
                <a:spcPct val="0"/>
              </a:spcBef>
              <a:spcAft>
                <a:spcPct val="35000"/>
              </a:spcAft>
            </a:pPr>
            <a:r>
              <a:rPr lang="en-US" b="1" dirty="0">
                <a:latin typeface="Arial" panose="020B0604020202020204" pitchFamily="34" charset="0"/>
                <a:cs typeface="Arial" panose="020B0604020202020204" pitchFamily="34" charset="0"/>
              </a:rPr>
              <a:t>(1975 – 1986)</a:t>
            </a:r>
            <a:endParaRPr lang="en-US" dirty="0"/>
          </a:p>
        </p:txBody>
      </p:sp>
      <p:sp>
        <p:nvSpPr>
          <p:cNvPr id="43" name="Rectangle 42"/>
          <p:cNvSpPr/>
          <p:nvPr/>
        </p:nvSpPr>
        <p:spPr>
          <a:xfrm>
            <a:off x="1845648" y="899226"/>
            <a:ext cx="1725145" cy="687881"/>
          </a:xfrm>
          <a:prstGeom prst="rect">
            <a:avLst/>
          </a:prstGeom>
        </p:spPr>
        <p:txBody>
          <a:bodyPr wrap="square">
            <a:spAutoFit/>
          </a:bodyPr>
          <a:lstStyle/>
          <a:p>
            <a:pPr lvl="0" algn="ctr" defTabSz="533400">
              <a:lnSpc>
                <a:spcPct val="90000"/>
              </a:lnSpc>
              <a:spcBef>
                <a:spcPct val="0"/>
              </a:spcBef>
              <a:spcAft>
                <a:spcPct val="35000"/>
              </a:spcAft>
            </a:pPr>
            <a:r>
              <a:rPr lang="en-US" b="1" dirty="0">
                <a:latin typeface="Arial" panose="020B0604020202020204" pitchFamily="34" charset="0"/>
                <a:cs typeface="Arial" panose="020B0604020202020204" pitchFamily="34" charset="0"/>
              </a:rPr>
              <a:t>HÌNH THÀNH</a:t>
            </a:r>
          </a:p>
          <a:p>
            <a:pPr lvl="0" algn="ctr" defTabSz="533400">
              <a:lnSpc>
                <a:spcPct val="90000"/>
              </a:lnSpc>
              <a:spcBef>
                <a:spcPct val="0"/>
              </a:spcBef>
              <a:spcAft>
                <a:spcPct val="35000"/>
              </a:spcAft>
            </a:pPr>
            <a:r>
              <a:rPr lang="en-US" b="1" dirty="0">
                <a:latin typeface="Arial" panose="020B0604020202020204" pitchFamily="34" charset="0"/>
                <a:cs typeface="Arial" panose="020B0604020202020204" pitchFamily="34" charset="0"/>
              </a:rPr>
              <a:t>(1986)</a:t>
            </a:r>
            <a:endParaRPr lang="en-US" dirty="0"/>
          </a:p>
        </p:txBody>
      </p:sp>
      <p:sp>
        <p:nvSpPr>
          <p:cNvPr id="44" name="Rectangle 43"/>
          <p:cNvSpPr/>
          <p:nvPr/>
        </p:nvSpPr>
        <p:spPr>
          <a:xfrm>
            <a:off x="3710799" y="857106"/>
            <a:ext cx="1725145" cy="1034129"/>
          </a:xfrm>
          <a:prstGeom prst="rect">
            <a:avLst/>
          </a:prstGeom>
        </p:spPr>
        <p:txBody>
          <a:bodyPr wrap="square">
            <a:spAutoFit/>
          </a:bodyPr>
          <a:lstStyle/>
          <a:p>
            <a:pPr lvl="0" algn="ctr" defTabSz="533400">
              <a:lnSpc>
                <a:spcPct val="90000"/>
              </a:lnSpc>
              <a:spcBef>
                <a:spcPct val="0"/>
              </a:spcBef>
              <a:spcAft>
                <a:spcPct val="35000"/>
              </a:spcAft>
            </a:pPr>
            <a:r>
              <a:rPr lang="en-US" b="1" dirty="0">
                <a:latin typeface="Arial" panose="020B0604020202020204" pitchFamily="34" charset="0"/>
                <a:cs typeface="Arial" panose="020B0604020202020204" pitchFamily="34" charset="0"/>
              </a:rPr>
              <a:t>BỔ SUNG, </a:t>
            </a:r>
          </a:p>
          <a:p>
            <a:pPr lvl="0" algn="ctr" defTabSz="533400">
              <a:lnSpc>
                <a:spcPct val="90000"/>
              </a:lnSpc>
              <a:spcBef>
                <a:spcPct val="0"/>
              </a:spcBef>
              <a:spcAft>
                <a:spcPct val="35000"/>
              </a:spcAft>
            </a:pPr>
            <a:r>
              <a:rPr lang="en-US" b="1" dirty="0">
                <a:latin typeface="Arial" panose="020B0604020202020204" pitchFamily="34" charset="0"/>
                <a:cs typeface="Arial" panose="020B0604020202020204" pitchFamily="34" charset="0"/>
              </a:rPr>
              <a:t>PHÁT TRIỂN</a:t>
            </a:r>
          </a:p>
          <a:p>
            <a:pPr lvl="0" algn="ctr" defTabSz="533400">
              <a:lnSpc>
                <a:spcPct val="90000"/>
              </a:lnSpc>
              <a:spcBef>
                <a:spcPct val="0"/>
              </a:spcBef>
              <a:spcAft>
                <a:spcPct val="35000"/>
              </a:spcAft>
            </a:pPr>
            <a:r>
              <a:rPr lang="en-US" b="1" dirty="0">
                <a:latin typeface="Arial" panose="020B0604020202020204" pitchFamily="34" charset="0"/>
                <a:cs typeface="Arial" panose="020B0604020202020204" pitchFamily="34" charset="0"/>
              </a:rPr>
              <a:t>(1986 - 2016)</a:t>
            </a:r>
            <a:endParaRPr lang="en-US" dirty="0"/>
          </a:p>
        </p:txBody>
      </p:sp>
    </p:spTree>
    <p:extLst>
      <p:ext uri="{BB962C8B-B14F-4D97-AF65-F5344CB8AC3E}">
        <p14:creationId xmlns:p14="http://schemas.microsoft.com/office/powerpoint/2010/main" val="554782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Shape 6"/>
          <p:cNvSpPr/>
          <p:nvPr/>
        </p:nvSpPr>
        <p:spPr>
          <a:xfrm>
            <a:off x="228600" y="1600200"/>
            <a:ext cx="2038120" cy="4648200"/>
          </a:xfrm>
          <a:custGeom>
            <a:avLst/>
            <a:gdLst>
              <a:gd name="connsiteX0" fmla="*/ 0 w 1467445"/>
              <a:gd name="connsiteY0" fmla="*/ 244579 h 1625600"/>
              <a:gd name="connsiteX1" fmla="*/ 244579 w 1467445"/>
              <a:gd name="connsiteY1" fmla="*/ 0 h 1625600"/>
              <a:gd name="connsiteX2" fmla="*/ 1222866 w 1467445"/>
              <a:gd name="connsiteY2" fmla="*/ 0 h 1625600"/>
              <a:gd name="connsiteX3" fmla="*/ 1467445 w 1467445"/>
              <a:gd name="connsiteY3" fmla="*/ 244579 h 1625600"/>
              <a:gd name="connsiteX4" fmla="*/ 1467445 w 1467445"/>
              <a:gd name="connsiteY4" fmla="*/ 1381021 h 1625600"/>
              <a:gd name="connsiteX5" fmla="*/ 1222866 w 1467445"/>
              <a:gd name="connsiteY5" fmla="*/ 1625600 h 1625600"/>
              <a:gd name="connsiteX6" fmla="*/ 244579 w 1467445"/>
              <a:gd name="connsiteY6" fmla="*/ 1625600 h 1625600"/>
              <a:gd name="connsiteX7" fmla="*/ 0 w 1467445"/>
              <a:gd name="connsiteY7" fmla="*/ 1381021 h 1625600"/>
              <a:gd name="connsiteX8" fmla="*/ 0 w 1467445"/>
              <a:gd name="connsiteY8" fmla="*/ 244579 h 1625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67445" h="1625600">
                <a:moveTo>
                  <a:pt x="0" y="244579"/>
                </a:moveTo>
                <a:cubicBezTo>
                  <a:pt x="0" y="109502"/>
                  <a:pt x="109502" y="0"/>
                  <a:pt x="244579" y="0"/>
                </a:cubicBezTo>
                <a:lnTo>
                  <a:pt x="1222866" y="0"/>
                </a:lnTo>
                <a:cubicBezTo>
                  <a:pt x="1357943" y="0"/>
                  <a:pt x="1467445" y="109502"/>
                  <a:pt x="1467445" y="244579"/>
                </a:cubicBezTo>
                <a:lnTo>
                  <a:pt x="1467445" y="1381021"/>
                </a:lnTo>
                <a:cubicBezTo>
                  <a:pt x="1467445" y="1516098"/>
                  <a:pt x="1357943" y="1625600"/>
                  <a:pt x="1222866" y="1625600"/>
                </a:cubicBezTo>
                <a:lnTo>
                  <a:pt x="244579" y="1625600"/>
                </a:lnTo>
                <a:cubicBezTo>
                  <a:pt x="109502" y="1625600"/>
                  <a:pt x="0" y="1516098"/>
                  <a:pt x="0" y="1381021"/>
                </a:cubicBezTo>
                <a:lnTo>
                  <a:pt x="0" y="244579"/>
                </a:lnTo>
                <a:close/>
              </a:path>
            </a:pathLst>
          </a:cu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124975" tIns="124975" rIns="124975" bIns="124975" numCol="1" spcCol="1270" anchor="ctr" anchorCtr="0">
            <a:noAutofit/>
          </a:bodyPr>
          <a:lstStyle/>
          <a:p>
            <a:pPr marL="0" lvl="0" indent="0" algn="ctr" defTabSz="622300">
              <a:lnSpc>
                <a:spcPct val="90000"/>
              </a:lnSpc>
              <a:spcBef>
                <a:spcPct val="0"/>
              </a:spcBef>
              <a:spcAft>
                <a:spcPct val="35000"/>
              </a:spcAft>
              <a:buNone/>
            </a:pPr>
            <a:r>
              <a:rPr lang="vi-VN" sz="2800" b="1" i="1" kern="1200" dirty="0">
                <a:solidFill>
                  <a:schemeClr val="tx1"/>
                </a:solidFill>
              </a:rPr>
              <a:t>Hệ mục tiêu của đổi mới, của chủ nghĩa xã hội ở Việt Nam</a:t>
            </a:r>
            <a:endParaRPr lang="en-US" sz="2800" kern="1200" dirty="0">
              <a:solidFill>
                <a:schemeClr val="tx1"/>
              </a:solidFill>
            </a:endParaRPr>
          </a:p>
        </p:txBody>
      </p:sp>
      <p:sp>
        <p:nvSpPr>
          <p:cNvPr id="8" name="Freeform: Shape 7"/>
          <p:cNvSpPr/>
          <p:nvPr/>
        </p:nvSpPr>
        <p:spPr>
          <a:xfrm>
            <a:off x="2368627" y="1600200"/>
            <a:ext cx="2038120" cy="4648200"/>
          </a:xfrm>
          <a:custGeom>
            <a:avLst/>
            <a:gdLst>
              <a:gd name="connsiteX0" fmla="*/ 0 w 1467445"/>
              <a:gd name="connsiteY0" fmla="*/ 244579 h 1625600"/>
              <a:gd name="connsiteX1" fmla="*/ 244579 w 1467445"/>
              <a:gd name="connsiteY1" fmla="*/ 0 h 1625600"/>
              <a:gd name="connsiteX2" fmla="*/ 1222866 w 1467445"/>
              <a:gd name="connsiteY2" fmla="*/ 0 h 1625600"/>
              <a:gd name="connsiteX3" fmla="*/ 1467445 w 1467445"/>
              <a:gd name="connsiteY3" fmla="*/ 244579 h 1625600"/>
              <a:gd name="connsiteX4" fmla="*/ 1467445 w 1467445"/>
              <a:gd name="connsiteY4" fmla="*/ 1381021 h 1625600"/>
              <a:gd name="connsiteX5" fmla="*/ 1222866 w 1467445"/>
              <a:gd name="connsiteY5" fmla="*/ 1625600 h 1625600"/>
              <a:gd name="connsiteX6" fmla="*/ 244579 w 1467445"/>
              <a:gd name="connsiteY6" fmla="*/ 1625600 h 1625600"/>
              <a:gd name="connsiteX7" fmla="*/ 0 w 1467445"/>
              <a:gd name="connsiteY7" fmla="*/ 1381021 h 1625600"/>
              <a:gd name="connsiteX8" fmla="*/ 0 w 1467445"/>
              <a:gd name="connsiteY8" fmla="*/ 244579 h 1625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67445" h="1625600">
                <a:moveTo>
                  <a:pt x="0" y="244579"/>
                </a:moveTo>
                <a:cubicBezTo>
                  <a:pt x="0" y="109502"/>
                  <a:pt x="109502" y="0"/>
                  <a:pt x="244579" y="0"/>
                </a:cubicBezTo>
                <a:lnTo>
                  <a:pt x="1222866" y="0"/>
                </a:lnTo>
                <a:cubicBezTo>
                  <a:pt x="1357943" y="0"/>
                  <a:pt x="1467445" y="109502"/>
                  <a:pt x="1467445" y="244579"/>
                </a:cubicBezTo>
                <a:lnTo>
                  <a:pt x="1467445" y="1381021"/>
                </a:lnTo>
                <a:cubicBezTo>
                  <a:pt x="1467445" y="1516098"/>
                  <a:pt x="1357943" y="1625600"/>
                  <a:pt x="1222866" y="1625600"/>
                </a:cubicBezTo>
                <a:lnTo>
                  <a:pt x="244579" y="1625600"/>
                </a:lnTo>
                <a:cubicBezTo>
                  <a:pt x="109502" y="1625600"/>
                  <a:pt x="0" y="1516098"/>
                  <a:pt x="0" y="1381021"/>
                </a:cubicBezTo>
                <a:lnTo>
                  <a:pt x="0" y="244579"/>
                </a:lnTo>
                <a:close/>
              </a:path>
            </a:pathLst>
          </a:custGeom>
        </p:spPr>
        <p:style>
          <a:lnRef idx="2">
            <a:schemeClr val="lt1">
              <a:hueOff val="0"/>
              <a:satOff val="0"/>
              <a:lumOff val="0"/>
              <a:alphaOff val="0"/>
            </a:schemeClr>
          </a:lnRef>
          <a:fillRef idx="1">
            <a:schemeClr val="accent5">
              <a:hueOff val="-3311292"/>
              <a:satOff val="13270"/>
              <a:lumOff val="2876"/>
              <a:alphaOff val="0"/>
            </a:schemeClr>
          </a:fillRef>
          <a:effectRef idx="0">
            <a:schemeClr val="accent5">
              <a:hueOff val="-3311292"/>
              <a:satOff val="13270"/>
              <a:lumOff val="2876"/>
              <a:alphaOff val="0"/>
            </a:schemeClr>
          </a:effectRef>
          <a:fontRef idx="minor">
            <a:schemeClr val="lt1"/>
          </a:fontRef>
        </p:style>
        <p:txBody>
          <a:bodyPr spcFirstLastPara="0" vert="horz" wrap="square" lIns="124975" tIns="124975" rIns="124975" bIns="124975" numCol="1" spcCol="1270" anchor="ctr" anchorCtr="0">
            <a:noAutofit/>
          </a:bodyPr>
          <a:lstStyle/>
          <a:p>
            <a:pPr marL="0" lvl="0" indent="0" algn="ctr" defTabSz="622300">
              <a:lnSpc>
                <a:spcPct val="90000"/>
              </a:lnSpc>
              <a:spcBef>
                <a:spcPct val="0"/>
              </a:spcBef>
              <a:spcAft>
                <a:spcPct val="35000"/>
              </a:spcAft>
              <a:buNone/>
            </a:pPr>
            <a:r>
              <a:rPr lang="vi-VN" sz="2800" b="1" i="1" kern="1200" dirty="0">
                <a:solidFill>
                  <a:schemeClr val="tx1"/>
                </a:solidFill>
              </a:rPr>
              <a:t>Đặc trưng của xã hội xã hội chủ nghĩa ở Việt Nam</a:t>
            </a:r>
          </a:p>
        </p:txBody>
      </p:sp>
      <p:sp>
        <p:nvSpPr>
          <p:cNvPr id="9" name="Freeform: Shape 8"/>
          <p:cNvSpPr/>
          <p:nvPr/>
        </p:nvSpPr>
        <p:spPr>
          <a:xfrm>
            <a:off x="4508654" y="1600200"/>
            <a:ext cx="2038120" cy="4648200"/>
          </a:xfrm>
          <a:custGeom>
            <a:avLst/>
            <a:gdLst>
              <a:gd name="connsiteX0" fmla="*/ 0 w 1467445"/>
              <a:gd name="connsiteY0" fmla="*/ 244579 h 1625600"/>
              <a:gd name="connsiteX1" fmla="*/ 244579 w 1467445"/>
              <a:gd name="connsiteY1" fmla="*/ 0 h 1625600"/>
              <a:gd name="connsiteX2" fmla="*/ 1222866 w 1467445"/>
              <a:gd name="connsiteY2" fmla="*/ 0 h 1625600"/>
              <a:gd name="connsiteX3" fmla="*/ 1467445 w 1467445"/>
              <a:gd name="connsiteY3" fmla="*/ 244579 h 1625600"/>
              <a:gd name="connsiteX4" fmla="*/ 1467445 w 1467445"/>
              <a:gd name="connsiteY4" fmla="*/ 1381021 h 1625600"/>
              <a:gd name="connsiteX5" fmla="*/ 1222866 w 1467445"/>
              <a:gd name="connsiteY5" fmla="*/ 1625600 h 1625600"/>
              <a:gd name="connsiteX6" fmla="*/ 244579 w 1467445"/>
              <a:gd name="connsiteY6" fmla="*/ 1625600 h 1625600"/>
              <a:gd name="connsiteX7" fmla="*/ 0 w 1467445"/>
              <a:gd name="connsiteY7" fmla="*/ 1381021 h 1625600"/>
              <a:gd name="connsiteX8" fmla="*/ 0 w 1467445"/>
              <a:gd name="connsiteY8" fmla="*/ 244579 h 1625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67445" h="1625600">
                <a:moveTo>
                  <a:pt x="0" y="244579"/>
                </a:moveTo>
                <a:cubicBezTo>
                  <a:pt x="0" y="109502"/>
                  <a:pt x="109502" y="0"/>
                  <a:pt x="244579" y="0"/>
                </a:cubicBezTo>
                <a:lnTo>
                  <a:pt x="1222866" y="0"/>
                </a:lnTo>
                <a:cubicBezTo>
                  <a:pt x="1357943" y="0"/>
                  <a:pt x="1467445" y="109502"/>
                  <a:pt x="1467445" y="244579"/>
                </a:cubicBezTo>
                <a:lnTo>
                  <a:pt x="1467445" y="1381021"/>
                </a:lnTo>
                <a:cubicBezTo>
                  <a:pt x="1467445" y="1516098"/>
                  <a:pt x="1357943" y="1625600"/>
                  <a:pt x="1222866" y="1625600"/>
                </a:cubicBezTo>
                <a:lnTo>
                  <a:pt x="244579" y="1625600"/>
                </a:lnTo>
                <a:cubicBezTo>
                  <a:pt x="109502" y="1625600"/>
                  <a:pt x="0" y="1516098"/>
                  <a:pt x="0" y="1381021"/>
                </a:cubicBezTo>
                <a:lnTo>
                  <a:pt x="0" y="244579"/>
                </a:lnTo>
                <a:close/>
              </a:path>
            </a:pathLst>
          </a:custGeom>
        </p:spPr>
        <p:style>
          <a:lnRef idx="2">
            <a:schemeClr val="lt1">
              <a:hueOff val="0"/>
              <a:satOff val="0"/>
              <a:lumOff val="0"/>
              <a:alphaOff val="0"/>
            </a:schemeClr>
          </a:lnRef>
          <a:fillRef idx="1">
            <a:schemeClr val="accent5">
              <a:hueOff val="-6622584"/>
              <a:satOff val="26541"/>
              <a:lumOff val="5752"/>
              <a:alphaOff val="0"/>
            </a:schemeClr>
          </a:fillRef>
          <a:effectRef idx="0">
            <a:schemeClr val="accent5">
              <a:hueOff val="-6622584"/>
              <a:satOff val="26541"/>
              <a:lumOff val="5752"/>
              <a:alphaOff val="0"/>
            </a:schemeClr>
          </a:effectRef>
          <a:fontRef idx="minor">
            <a:schemeClr val="lt1"/>
          </a:fontRef>
        </p:style>
        <p:txBody>
          <a:bodyPr spcFirstLastPara="0" vert="horz" wrap="square" lIns="124975" tIns="124975" rIns="124975" bIns="124975" numCol="1" spcCol="1270" anchor="ctr" anchorCtr="0">
            <a:noAutofit/>
          </a:bodyPr>
          <a:lstStyle/>
          <a:p>
            <a:pPr marL="0" lvl="0" indent="0" algn="ctr" defTabSz="622300">
              <a:lnSpc>
                <a:spcPct val="90000"/>
              </a:lnSpc>
              <a:spcBef>
                <a:spcPct val="0"/>
              </a:spcBef>
              <a:spcAft>
                <a:spcPct val="35000"/>
              </a:spcAft>
              <a:buNone/>
            </a:pPr>
            <a:r>
              <a:rPr lang="vi-VN" sz="2800" b="1" i="1" kern="1200" dirty="0">
                <a:solidFill>
                  <a:schemeClr val="tx1"/>
                </a:solidFill>
              </a:rPr>
              <a:t>Con đường đi lên chủ nghĩa xã hội ở Việt Nam</a:t>
            </a:r>
          </a:p>
        </p:txBody>
      </p:sp>
      <p:sp>
        <p:nvSpPr>
          <p:cNvPr id="10" name="Freeform: Shape 9"/>
          <p:cNvSpPr/>
          <p:nvPr/>
        </p:nvSpPr>
        <p:spPr>
          <a:xfrm>
            <a:off x="6648680" y="1600200"/>
            <a:ext cx="2038120" cy="4648200"/>
          </a:xfrm>
          <a:custGeom>
            <a:avLst/>
            <a:gdLst>
              <a:gd name="connsiteX0" fmla="*/ 0 w 1467445"/>
              <a:gd name="connsiteY0" fmla="*/ 244579 h 1625600"/>
              <a:gd name="connsiteX1" fmla="*/ 244579 w 1467445"/>
              <a:gd name="connsiteY1" fmla="*/ 0 h 1625600"/>
              <a:gd name="connsiteX2" fmla="*/ 1222866 w 1467445"/>
              <a:gd name="connsiteY2" fmla="*/ 0 h 1625600"/>
              <a:gd name="connsiteX3" fmla="*/ 1467445 w 1467445"/>
              <a:gd name="connsiteY3" fmla="*/ 244579 h 1625600"/>
              <a:gd name="connsiteX4" fmla="*/ 1467445 w 1467445"/>
              <a:gd name="connsiteY4" fmla="*/ 1381021 h 1625600"/>
              <a:gd name="connsiteX5" fmla="*/ 1222866 w 1467445"/>
              <a:gd name="connsiteY5" fmla="*/ 1625600 h 1625600"/>
              <a:gd name="connsiteX6" fmla="*/ 244579 w 1467445"/>
              <a:gd name="connsiteY6" fmla="*/ 1625600 h 1625600"/>
              <a:gd name="connsiteX7" fmla="*/ 0 w 1467445"/>
              <a:gd name="connsiteY7" fmla="*/ 1381021 h 1625600"/>
              <a:gd name="connsiteX8" fmla="*/ 0 w 1467445"/>
              <a:gd name="connsiteY8" fmla="*/ 244579 h 1625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67445" h="1625600">
                <a:moveTo>
                  <a:pt x="0" y="244579"/>
                </a:moveTo>
                <a:cubicBezTo>
                  <a:pt x="0" y="109502"/>
                  <a:pt x="109502" y="0"/>
                  <a:pt x="244579" y="0"/>
                </a:cubicBezTo>
                <a:lnTo>
                  <a:pt x="1222866" y="0"/>
                </a:lnTo>
                <a:cubicBezTo>
                  <a:pt x="1357943" y="0"/>
                  <a:pt x="1467445" y="109502"/>
                  <a:pt x="1467445" y="244579"/>
                </a:cubicBezTo>
                <a:lnTo>
                  <a:pt x="1467445" y="1381021"/>
                </a:lnTo>
                <a:cubicBezTo>
                  <a:pt x="1467445" y="1516098"/>
                  <a:pt x="1357943" y="1625600"/>
                  <a:pt x="1222866" y="1625600"/>
                </a:cubicBezTo>
                <a:lnTo>
                  <a:pt x="244579" y="1625600"/>
                </a:lnTo>
                <a:cubicBezTo>
                  <a:pt x="109502" y="1625600"/>
                  <a:pt x="0" y="1516098"/>
                  <a:pt x="0" y="1381021"/>
                </a:cubicBezTo>
                <a:lnTo>
                  <a:pt x="0" y="244579"/>
                </a:lnTo>
                <a:close/>
              </a:path>
            </a:pathLst>
          </a:custGeom>
        </p:spPr>
        <p:style>
          <a:lnRef idx="2">
            <a:schemeClr val="lt1">
              <a:hueOff val="0"/>
              <a:satOff val="0"/>
              <a:lumOff val="0"/>
              <a:alphaOff val="0"/>
            </a:schemeClr>
          </a:lnRef>
          <a:fillRef idx="1">
            <a:schemeClr val="accent5">
              <a:hueOff val="-9933876"/>
              <a:satOff val="39811"/>
              <a:lumOff val="8628"/>
              <a:alphaOff val="0"/>
            </a:schemeClr>
          </a:fillRef>
          <a:effectRef idx="0">
            <a:schemeClr val="accent5">
              <a:hueOff val="-9933876"/>
              <a:satOff val="39811"/>
              <a:lumOff val="8628"/>
              <a:alphaOff val="0"/>
            </a:schemeClr>
          </a:effectRef>
          <a:fontRef idx="minor">
            <a:schemeClr val="lt1"/>
          </a:fontRef>
        </p:style>
        <p:txBody>
          <a:bodyPr spcFirstLastPara="0" vert="horz" wrap="square" lIns="124975" tIns="124975" rIns="124975" bIns="124975" numCol="1" spcCol="1270" anchor="ctr" anchorCtr="0">
            <a:noAutofit/>
          </a:bodyPr>
          <a:lstStyle/>
          <a:p>
            <a:pPr marL="0" lvl="0" indent="0" algn="ctr" defTabSz="622300">
              <a:lnSpc>
                <a:spcPct val="90000"/>
              </a:lnSpc>
              <a:spcBef>
                <a:spcPct val="0"/>
              </a:spcBef>
              <a:spcAft>
                <a:spcPct val="35000"/>
              </a:spcAft>
              <a:buNone/>
            </a:pPr>
            <a:r>
              <a:rPr lang="vi-VN" sz="2800" b="1" i="1" kern="1200" dirty="0">
                <a:solidFill>
                  <a:schemeClr val="tx1"/>
                </a:solidFill>
              </a:rPr>
              <a:t>Nhận thức đúng và giải quyết tốt các mối quan hệ lớn trong phát triển</a:t>
            </a:r>
          </a:p>
        </p:txBody>
      </p:sp>
      <p:sp>
        <p:nvSpPr>
          <p:cNvPr id="11" name="Rectangle 10"/>
          <p:cNvSpPr/>
          <p:nvPr/>
        </p:nvSpPr>
        <p:spPr>
          <a:xfrm>
            <a:off x="822968" y="431898"/>
            <a:ext cx="7863832" cy="954107"/>
          </a:xfrm>
          <a:prstGeom prst="rect">
            <a:avLst/>
          </a:prstGeom>
        </p:spPr>
        <p:txBody>
          <a:bodyPr wrap="square">
            <a:spAutoFit/>
          </a:bodyPr>
          <a:lstStyle/>
          <a:p>
            <a:pPr algn="ctr"/>
            <a:r>
              <a:rPr lang="vi-VN" sz="2800" b="1" dirty="0"/>
              <a:t> LÝ LUẬN VỀ ĐỔI MỚI THEO CON ĐƯỜNG XÃ HỘI CHỦ NGHĨA</a:t>
            </a:r>
          </a:p>
        </p:txBody>
      </p:sp>
    </p:spTree>
    <p:extLst>
      <p:ext uri="{BB962C8B-B14F-4D97-AF65-F5344CB8AC3E}">
        <p14:creationId xmlns:p14="http://schemas.microsoft.com/office/powerpoint/2010/main" val="3186485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1000"/>
                                        <p:tgtEl>
                                          <p:spTgt spid="9"/>
                                        </p:tgtEl>
                                      </p:cBhvr>
                                    </p:animEffect>
                                    <p:anim calcmode="lin" valueType="num">
                                      <p:cBhvr>
                                        <p:cTn id="21" dur="1000" fill="hold"/>
                                        <p:tgtEl>
                                          <p:spTgt spid="9"/>
                                        </p:tgtEl>
                                        <p:attrNameLst>
                                          <p:attrName>ppt_x</p:attrName>
                                        </p:attrNameLst>
                                      </p:cBhvr>
                                      <p:tavLst>
                                        <p:tav tm="0">
                                          <p:val>
                                            <p:strVal val="#ppt_x"/>
                                          </p:val>
                                        </p:tav>
                                        <p:tav tm="100000">
                                          <p:val>
                                            <p:strVal val="#ppt_x"/>
                                          </p:val>
                                        </p:tav>
                                      </p:tavLst>
                                    </p:anim>
                                    <p:anim calcmode="lin" valueType="num">
                                      <p:cBhvr>
                                        <p:cTn id="22"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1000"/>
                                        <p:tgtEl>
                                          <p:spTgt spid="10"/>
                                        </p:tgtEl>
                                      </p:cBhvr>
                                    </p:animEffect>
                                    <p:anim calcmode="lin" valueType="num">
                                      <p:cBhvr>
                                        <p:cTn id="28" dur="1000" fill="hold"/>
                                        <p:tgtEl>
                                          <p:spTgt spid="10"/>
                                        </p:tgtEl>
                                        <p:attrNameLst>
                                          <p:attrName>ppt_x</p:attrName>
                                        </p:attrNameLst>
                                      </p:cBhvr>
                                      <p:tavLst>
                                        <p:tav tm="0">
                                          <p:val>
                                            <p:strVal val="#ppt_x"/>
                                          </p:val>
                                        </p:tav>
                                        <p:tav tm="100000">
                                          <p:val>
                                            <p:strVal val="#ppt_x"/>
                                          </p:val>
                                        </p:tav>
                                      </p:tavLst>
                                    </p:anim>
                                    <p:anim calcmode="lin" valueType="num">
                                      <p:cBhvr>
                                        <p:cTn id="2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Shape 6"/>
          <p:cNvSpPr/>
          <p:nvPr/>
        </p:nvSpPr>
        <p:spPr>
          <a:xfrm>
            <a:off x="177530" y="152400"/>
            <a:ext cx="1106588" cy="6553200"/>
          </a:xfrm>
          <a:custGeom>
            <a:avLst/>
            <a:gdLst>
              <a:gd name="connsiteX0" fmla="*/ 0 w 648146"/>
              <a:gd name="connsiteY0" fmla="*/ 108026 h 1625600"/>
              <a:gd name="connsiteX1" fmla="*/ 108026 w 648146"/>
              <a:gd name="connsiteY1" fmla="*/ 0 h 1625600"/>
              <a:gd name="connsiteX2" fmla="*/ 540120 w 648146"/>
              <a:gd name="connsiteY2" fmla="*/ 0 h 1625600"/>
              <a:gd name="connsiteX3" fmla="*/ 648146 w 648146"/>
              <a:gd name="connsiteY3" fmla="*/ 108026 h 1625600"/>
              <a:gd name="connsiteX4" fmla="*/ 648146 w 648146"/>
              <a:gd name="connsiteY4" fmla="*/ 1517574 h 1625600"/>
              <a:gd name="connsiteX5" fmla="*/ 540120 w 648146"/>
              <a:gd name="connsiteY5" fmla="*/ 1625600 h 1625600"/>
              <a:gd name="connsiteX6" fmla="*/ 108026 w 648146"/>
              <a:gd name="connsiteY6" fmla="*/ 1625600 h 1625600"/>
              <a:gd name="connsiteX7" fmla="*/ 0 w 648146"/>
              <a:gd name="connsiteY7" fmla="*/ 1517574 h 1625600"/>
              <a:gd name="connsiteX8" fmla="*/ 0 w 648146"/>
              <a:gd name="connsiteY8" fmla="*/ 108026 h 1625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8146" h="1625600">
                <a:moveTo>
                  <a:pt x="0" y="108026"/>
                </a:moveTo>
                <a:cubicBezTo>
                  <a:pt x="0" y="48365"/>
                  <a:pt x="48365" y="0"/>
                  <a:pt x="108026" y="0"/>
                </a:cubicBezTo>
                <a:lnTo>
                  <a:pt x="540120" y="0"/>
                </a:lnTo>
                <a:cubicBezTo>
                  <a:pt x="599781" y="0"/>
                  <a:pt x="648146" y="48365"/>
                  <a:pt x="648146" y="108026"/>
                </a:cubicBezTo>
                <a:lnTo>
                  <a:pt x="648146" y="1517574"/>
                </a:lnTo>
                <a:cubicBezTo>
                  <a:pt x="648146" y="1577235"/>
                  <a:pt x="599781" y="1625600"/>
                  <a:pt x="540120" y="1625600"/>
                </a:cubicBezTo>
                <a:lnTo>
                  <a:pt x="108026" y="1625600"/>
                </a:lnTo>
                <a:cubicBezTo>
                  <a:pt x="48365" y="1625600"/>
                  <a:pt x="0" y="1577235"/>
                  <a:pt x="0" y="1517574"/>
                </a:cubicBezTo>
                <a:lnTo>
                  <a:pt x="0" y="108026"/>
                </a:lnTo>
                <a:close/>
              </a:path>
            </a:pathLst>
          </a:cu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65930" tIns="65930" rIns="65930" bIns="65930" numCol="1" spcCol="1270" anchor="ctr" anchorCtr="0">
            <a:noAutofit/>
          </a:bodyPr>
          <a:lstStyle/>
          <a:p>
            <a:pPr marL="0" lvl="0" indent="0" algn="ctr" defTabSz="400050">
              <a:lnSpc>
                <a:spcPct val="90000"/>
              </a:lnSpc>
              <a:spcBef>
                <a:spcPct val="0"/>
              </a:spcBef>
              <a:spcAft>
                <a:spcPct val="35000"/>
              </a:spcAft>
              <a:buFont typeface="+mj-lt"/>
              <a:buNone/>
            </a:pPr>
            <a:r>
              <a:rPr lang="vi-VN" sz="2200" b="1" kern="1200"/>
              <a:t>Phát triển nền kinh tế thị trường định hướng xã hội chủ nghĩa</a:t>
            </a:r>
            <a:endParaRPr lang="en-US" sz="2200" b="1" kern="1200"/>
          </a:p>
        </p:txBody>
      </p:sp>
      <p:sp>
        <p:nvSpPr>
          <p:cNvPr id="8" name="Freeform: Shape 7"/>
          <p:cNvSpPr/>
          <p:nvPr/>
        </p:nvSpPr>
        <p:spPr>
          <a:xfrm>
            <a:off x="1278600" y="152400"/>
            <a:ext cx="1106588" cy="6553200"/>
          </a:xfrm>
          <a:custGeom>
            <a:avLst/>
            <a:gdLst>
              <a:gd name="connsiteX0" fmla="*/ 0 w 648146"/>
              <a:gd name="connsiteY0" fmla="*/ 108026 h 1625600"/>
              <a:gd name="connsiteX1" fmla="*/ 108026 w 648146"/>
              <a:gd name="connsiteY1" fmla="*/ 0 h 1625600"/>
              <a:gd name="connsiteX2" fmla="*/ 540120 w 648146"/>
              <a:gd name="connsiteY2" fmla="*/ 0 h 1625600"/>
              <a:gd name="connsiteX3" fmla="*/ 648146 w 648146"/>
              <a:gd name="connsiteY3" fmla="*/ 108026 h 1625600"/>
              <a:gd name="connsiteX4" fmla="*/ 648146 w 648146"/>
              <a:gd name="connsiteY4" fmla="*/ 1517574 h 1625600"/>
              <a:gd name="connsiteX5" fmla="*/ 540120 w 648146"/>
              <a:gd name="connsiteY5" fmla="*/ 1625600 h 1625600"/>
              <a:gd name="connsiteX6" fmla="*/ 108026 w 648146"/>
              <a:gd name="connsiteY6" fmla="*/ 1625600 h 1625600"/>
              <a:gd name="connsiteX7" fmla="*/ 0 w 648146"/>
              <a:gd name="connsiteY7" fmla="*/ 1517574 h 1625600"/>
              <a:gd name="connsiteX8" fmla="*/ 0 w 648146"/>
              <a:gd name="connsiteY8" fmla="*/ 108026 h 1625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8146" h="1625600">
                <a:moveTo>
                  <a:pt x="0" y="108026"/>
                </a:moveTo>
                <a:cubicBezTo>
                  <a:pt x="0" y="48365"/>
                  <a:pt x="48365" y="0"/>
                  <a:pt x="108026" y="0"/>
                </a:cubicBezTo>
                <a:lnTo>
                  <a:pt x="540120" y="0"/>
                </a:lnTo>
                <a:cubicBezTo>
                  <a:pt x="599781" y="0"/>
                  <a:pt x="648146" y="48365"/>
                  <a:pt x="648146" y="108026"/>
                </a:cubicBezTo>
                <a:lnTo>
                  <a:pt x="648146" y="1517574"/>
                </a:lnTo>
                <a:cubicBezTo>
                  <a:pt x="648146" y="1577235"/>
                  <a:pt x="599781" y="1625600"/>
                  <a:pt x="540120" y="1625600"/>
                </a:cubicBezTo>
                <a:lnTo>
                  <a:pt x="108026" y="1625600"/>
                </a:lnTo>
                <a:cubicBezTo>
                  <a:pt x="48365" y="1625600"/>
                  <a:pt x="0" y="1577235"/>
                  <a:pt x="0" y="1517574"/>
                </a:cubicBezTo>
                <a:lnTo>
                  <a:pt x="0" y="108026"/>
                </a:lnTo>
                <a:close/>
              </a:path>
            </a:pathLst>
          </a:custGeom>
        </p:spPr>
        <p:style>
          <a:lnRef idx="2">
            <a:schemeClr val="lt1">
              <a:hueOff val="0"/>
              <a:satOff val="0"/>
              <a:lumOff val="0"/>
              <a:alphaOff val="0"/>
            </a:schemeClr>
          </a:lnRef>
          <a:fillRef idx="1">
            <a:schemeClr val="accent4">
              <a:hueOff val="-558096"/>
              <a:satOff val="3362"/>
              <a:lumOff val="270"/>
              <a:alphaOff val="0"/>
            </a:schemeClr>
          </a:fillRef>
          <a:effectRef idx="0">
            <a:schemeClr val="accent4">
              <a:hueOff val="-558096"/>
              <a:satOff val="3362"/>
              <a:lumOff val="270"/>
              <a:alphaOff val="0"/>
            </a:schemeClr>
          </a:effectRef>
          <a:fontRef idx="minor">
            <a:schemeClr val="lt1"/>
          </a:fontRef>
        </p:style>
        <p:txBody>
          <a:bodyPr spcFirstLastPara="0" vert="horz" wrap="square" lIns="65930" tIns="65930" rIns="65930" bIns="65930" numCol="1" spcCol="1270" anchor="ctr" anchorCtr="0">
            <a:noAutofit/>
          </a:bodyPr>
          <a:lstStyle/>
          <a:p>
            <a:pPr marL="0" lvl="0" indent="0" algn="ctr" defTabSz="400050">
              <a:lnSpc>
                <a:spcPct val="90000"/>
              </a:lnSpc>
              <a:spcBef>
                <a:spcPct val="0"/>
              </a:spcBef>
              <a:spcAft>
                <a:spcPct val="35000"/>
              </a:spcAft>
              <a:buFont typeface="+mj-lt"/>
              <a:buNone/>
            </a:pPr>
            <a:r>
              <a:rPr lang="vi-VN" sz="2200" b="1" kern="1200" dirty="0"/>
              <a:t>Công nghiệp hóa, hiện đại hóa đất nước	</a:t>
            </a:r>
          </a:p>
        </p:txBody>
      </p:sp>
      <p:sp>
        <p:nvSpPr>
          <p:cNvPr id="9" name="Freeform: Shape 8"/>
          <p:cNvSpPr/>
          <p:nvPr/>
        </p:nvSpPr>
        <p:spPr>
          <a:xfrm>
            <a:off x="2379668" y="152400"/>
            <a:ext cx="1106588" cy="6553200"/>
          </a:xfrm>
          <a:custGeom>
            <a:avLst/>
            <a:gdLst>
              <a:gd name="connsiteX0" fmla="*/ 0 w 648146"/>
              <a:gd name="connsiteY0" fmla="*/ 108026 h 1625600"/>
              <a:gd name="connsiteX1" fmla="*/ 108026 w 648146"/>
              <a:gd name="connsiteY1" fmla="*/ 0 h 1625600"/>
              <a:gd name="connsiteX2" fmla="*/ 540120 w 648146"/>
              <a:gd name="connsiteY2" fmla="*/ 0 h 1625600"/>
              <a:gd name="connsiteX3" fmla="*/ 648146 w 648146"/>
              <a:gd name="connsiteY3" fmla="*/ 108026 h 1625600"/>
              <a:gd name="connsiteX4" fmla="*/ 648146 w 648146"/>
              <a:gd name="connsiteY4" fmla="*/ 1517574 h 1625600"/>
              <a:gd name="connsiteX5" fmla="*/ 540120 w 648146"/>
              <a:gd name="connsiteY5" fmla="*/ 1625600 h 1625600"/>
              <a:gd name="connsiteX6" fmla="*/ 108026 w 648146"/>
              <a:gd name="connsiteY6" fmla="*/ 1625600 h 1625600"/>
              <a:gd name="connsiteX7" fmla="*/ 0 w 648146"/>
              <a:gd name="connsiteY7" fmla="*/ 1517574 h 1625600"/>
              <a:gd name="connsiteX8" fmla="*/ 0 w 648146"/>
              <a:gd name="connsiteY8" fmla="*/ 108026 h 1625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8146" h="1625600">
                <a:moveTo>
                  <a:pt x="0" y="108026"/>
                </a:moveTo>
                <a:cubicBezTo>
                  <a:pt x="0" y="48365"/>
                  <a:pt x="48365" y="0"/>
                  <a:pt x="108026" y="0"/>
                </a:cubicBezTo>
                <a:lnTo>
                  <a:pt x="540120" y="0"/>
                </a:lnTo>
                <a:cubicBezTo>
                  <a:pt x="599781" y="0"/>
                  <a:pt x="648146" y="48365"/>
                  <a:pt x="648146" y="108026"/>
                </a:cubicBezTo>
                <a:lnTo>
                  <a:pt x="648146" y="1517574"/>
                </a:lnTo>
                <a:cubicBezTo>
                  <a:pt x="648146" y="1577235"/>
                  <a:pt x="599781" y="1625600"/>
                  <a:pt x="540120" y="1625600"/>
                </a:cubicBezTo>
                <a:lnTo>
                  <a:pt x="108026" y="1625600"/>
                </a:lnTo>
                <a:cubicBezTo>
                  <a:pt x="48365" y="1625600"/>
                  <a:pt x="0" y="1577235"/>
                  <a:pt x="0" y="1517574"/>
                </a:cubicBezTo>
                <a:lnTo>
                  <a:pt x="0" y="108026"/>
                </a:lnTo>
                <a:close/>
              </a:path>
            </a:pathLst>
          </a:custGeom>
        </p:spPr>
        <p:style>
          <a:lnRef idx="2">
            <a:schemeClr val="lt1">
              <a:hueOff val="0"/>
              <a:satOff val="0"/>
              <a:lumOff val="0"/>
              <a:alphaOff val="0"/>
            </a:schemeClr>
          </a:lnRef>
          <a:fillRef idx="1">
            <a:schemeClr val="accent4">
              <a:hueOff val="-1116192"/>
              <a:satOff val="6725"/>
              <a:lumOff val="539"/>
              <a:alphaOff val="0"/>
            </a:schemeClr>
          </a:fillRef>
          <a:effectRef idx="0">
            <a:schemeClr val="accent4">
              <a:hueOff val="-1116192"/>
              <a:satOff val="6725"/>
              <a:lumOff val="539"/>
              <a:alphaOff val="0"/>
            </a:schemeClr>
          </a:effectRef>
          <a:fontRef idx="minor">
            <a:schemeClr val="lt1"/>
          </a:fontRef>
        </p:style>
        <p:txBody>
          <a:bodyPr spcFirstLastPara="0" vert="horz" wrap="square" lIns="65930" tIns="65930" rIns="65930" bIns="65930" numCol="1" spcCol="1270" anchor="ctr" anchorCtr="0">
            <a:noAutofit/>
          </a:bodyPr>
          <a:lstStyle/>
          <a:p>
            <a:pPr marL="0" lvl="0" indent="0" algn="ctr" defTabSz="400050">
              <a:lnSpc>
                <a:spcPct val="90000"/>
              </a:lnSpc>
              <a:spcBef>
                <a:spcPct val="0"/>
              </a:spcBef>
              <a:spcAft>
                <a:spcPct val="35000"/>
              </a:spcAft>
              <a:buFont typeface="+mj-lt"/>
              <a:buNone/>
            </a:pPr>
            <a:r>
              <a:rPr lang="vi-VN" sz="2200" b="1" kern="1200" dirty="0"/>
              <a:t>Phát triển văn hóa, xây dựng con người Việt Nam</a:t>
            </a:r>
          </a:p>
        </p:txBody>
      </p:sp>
      <p:sp>
        <p:nvSpPr>
          <p:cNvPr id="10" name="Freeform: Shape 9"/>
          <p:cNvSpPr/>
          <p:nvPr/>
        </p:nvSpPr>
        <p:spPr>
          <a:xfrm>
            <a:off x="3480736" y="152400"/>
            <a:ext cx="1106588" cy="6553200"/>
          </a:xfrm>
          <a:custGeom>
            <a:avLst/>
            <a:gdLst>
              <a:gd name="connsiteX0" fmla="*/ 0 w 648146"/>
              <a:gd name="connsiteY0" fmla="*/ 108026 h 1625600"/>
              <a:gd name="connsiteX1" fmla="*/ 108026 w 648146"/>
              <a:gd name="connsiteY1" fmla="*/ 0 h 1625600"/>
              <a:gd name="connsiteX2" fmla="*/ 540120 w 648146"/>
              <a:gd name="connsiteY2" fmla="*/ 0 h 1625600"/>
              <a:gd name="connsiteX3" fmla="*/ 648146 w 648146"/>
              <a:gd name="connsiteY3" fmla="*/ 108026 h 1625600"/>
              <a:gd name="connsiteX4" fmla="*/ 648146 w 648146"/>
              <a:gd name="connsiteY4" fmla="*/ 1517574 h 1625600"/>
              <a:gd name="connsiteX5" fmla="*/ 540120 w 648146"/>
              <a:gd name="connsiteY5" fmla="*/ 1625600 h 1625600"/>
              <a:gd name="connsiteX6" fmla="*/ 108026 w 648146"/>
              <a:gd name="connsiteY6" fmla="*/ 1625600 h 1625600"/>
              <a:gd name="connsiteX7" fmla="*/ 0 w 648146"/>
              <a:gd name="connsiteY7" fmla="*/ 1517574 h 1625600"/>
              <a:gd name="connsiteX8" fmla="*/ 0 w 648146"/>
              <a:gd name="connsiteY8" fmla="*/ 108026 h 1625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8146" h="1625600">
                <a:moveTo>
                  <a:pt x="0" y="108026"/>
                </a:moveTo>
                <a:cubicBezTo>
                  <a:pt x="0" y="48365"/>
                  <a:pt x="48365" y="0"/>
                  <a:pt x="108026" y="0"/>
                </a:cubicBezTo>
                <a:lnTo>
                  <a:pt x="540120" y="0"/>
                </a:lnTo>
                <a:cubicBezTo>
                  <a:pt x="599781" y="0"/>
                  <a:pt x="648146" y="48365"/>
                  <a:pt x="648146" y="108026"/>
                </a:cubicBezTo>
                <a:lnTo>
                  <a:pt x="648146" y="1517574"/>
                </a:lnTo>
                <a:cubicBezTo>
                  <a:pt x="648146" y="1577235"/>
                  <a:pt x="599781" y="1625600"/>
                  <a:pt x="540120" y="1625600"/>
                </a:cubicBezTo>
                <a:lnTo>
                  <a:pt x="108026" y="1625600"/>
                </a:lnTo>
                <a:cubicBezTo>
                  <a:pt x="48365" y="1625600"/>
                  <a:pt x="0" y="1577235"/>
                  <a:pt x="0" y="1517574"/>
                </a:cubicBezTo>
                <a:lnTo>
                  <a:pt x="0" y="108026"/>
                </a:lnTo>
                <a:close/>
              </a:path>
            </a:pathLst>
          </a:custGeom>
        </p:spPr>
        <p:style>
          <a:lnRef idx="2">
            <a:schemeClr val="lt1">
              <a:hueOff val="0"/>
              <a:satOff val="0"/>
              <a:lumOff val="0"/>
              <a:alphaOff val="0"/>
            </a:schemeClr>
          </a:lnRef>
          <a:fillRef idx="1">
            <a:schemeClr val="accent4">
              <a:hueOff val="-1674289"/>
              <a:satOff val="10087"/>
              <a:lumOff val="809"/>
              <a:alphaOff val="0"/>
            </a:schemeClr>
          </a:fillRef>
          <a:effectRef idx="0">
            <a:schemeClr val="accent4">
              <a:hueOff val="-1674289"/>
              <a:satOff val="10087"/>
              <a:lumOff val="809"/>
              <a:alphaOff val="0"/>
            </a:schemeClr>
          </a:effectRef>
          <a:fontRef idx="minor">
            <a:schemeClr val="lt1"/>
          </a:fontRef>
        </p:style>
        <p:txBody>
          <a:bodyPr spcFirstLastPara="0" vert="horz" wrap="square" lIns="65930" tIns="65930" rIns="65930" bIns="65930" numCol="1" spcCol="1270" anchor="ctr" anchorCtr="0">
            <a:noAutofit/>
          </a:bodyPr>
          <a:lstStyle/>
          <a:p>
            <a:pPr marL="0" lvl="0" indent="0" algn="ctr" defTabSz="400050">
              <a:lnSpc>
                <a:spcPct val="90000"/>
              </a:lnSpc>
              <a:spcBef>
                <a:spcPct val="0"/>
              </a:spcBef>
              <a:spcAft>
                <a:spcPct val="35000"/>
              </a:spcAft>
              <a:buFont typeface="+mj-lt"/>
              <a:buNone/>
            </a:pPr>
            <a:r>
              <a:rPr lang="vi-VN" sz="2200" b="1" kern="1200"/>
              <a:t>Giải quyết các vấn đề xã hội</a:t>
            </a:r>
          </a:p>
        </p:txBody>
      </p:sp>
      <p:sp>
        <p:nvSpPr>
          <p:cNvPr id="11" name="Freeform: Shape 10"/>
          <p:cNvSpPr/>
          <p:nvPr/>
        </p:nvSpPr>
        <p:spPr>
          <a:xfrm>
            <a:off x="4581805" y="152400"/>
            <a:ext cx="1106588" cy="6553200"/>
          </a:xfrm>
          <a:custGeom>
            <a:avLst/>
            <a:gdLst>
              <a:gd name="connsiteX0" fmla="*/ 0 w 648146"/>
              <a:gd name="connsiteY0" fmla="*/ 108026 h 1625600"/>
              <a:gd name="connsiteX1" fmla="*/ 108026 w 648146"/>
              <a:gd name="connsiteY1" fmla="*/ 0 h 1625600"/>
              <a:gd name="connsiteX2" fmla="*/ 540120 w 648146"/>
              <a:gd name="connsiteY2" fmla="*/ 0 h 1625600"/>
              <a:gd name="connsiteX3" fmla="*/ 648146 w 648146"/>
              <a:gd name="connsiteY3" fmla="*/ 108026 h 1625600"/>
              <a:gd name="connsiteX4" fmla="*/ 648146 w 648146"/>
              <a:gd name="connsiteY4" fmla="*/ 1517574 h 1625600"/>
              <a:gd name="connsiteX5" fmla="*/ 540120 w 648146"/>
              <a:gd name="connsiteY5" fmla="*/ 1625600 h 1625600"/>
              <a:gd name="connsiteX6" fmla="*/ 108026 w 648146"/>
              <a:gd name="connsiteY6" fmla="*/ 1625600 h 1625600"/>
              <a:gd name="connsiteX7" fmla="*/ 0 w 648146"/>
              <a:gd name="connsiteY7" fmla="*/ 1517574 h 1625600"/>
              <a:gd name="connsiteX8" fmla="*/ 0 w 648146"/>
              <a:gd name="connsiteY8" fmla="*/ 108026 h 1625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8146" h="1625600">
                <a:moveTo>
                  <a:pt x="0" y="108026"/>
                </a:moveTo>
                <a:cubicBezTo>
                  <a:pt x="0" y="48365"/>
                  <a:pt x="48365" y="0"/>
                  <a:pt x="108026" y="0"/>
                </a:cubicBezTo>
                <a:lnTo>
                  <a:pt x="540120" y="0"/>
                </a:lnTo>
                <a:cubicBezTo>
                  <a:pt x="599781" y="0"/>
                  <a:pt x="648146" y="48365"/>
                  <a:pt x="648146" y="108026"/>
                </a:cubicBezTo>
                <a:lnTo>
                  <a:pt x="648146" y="1517574"/>
                </a:lnTo>
                <a:cubicBezTo>
                  <a:pt x="648146" y="1577235"/>
                  <a:pt x="599781" y="1625600"/>
                  <a:pt x="540120" y="1625600"/>
                </a:cubicBezTo>
                <a:lnTo>
                  <a:pt x="108026" y="1625600"/>
                </a:lnTo>
                <a:cubicBezTo>
                  <a:pt x="48365" y="1625600"/>
                  <a:pt x="0" y="1577235"/>
                  <a:pt x="0" y="1517574"/>
                </a:cubicBezTo>
                <a:lnTo>
                  <a:pt x="0" y="108026"/>
                </a:lnTo>
                <a:close/>
              </a:path>
            </a:pathLst>
          </a:custGeom>
        </p:spPr>
        <p:style>
          <a:lnRef idx="2">
            <a:schemeClr val="lt1">
              <a:hueOff val="0"/>
              <a:satOff val="0"/>
              <a:lumOff val="0"/>
              <a:alphaOff val="0"/>
            </a:schemeClr>
          </a:lnRef>
          <a:fillRef idx="1">
            <a:schemeClr val="accent4">
              <a:hueOff val="-2232385"/>
              <a:satOff val="13449"/>
              <a:lumOff val="1078"/>
              <a:alphaOff val="0"/>
            </a:schemeClr>
          </a:fillRef>
          <a:effectRef idx="0">
            <a:schemeClr val="accent4">
              <a:hueOff val="-2232385"/>
              <a:satOff val="13449"/>
              <a:lumOff val="1078"/>
              <a:alphaOff val="0"/>
            </a:schemeClr>
          </a:effectRef>
          <a:fontRef idx="minor">
            <a:schemeClr val="lt1"/>
          </a:fontRef>
        </p:style>
        <p:txBody>
          <a:bodyPr spcFirstLastPara="0" vert="horz" wrap="square" lIns="65930" tIns="65930" rIns="65930" bIns="65930" numCol="1" spcCol="1270" anchor="ctr" anchorCtr="0">
            <a:noAutofit/>
          </a:bodyPr>
          <a:lstStyle/>
          <a:p>
            <a:pPr marL="0" lvl="0" indent="0" algn="ctr" defTabSz="400050">
              <a:lnSpc>
                <a:spcPct val="90000"/>
              </a:lnSpc>
              <a:spcBef>
                <a:spcPct val="0"/>
              </a:spcBef>
              <a:spcAft>
                <a:spcPct val="35000"/>
              </a:spcAft>
              <a:buFont typeface="+mj-lt"/>
              <a:buNone/>
            </a:pPr>
            <a:r>
              <a:rPr lang="vi-VN" sz="2200" b="1" kern="1200"/>
              <a:t>Quốc phòng, an ninh, bảo vệ Tổ quốc</a:t>
            </a:r>
          </a:p>
        </p:txBody>
      </p:sp>
      <p:sp>
        <p:nvSpPr>
          <p:cNvPr id="12" name="Freeform: Shape 11"/>
          <p:cNvSpPr/>
          <p:nvPr/>
        </p:nvSpPr>
        <p:spPr>
          <a:xfrm>
            <a:off x="5682874" y="152400"/>
            <a:ext cx="1106588" cy="6553200"/>
          </a:xfrm>
          <a:custGeom>
            <a:avLst/>
            <a:gdLst>
              <a:gd name="connsiteX0" fmla="*/ 0 w 648146"/>
              <a:gd name="connsiteY0" fmla="*/ 108026 h 1625600"/>
              <a:gd name="connsiteX1" fmla="*/ 108026 w 648146"/>
              <a:gd name="connsiteY1" fmla="*/ 0 h 1625600"/>
              <a:gd name="connsiteX2" fmla="*/ 540120 w 648146"/>
              <a:gd name="connsiteY2" fmla="*/ 0 h 1625600"/>
              <a:gd name="connsiteX3" fmla="*/ 648146 w 648146"/>
              <a:gd name="connsiteY3" fmla="*/ 108026 h 1625600"/>
              <a:gd name="connsiteX4" fmla="*/ 648146 w 648146"/>
              <a:gd name="connsiteY4" fmla="*/ 1517574 h 1625600"/>
              <a:gd name="connsiteX5" fmla="*/ 540120 w 648146"/>
              <a:gd name="connsiteY5" fmla="*/ 1625600 h 1625600"/>
              <a:gd name="connsiteX6" fmla="*/ 108026 w 648146"/>
              <a:gd name="connsiteY6" fmla="*/ 1625600 h 1625600"/>
              <a:gd name="connsiteX7" fmla="*/ 0 w 648146"/>
              <a:gd name="connsiteY7" fmla="*/ 1517574 h 1625600"/>
              <a:gd name="connsiteX8" fmla="*/ 0 w 648146"/>
              <a:gd name="connsiteY8" fmla="*/ 108026 h 1625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8146" h="1625600">
                <a:moveTo>
                  <a:pt x="0" y="108026"/>
                </a:moveTo>
                <a:cubicBezTo>
                  <a:pt x="0" y="48365"/>
                  <a:pt x="48365" y="0"/>
                  <a:pt x="108026" y="0"/>
                </a:cubicBezTo>
                <a:lnTo>
                  <a:pt x="540120" y="0"/>
                </a:lnTo>
                <a:cubicBezTo>
                  <a:pt x="599781" y="0"/>
                  <a:pt x="648146" y="48365"/>
                  <a:pt x="648146" y="108026"/>
                </a:cubicBezTo>
                <a:lnTo>
                  <a:pt x="648146" y="1517574"/>
                </a:lnTo>
                <a:cubicBezTo>
                  <a:pt x="648146" y="1577235"/>
                  <a:pt x="599781" y="1625600"/>
                  <a:pt x="540120" y="1625600"/>
                </a:cubicBezTo>
                <a:lnTo>
                  <a:pt x="108026" y="1625600"/>
                </a:lnTo>
                <a:cubicBezTo>
                  <a:pt x="48365" y="1625600"/>
                  <a:pt x="0" y="1577235"/>
                  <a:pt x="0" y="1517574"/>
                </a:cubicBezTo>
                <a:lnTo>
                  <a:pt x="0" y="108026"/>
                </a:lnTo>
                <a:close/>
              </a:path>
            </a:pathLst>
          </a:custGeom>
        </p:spPr>
        <p:style>
          <a:lnRef idx="2">
            <a:schemeClr val="lt1">
              <a:hueOff val="0"/>
              <a:satOff val="0"/>
              <a:lumOff val="0"/>
              <a:alphaOff val="0"/>
            </a:schemeClr>
          </a:lnRef>
          <a:fillRef idx="1">
            <a:schemeClr val="accent4">
              <a:hueOff val="-2790481"/>
              <a:satOff val="16812"/>
              <a:lumOff val="1348"/>
              <a:alphaOff val="0"/>
            </a:schemeClr>
          </a:fillRef>
          <a:effectRef idx="0">
            <a:schemeClr val="accent4">
              <a:hueOff val="-2790481"/>
              <a:satOff val="16812"/>
              <a:lumOff val="1348"/>
              <a:alphaOff val="0"/>
            </a:schemeClr>
          </a:effectRef>
          <a:fontRef idx="minor">
            <a:schemeClr val="lt1"/>
          </a:fontRef>
        </p:style>
        <p:txBody>
          <a:bodyPr spcFirstLastPara="0" vert="horz" wrap="square" lIns="65930" tIns="65930" rIns="65930" bIns="65930" numCol="1" spcCol="1270" anchor="ctr" anchorCtr="0">
            <a:noAutofit/>
          </a:bodyPr>
          <a:lstStyle/>
          <a:p>
            <a:pPr marL="0" lvl="0" indent="0" algn="ctr" defTabSz="400050">
              <a:lnSpc>
                <a:spcPct val="90000"/>
              </a:lnSpc>
              <a:spcBef>
                <a:spcPct val="0"/>
              </a:spcBef>
              <a:spcAft>
                <a:spcPct val="35000"/>
              </a:spcAft>
              <a:buFont typeface="+mj-lt"/>
              <a:buNone/>
            </a:pPr>
            <a:r>
              <a:rPr lang="vi-VN" sz="2200" b="1" kern="1200"/>
              <a:t>Đường lối và chính sách đôì ngoại; hội nhập quốc tế</a:t>
            </a:r>
          </a:p>
        </p:txBody>
      </p:sp>
      <p:sp>
        <p:nvSpPr>
          <p:cNvPr id="13" name="Freeform: Shape 12"/>
          <p:cNvSpPr/>
          <p:nvPr/>
        </p:nvSpPr>
        <p:spPr>
          <a:xfrm>
            <a:off x="6783942" y="152400"/>
            <a:ext cx="1106588" cy="6553200"/>
          </a:xfrm>
          <a:custGeom>
            <a:avLst/>
            <a:gdLst>
              <a:gd name="connsiteX0" fmla="*/ 0 w 648146"/>
              <a:gd name="connsiteY0" fmla="*/ 108026 h 1625600"/>
              <a:gd name="connsiteX1" fmla="*/ 108026 w 648146"/>
              <a:gd name="connsiteY1" fmla="*/ 0 h 1625600"/>
              <a:gd name="connsiteX2" fmla="*/ 540120 w 648146"/>
              <a:gd name="connsiteY2" fmla="*/ 0 h 1625600"/>
              <a:gd name="connsiteX3" fmla="*/ 648146 w 648146"/>
              <a:gd name="connsiteY3" fmla="*/ 108026 h 1625600"/>
              <a:gd name="connsiteX4" fmla="*/ 648146 w 648146"/>
              <a:gd name="connsiteY4" fmla="*/ 1517574 h 1625600"/>
              <a:gd name="connsiteX5" fmla="*/ 540120 w 648146"/>
              <a:gd name="connsiteY5" fmla="*/ 1625600 h 1625600"/>
              <a:gd name="connsiteX6" fmla="*/ 108026 w 648146"/>
              <a:gd name="connsiteY6" fmla="*/ 1625600 h 1625600"/>
              <a:gd name="connsiteX7" fmla="*/ 0 w 648146"/>
              <a:gd name="connsiteY7" fmla="*/ 1517574 h 1625600"/>
              <a:gd name="connsiteX8" fmla="*/ 0 w 648146"/>
              <a:gd name="connsiteY8" fmla="*/ 108026 h 1625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8146" h="1625600">
                <a:moveTo>
                  <a:pt x="0" y="108026"/>
                </a:moveTo>
                <a:cubicBezTo>
                  <a:pt x="0" y="48365"/>
                  <a:pt x="48365" y="0"/>
                  <a:pt x="108026" y="0"/>
                </a:cubicBezTo>
                <a:lnTo>
                  <a:pt x="540120" y="0"/>
                </a:lnTo>
                <a:cubicBezTo>
                  <a:pt x="599781" y="0"/>
                  <a:pt x="648146" y="48365"/>
                  <a:pt x="648146" y="108026"/>
                </a:cubicBezTo>
                <a:lnTo>
                  <a:pt x="648146" y="1517574"/>
                </a:lnTo>
                <a:cubicBezTo>
                  <a:pt x="648146" y="1577235"/>
                  <a:pt x="599781" y="1625600"/>
                  <a:pt x="540120" y="1625600"/>
                </a:cubicBezTo>
                <a:lnTo>
                  <a:pt x="108026" y="1625600"/>
                </a:lnTo>
                <a:cubicBezTo>
                  <a:pt x="48365" y="1625600"/>
                  <a:pt x="0" y="1577235"/>
                  <a:pt x="0" y="1517574"/>
                </a:cubicBezTo>
                <a:lnTo>
                  <a:pt x="0" y="108026"/>
                </a:lnTo>
                <a:close/>
              </a:path>
            </a:pathLst>
          </a:custGeom>
        </p:spPr>
        <p:style>
          <a:lnRef idx="2">
            <a:schemeClr val="lt1">
              <a:hueOff val="0"/>
              <a:satOff val="0"/>
              <a:lumOff val="0"/>
              <a:alphaOff val="0"/>
            </a:schemeClr>
          </a:lnRef>
          <a:fillRef idx="1">
            <a:schemeClr val="accent4">
              <a:hueOff val="-3348577"/>
              <a:satOff val="20174"/>
              <a:lumOff val="1617"/>
              <a:alphaOff val="0"/>
            </a:schemeClr>
          </a:fillRef>
          <a:effectRef idx="0">
            <a:schemeClr val="accent4">
              <a:hueOff val="-3348577"/>
              <a:satOff val="20174"/>
              <a:lumOff val="1617"/>
              <a:alphaOff val="0"/>
            </a:schemeClr>
          </a:effectRef>
          <a:fontRef idx="minor">
            <a:schemeClr val="lt1"/>
          </a:fontRef>
        </p:style>
        <p:txBody>
          <a:bodyPr spcFirstLastPara="0" vert="horz" wrap="square" lIns="65930" tIns="65930" rIns="65930" bIns="65930" numCol="1" spcCol="1270" anchor="ctr" anchorCtr="0">
            <a:noAutofit/>
          </a:bodyPr>
          <a:lstStyle/>
          <a:p>
            <a:pPr marL="0" lvl="0" indent="0" algn="ctr" defTabSz="400050">
              <a:lnSpc>
                <a:spcPct val="90000"/>
              </a:lnSpc>
              <a:spcBef>
                <a:spcPct val="0"/>
              </a:spcBef>
              <a:spcAft>
                <a:spcPct val="35000"/>
              </a:spcAft>
              <a:buFont typeface="+mj-lt"/>
              <a:buNone/>
            </a:pPr>
            <a:r>
              <a:rPr lang="vi-VN" sz="2200" b="1" kern="1200"/>
              <a:t>Phát huy dân chủ, đổi mới hệ thống chính trị, xây dựng Nhà nước pháp quyền xã hội chủ nghĩa</a:t>
            </a:r>
          </a:p>
        </p:txBody>
      </p:sp>
      <p:sp>
        <p:nvSpPr>
          <p:cNvPr id="14" name="Freeform: Shape 13"/>
          <p:cNvSpPr/>
          <p:nvPr/>
        </p:nvSpPr>
        <p:spPr>
          <a:xfrm>
            <a:off x="7885012" y="152400"/>
            <a:ext cx="1106588" cy="6553200"/>
          </a:xfrm>
          <a:custGeom>
            <a:avLst/>
            <a:gdLst>
              <a:gd name="connsiteX0" fmla="*/ 0 w 648146"/>
              <a:gd name="connsiteY0" fmla="*/ 108026 h 1625600"/>
              <a:gd name="connsiteX1" fmla="*/ 108026 w 648146"/>
              <a:gd name="connsiteY1" fmla="*/ 0 h 1625600"/>
              <a:gd name="connsiteX2" fmla="*/ 540120 w 648146"/>
              <a:gd name="connsiteY2" fmla="*/ 0 h 1625600"/>
              <a:gd name="connsiteX3" fmla="*/ 648146 w 648146"/>
              <a:gd name="connsiteY3" fmla="*/ 108026 h 1625600"/>
              <a:gd name="connsiteX4" fmla="*/ 648146 w 648146"/>
              <a:gd name="connsiteY4" fmla="*/ 1517574 h 1625600"/>
              <a:gd name="connsiteX5" fmla="*/ 540120 w 648146"/>
              <a:gd name="connsiteY5" fmla="*/ 1625600 h 1625600"/>
              <a:gd name="connsiteX6" fmla="*/ 108026 w 648146"/>
              <a:gd name="connsiteY6" fmla="*/ 1625600 h 1625600"/>
              <a:gd name="connsiteX7" fmla="*/ 0 w 648146"/>
              <a:gd name="connsiteY7" fmla="*/ 1517574 h 1625600"/>
              <a:gd name="connsiteX8" fmla="*/ 0 w 648146"/>
              <a:gd name="connsiteY8" fmla="*/ 108026 h 1625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8146" h="1625600">
                <a:moveTo>
                  <a:pt x="0" y="108026"/>
                </a:moveTo>
                <a:cubicBezTo>
                  <a:pt x="0" y="48365"/>
                  <a:pt x="48365" y="0"/>
                  <a:pt x="108026" y="0"/>
                </a:cubicBezTo>
                <a:lnTo>
                  <a:pt x="540120" y="0"/>
                </a:lnTo>
                <a:cubicBezTo>
                  <a:pt x="599781" y="0"/>
                  <a:pt x="648146" y="48365"/>
                  <a:pt x="648146" y="108026"/>
                </a:cubicBezTo>
                <a:lnTo>
                  <a:pt x="648146" y="1517574"/>
                </a:lnTo>
                <a:cubicBezTo>
                  <a:pt x="648146" y="1577235"/>
                  <a:pt x="599781" y="1625600"/>
                  <a:pt x="540120" y="1625600"/>
                </a:cubicBezTo>
                <a:lnTo>
                  <a:pt x="108026" y="1625600"/>
                </a:lnTo>
                <a:cubicBezTo>
                  <a:pt x="48365" y="1625600"/>
                  <a:pt x="0" y="1577235"/>
                  <a:pt x="0" y="1517574"/>
                </a:cubicBezTo>
                <a:lnTo>
                  <a:pt x="0" y="108026"/>
                </a:lnTo>
                <a:close/>
              </a:path>
            </a:pathLst>
          </a:custGeom>
        </p:spPr>
        <p:style>
          <a:lnRef idx="2">
            <a:schemeClr val="lt1">
              <a:hueOff val="0"/>
              <a:satOff val="0"/>
              <a:lumOff val="0"/>
              <a:alphaOff val="0"/>
            </a:schemeClr>
          </a:lnRef>
          <a:fillRef idx="1">
            <a:schemeClr val="accent4">
              <a:hueOff val="-3906673"/>
              <a:satOff val="23537"/>
              <a:lumOff val="1887"/>
              <a:alphaOff val="0"/>
            </a:schemeClr>
          </a:fillRef>
          <a:effectRef idx="0">
            <a:schemeClr val="accent4">
              <a:hueOff val="-3906673"/>
              <a:satOff val="23537"/>
              <a:lumOff val="1887"/>
              <a:alphaOff val="0"/>
            </a:schemeClr>
          </a:effectRef>
          <a:fontRef idx="minor">
            <a:schemeClr val="lt1"/>
          </a:fontRef>
        </p:style>
        <p:txBody>
          <a:bodyPr spcFirstLastPara="0" vert="horz" wrap="square" lIns="65930" tIns="65930" rIns="65930" bIns="65930" numCol="1" spcCol="1270" anchor="ctr" anchorCtr="0">
            <a:noAutofit/>
          </a:bodyPr>
          <a:lstStyle/>
          <a:p>
            <a:pPr marL="0" lvl="0" indent="0" algn="ctr" defTabSz="400050">
              <a:lnSpc>
                <a:spcPct val="90000"/>
              </a:lnSpc>
              <a:spcBef>
                <a:spcPct val="0"/>
              </a:spcBef>
              <a:spcAft>
                <a:spcPct val="35000"/>
              </a:spcAft>
              <a:buFont typeface="+mj-lt"/>
              <a:buNone/>
            </a:pPr>
            <a:r>
              <a:rPr lang="vi-VN" sz="2200" b="1" kern="1200"/>
              <a:t>Xây dựng Đảng</a:t>
            </a:r>
          </a:p>
        </p:txBody>
      </p:sp>
    </p:spTree>
    <p:extLst>
      <p:ext uri="{BB962C8B-B14F-4D97-AF65-F5344CB8AC3E}">
        <p14:creationId xmlns:p14="http://schemas.microsoft.com/office/powerpoint/2010/main" val="793941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1000"/>
                                        <p:tgtEl>
                                          <p:spTgt spid="11"/>
                                        </p:tgtEl>
                                      </p:cBhvr>
                                    </p:animEffect>
                                    <p:anim calcmode="lin" valueType="num">
                                      <p:cBhvr>
                                        <p:cTn id="36" dur="1000" fill="hold"/>
                                        <p:tgtEl>
                                          <p:spTgt spid="11"/>
                                        </p:tgtEl>
                                        <p:attrNameLst>
                                          <p:attrName>ppt_x</p:attrName>
                                        </p:attrNameLst>
                                      </p:cBhvr>
                                      <p:tavLst>
                                        <p:tav tm="0">
                                          <p:val>
                                            <p:strVal val="#ppt_x"/>
                                          </p:val>
                                        </p:tav>
                                        <p:tav tm="100000">
                                          <p:val>
                                            <p:strVal val="#ppt_x"/>
                                          </p:val>
                                        </p:tav>
                                      </p:tavLst>
                                    </p:anim>
                                    <p:anim calcmode="lin" valueType="num">
                                      <p:cBhvr>
                                        <p:cTn id="37"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1000"/>
                                        <p:tgtEl>
                                          <p:spTgt spid="12"/>
                                        </p:tgtEl>
                                      </p:cBhvr>
                                    </p:animEffect>
                                    <p:anim calcmode="lin" valueType="num">
                                      <p:cBhvr>
                                        <p:cTn id="43" dur="1000" fill="hold"/>
                                        <p:tgtEl>
                                          <p:spTgt spid="12"/>
                                        </p:tgtEl>
                                        <p:attrNameLst>
                                          <p:attrName>ppt_x</p:attrName>
                                        </p:attrNameLst>
                                      </p:cBhvr>
                                      <p:tavLst>
                                        <p:tav tm="0">
                                          <p:val>
                                            <p:strVal val="#ppt_x"/>
                                          </p:val>
                                        </p:tav>
                                        <p:tav tm="100000">
                                          <p:val>
                                            <p:strVal val="#ppt_x"/>
                                          </p:val>
                                        </p:tav>
                                      </p:tavLst>
                                    </p:anim>
                                    <p:anim calcmode="lin" valueType="num">
                                      <p:cBhvr>
                                        <p:cTn id="44"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1000"/>
                                        <p:tgtEl>
                                          <p:spTgt spid="13"/>
                                        </p:tgtEl>
                                      </p:cBhvr>
                                    </p:animEffect>
                                    <p:anim calcmode="lin" valueType="num">
                                      <p:cBhvr>
                                        <p:cTn id="50" dur="1000" fill="hold"/>
                                        <p:tgtEl>
                                          <p:spTgt spid="13"/>
                                        </p:tgtEl>
                                        <p:attrNameLst>
                                          <p:attrName>ppt_x</p:attrName>
                                        </p:attrNameLst>
                                      </p:cBhvr>
                                      <p:tavLst>
                                        <p:tav tm="0">
                                          <p:val>
                                            <p:strVal val="#ppt_x"/>
                                          </p:val>
                                        </p:tav>
                                        <p:tav tm="100000">
                                          <p:val>
                                            <p:strVal val="#ppt_x"/>
                                          </p:val>
                                        </p:tav>
                                      </p:tavLst>
                                    </p:anim>
                                    <p:anim calcmode="lin" valueType="num">
                                      <p:cBhvr>
                                        <p:cTn id="51"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fade">
                                      <p:cBhvr>
                                        <p:cTn id="56" dur="1000"/>
                                        <p:tgtEl>
                                          <p:spTgt spid="14"/>
                                        </p:tgtEl>
                                      </p:cBhvr>
                                    </p:animEffect>
                                    <p:anim calcmode="lin" valueType="num">
                                      <p:cBhvr>
                                        <p:cTn id="57" dur="1000" fill="hold"/>
                                        <p:tgtEl>
                                          <p:spTgt spid="14"/>
                                        </p:tgtEl>
                                        <p:attrNameLst>
                                          <p:attrName>ppt_x</p:attrName>
                                        </p:attrNameLst>
                                      </p:cBhvr>
                                      <p:tavLst>
                                        <p:tav tm="0">
                                          <p:val>
                                            <p:strVal val="#ppt_x"/>
                                          </p:val>
                                        </p:tav>
                                        <p:tav tm="100000">
                                          <p:val>
                                            <p:strVal val="#ppt_x"/>
                                          </p:val>
                                        </p:tav>
                                      </p:tavLst>
                                    </p:anim>
                                    <p:anim calcmode="lin" valueType="num">
                                      <p:cBhvr>
                                        <p:cTn id="58"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ight Arrow 3"/>
          <p:cNvSpPr/>
          <p:nvPr/>
        </p:nvSpPr>
        <p:spPr>
          <a:xfrm>
            <a:off x="603664" y="914400"/>
            <a:ext cx="7928257" cy="5029200"/>
          </a:xfrm>
          <a:prstGeom prst="rightArrow">
            <a:avLst/>
          </a:prstGeom>
        </p:spPr>
        <p:style>
          <a:lnRef idx="0">
            <a:schemeClr val="dk1">
              <a:hueOff val="0"/>
              <a:satOff val="0"/>
              <a:lumOff val="0"/>
              <a:alphaOff val="0"/>
            </a:schemeClr>
          </a:lnRef>
          <a:fillRef idx="1">
            <a:schemeClr val="accent5">
              <a:tint val="40000"/>
              <a:hueOff val="0"/>
              <a:satOff val="0"/>
              <a:lumOff val="0"/>
              <a:alphaOff val="0"/>
            </a:schemeClr>
          </a:fillRef>
          <a:effectRef idx="0">
            <a:schemeClr val="accent5">
              <a:tint val="40000"/>
              <a:hueOff val="0"/>
              <a:satOff val="0"/>
              <a:lumOff val="0"/>
              <a:alphaOff val="0"/>
            </a:schemeClr>
          </a:effectRef>
          <a:fontRef idx="minor">
            <a:schemeClr val="dk1">
              <a:hueOff val="0"/>
              <a:satOff val="0"/>
              <a:lumOff val="0"/>
              <a:alphaOff val="0"/>
            </a:schemeClr>
          </a:fontRef>
        </p:style>
      </p:sp>
      <p:grpSp>
        <p:nvGrpSpPr>
          <p:cNvPr id="5" name="Group 4"/>
          <p:cNvGrpSpPr/>
          <p:nvPr/>
        </p:nvGrpSpPr>
        <p:grpSpPr>
          <a:xfrm>
            <a:off x="220187" y="2423159"/>
            <a:ext cx="2798208" cy="2011680"/>
            <a:chOff x="278874" y="1357788"/>
            <a:chExt cx="2468880" cy="1810385"/>
          </a:xfrm>
        </p:grpSpPr>
        <p:sp>
          <p:nvSpPr>
            <p:cNvPr id="12" name="Rounded Rectangle 11"/>
            <p:cNvSpPr/>
            <p:nvPr/>
          </p:nvSpPr>
          <p:spPr>
            <a:xfrm>
              <a:off x="278874" y="1357788"/>
              <a:ext cx="2468880" cy="1810385"/>
            </a:xfrm>
            <a:prstGeom prst="roundRect">
              <a:avLst/>
            </a:pr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sp>
        <p:sp>
          <p:nvSpPr>
            <p:cNvPr id="13" name="Rounded Rectangle 5"/>
            <p:cNvSpPr/>
            <p:nvPr/>
          </p:nvSpPr>
          <p:spPr>
            <a:xfrm>
              <a:off x="367250" y="1446164"/>
              <a:ext cx="2292128" cy="163363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n-US" sz="2400" b="1" kern="1200" dirty="0">
                  <a:solidFill>
                    <a:srgbClr val="002060"/>
                  </a:solidFill>
                </a:rPr>
                <a:t>1. ĐƯỜNG LỐI ĐỔI MỚI TẠI ĐẠI HỘI VI (12/1986)</a:t>
              </a:r>
            </a:p>
          </p:txBody>
        </p:sp>
      </p:grpSp>
      <p:grpSp>
        <p:nvGrpSpPr>
          <p:cNvPr id="6" name="Group 5"/>
          <p:cNvGrpSpPr/>
          <p:nvPr/>
        </p:nvGrpSpPr>
        <p:grpSpPr>
          <a:xfrm>
            <a:off x="3168689" y="2423159"/>
            <a:ext cx="2798208" cy="2011680"/>
            <a:chOff x="2880359" y="1357788"/>
            <a:chExt cx="2468880" cy="1810385"/>
          </a:xfrm>
        </p:grpSpPr>
        <p:sp>
          <p:nvSpPr>
            <p:cNvPr id="10" name="Rounded Rectangle 9"/>
            <p:cNvSpPr/>
            <p:nvPr/>
          </p:nvSpPr>
          <p:spPr>
            <a:xfrm>
              <a:off x="2880359" y="1357788"/>
              <a:ext cx="2468880" cy="1810385"/>
            </a:xfrm>
            <a:prstGeom prst="roundRect">
              <a:avLst/>
            </a:prstGeom>
          </p:spPr>
          <p:style>
            <a:lnRef idx="2">
              <a:schemeClr val="lt1">
                <a:hueOff val="0"/>
                <a:satOff val="0"/>
                <a:lumOff val="0"/>
                <a:alphaOff val="0"/>
              </a:schemeClr>
            </a:lnRef>
            <a:fillRef idx="1">
              <a:schemeClr val="accent5">
                <a:hueOff val="-4966938"/>
                <a:satOff val="19906"/>
                <a:lumOff val="4314"/>
                <a:alphaOff val="0"/>
              </a:schemeClr>
            </a:fillRef>
            <a:effectRef idx="0">
              <a:schemeClr val="accent5">
                <a:hueOff val="-4966938"/>
                <a:satOff val="19906"/>
                <a:lumOff val="4314"/>
                <a:alphaOff val="0"/>
              </a:schemeClr>
            </a:effectRef>
            <a:fontRef idx="minor">
              <a:schemeClr val="lt1"/>
            </a:fontRef>
          </p:style>
        </p:sp>
        <p:sp>
          <p:nvSpPr>
            <p:cNvPr id="11" name="Rounded Rectangle 7"/>
            <p:cNvSpPr/>
            <p:nvPr/>
          </p:nvSpPr>
          <p:spPr>
            <a:xfrm>
              <a:off x="2968735" y="1446164"/>
              <a:ext cx="2292128" cy="163363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n-US" sz="2400" b="1" kern="1200" dirty="0">
                  <a:solidFill>
                    <a:srgbClr val="002060"/>
                  </a:solidFill>
                </a:rPr>
                <a:t>2. QUÁ TRÌNH BỔ SUNG, PHÁT TRIỂN ĐƯỜNG LỐI ĐỔI MỚI CỦA ĐẢNG TỪ 1986 ĐẾN NAY</a:t>
              </a:r>
            </a:p>
          </p:txBody>
        </p:sp>
      </p:grpSp>
      <p:grpSp>
        <p:nvGrpSpPr>
          <p:cNvPr id="7" name="Group 6"/>
          <p:cNvGrpSpPr/>
          <p:nvPr/>
        </p:nvGrpSpPr>
        <p:grpSpPr>
          <a:xfrm>
            <a:off x="6117192" y="2423159"/>
            <a:ext cx="2798208" cy="2011680"/>
            <a:chOff x="5481845" y="1357788"/>
            <a:chExt cx="2468880" cy="1810385"/>
          </a:xfrm>
        </p:grpSpPr>
        <p:sp>
          <p:nvSpPr>
            <p:cNvPr id="8" name="Rounded Rectangle 7"/>
            <p:cNvSpPr/>
            <p:nvPr/>
          </p:nvSpPr>
          <p:spPr>
            <a:xfrm>
              <a:off x="5481845" y="1357788"/>
              <a:ext cx="2468880" cy="1810385"/>
            </a:xfrm>
            <a:prstGeom prst="roundRect">
              <a:avLst/>
            </a:prstGeom>
          </p:spPr>
          <p:style>
            <a:lnRef idx="2">
              <a:schemeClr val="lt1">
                <a:hueOff val="0"/>
                <a:satOff val="0"/>
                <a:lumOff val="0"/>
                <a:alphaOff val="0"/>
              </a:schemeClr>
            </a:lnRef>
            <a:fillRef idx="1">
              <a:schemeClr val="accent5">
                <a:hueOff val="-9933876"/>
                <a:satOff val="39811"/>
                <a:lumOff val="8628"/>
                <a:alphaOff val="0"/>
              </a:schemeClr>
            </a:fillRef>
            <a:effectRef idx="0">
              <a:schemeClr val="accent5">
                <a:hueOff val="-9933876"/>
                <a:satOff val="39811"/>
                <a:lumOff val="8628"/>
                <a:alphaOff val="0"/>
              </a:schemeClr>
            </a:effectRef>
            <a:fontRef idx="minor">
              <a:schemeClr val="lt1"/>
            </a:fontRef>
          </p:style>
        </p:sp>
        <p:sp>
          <p:nvSpPr>
            <p:cNvPr id="9" name="Rounded Rectangle 9"/>
            <p:cNvSpPr/>
            <p:nvPr/>
          </p:nvSpPr>
          <p:spPr>
            <a:xfrm>
              <a:off x="5570221" y="1446164"/>
              <a:ext cx="2292128" cy="163363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n-US" sz="2800" b="1" kern="1200" dirty="0">
                  <a:solidFill>
                    <a:srgbClr val="002060"/>
                  </a:solidFill>
                </a:rPr>
                <a:t>3. </a:t>
              </a:r>
              <a:r>
                <a:rPr lang="en-US" sz="2800" b="1" kern="1200">
                  <a:solidFill>
                    <a:srgbClr val="002060"/>
                  </a:solidFill>
                </a:rPr>
                <a:t>THÀNH TỰU VÀ BÀI HỌC KINH NGHIỆM</a:t>
              </a:r>
            </a:p>
          </p:txBody>
        </p:sp>
      </p:grpSp>
      <p:sp>
        <p:nvSpPr>
          <p:cNvPr id="34" name="Rectangle 33"/>
          <p:cNvSpPr/>
          <p:nvPr/>
        </p:nvSpPr>
        <p:spPr>
          <a:xfrm>
            <a:off x="2133600" y="1029715"/>
            <a:ext cx="3236785" cy="840230"/>
          </a:xfrm>
          <a:prstGeom prst="rect">
            <a:avLst/>
          </a:prstGeom>
        </p:spPr>
        <p:txBody>
          <a:bodyPr wrap="none">
            <a:spAutoFit/>
          </a:bodyPr>
          <a:lstStyle/>
          <a:p>
            <a:pPr lvl="0" algn="ctr" defTabSz="1600200">
              <a:lnSpc>
                <a:spcPct val="90000"/>
              </a:lnSpc>
              <a:spcBef>
                <a:spcPct val="0"/>
              </a:spcBef>
              <a:spcAft>
                <a:spcPct val="35000"/>
              </a:spcAft>
            </a:pPr>
            <a:r>
              <a:rPr lang="en-US" sz="5400" b="1" dirty="0">
                <a:solidFill>
                  <a:srgbClr val="002060"/>
                </a:solidFill>
              </a:rPr>
              <a:t>NỘI DUNG</a:t>
            </a:r>
            <a:endParaRPr lang="en-US" sz="5400" dirty="0">
              <a:solidFill>
                <a:srgbClr val="002060"/>
              </a:solidFill>
            </a:endParaRPr>
          </a:p>
        </p:txBody>
      </p:sp>
    </p:spTree>
    <p:extLst>
      <p:ext uri="{BB962C8B-B14F-4D97-AF65-F5344CB8AC3E}">
        <p14:creationId xmlns:p14="http://schemas.microsoft.com/office/powerpoint/2010/main" val="2091231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0-#ppt_w/2"/>
                                          </p:val>
                                        </p:tav>
                                        <p:tav tm="100000">
                                          <p:val>
                                            <p:strVal val="#ppt_x"/>
                                          </p:val>
                                        </p:tav>
                                      </p:tavLst>
                                    </p:anim>
                                    <p:anim calcmode="lin" valueType="num">
                                      <p:cBhvr additive="base">
                                        <p:cTn id="8" dur="500" fill="hold"/>
                                        <p:tgtEl>
                                          <p:spTgt spid="34"/>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0-#ppt_w/2"/>
                                          </p:val>
                                        </p:tav>
                                        <p:tav tm="100000">
                                          <p:val>
                                            <p:strVal val="#ppt_x"/>
                                          </p:val>
                                        </p:tav>
                                      </p:tavLst>
                                    </p:anim>
                                    <p:anim calcmode="lin" valueType="num">
                                      <p:cBhvr additive="base">
                                        <p:cTn id="12"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0-#ppt_w/2"/>
                                          </p:val>
                                        </p:tav>
                                        <p:tav tm="100000">
                                          <p:val>
                                            <p:strVal val="#ppt_x"/>
                                          </p:val>
                                        </p:tav>
                                      </p:tavLst>
                                    </p:anim>
                                    <p:anim calcmode="lin" valueType="num">
                                      <p:cBhvr additive="base">
                                        <p:cTn id="1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0-#ppt_w/2"/>
                                          </p:val>
                                        </p:tav>
                                        <p:tav tm="100000">
                                          <p:val>
                                            <p:strVal val="#ppt_x"/>
                                          </p:val>
                                        </p:tav>
                                      </p:tavLst>
                                    </p:anim>
                                    <p:anim calcmode="lin" valueType="num">
                                      <p:cBhvr additive="base">
                                        <p:cTn id="24"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0-#ppt_w/2"/>
                                          </p:val>
                                        </p:tav>
                                        <p:tav tm="100000">
                                          <p:val>
                                            <p:strVal val="#ppt_x"/>
                                          </p:val>
                                        </p:tav>
                                      </p:tavLst>
                                    </p:anim>
                                    <p:anim calcmode="lin" valueType="num">
                                      <p:cBhvr additive="base">
                                        <p:cTn id="30"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2637" y="381000"/>
            <a:ext cx="8229600" cy="1143000"/>
          </a:xfrm>
        </p:spPr>
        <p:txBody>
          <a:bodyPr>
            <a:noAutofit/>
          </a:bodyPr>
          <a:lstStyle/>
          <a:p>
            <a:pPr lvl="0"/>
            <a:r>
              <a:rPr lang="en-US" sz="3600" b="1" dirty="0">
                <a:solidFill>
                  <a:srgbClr val="002060"/>
                </a:solidFill>
                <a:effectLst>
                  <a:outerShdw blurRad="38100" dist="38100" dir="2700000" algn="tl">
                    <a:srgbClr val="000000">
                      <a:alpha val="43137"/>
                    </a:srgbClr>
                  </a:outerShdw>
                </a:effectLst>
              </a:rPr>
              <a:t>1. ĐƯỜNG LỐI ĐỔI MỚI TẠI ĐẠI HỘI VI (12/1986)</a:t>
            </a:r>
            <a:endParaRPr lang="en-US" sz="3600" dirty="0">
              <a:effectLst>
                <a:outerShdw blurRad="38100" dist="38100" dir="2700000" algn="tl">
                  <a:srgbClr val="000000">
                    <a:alpha val="43137"/>
                  </a:srgbClr>
                </a:outerShdw>
              </a:effectLst>
            </a:endParaRPr>
          </a:p>
        </p:txBody>
      </p:sp>
      <p:sp>
        <p:nvSpPr>
          <p:cNvPr id="5" name="L-Shape 4"/>
          <p:cNvSpPr/>
          <p:nvPr/>
        </p:nvSpPr>
        <p:spPr>
          <a:xfrm rot="5400000">
            <a:off x="2038187" y="1929156"/>
            <a:ext cx="1139501" cy="3402945"/>
          </a:xfrm>
          <a:prstGeom prst="corner">
            <a:avLst>
              <a:gd name="adj1" fmla="val 16120"/>
              <a:gd name="adj2" fmla="val 16110"/>
            </a:avLst>
          </a:prstGeom>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sp>
      <p:grpSp>
        <p:nvGrpSpPr>
          <p:cNvPr id="6" name="Group 5"/>
          <p:cNvGrpSpPr/>
          <p:nvPr/>
        </p:nvGrpSpPr>
        <p:grpSpPr>
          <a:xfrm>
            <a:off x="1244032" y="3249103"/>
            <a:ext cx="3072198" cy="1500505"/>
            <a:chOff x="190544" y="1894416"/>
            <a:chExt cx="1711813" cy="1500505"/>
          </a:xfrm>
        </p:grpSpPr>
        <p:sp>
          <p:nvSpPr>
            <p:cNvPr id="13" name="Rectangle 12"/>
            <p:cNvSpPr/>
            <p:nvPr/>
          </p:nvSpPr>
          <p:spPr>
            <a:xfrm>
              <a:off x="190544" y="1894416"/>
              <a:ext cx="1711813" cy="1500505"/>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4" name="Rectangle 13"/>
            <p:cNvSpPr/>
            <p:nvPr/>
          </p:nvSpPr>
          <p:spPr>
            <a:xfrm>
              <a:off x="190544" y="1894416"/>
              <a:ext cx="1711813" cy="1500505"/>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37160" tIns="137160" rIns="137160" bIns="137160" numCol="1" spcCol="1270" anchor="t" anchorCtr="0">
              <a:noAutofit/>
            </a:bodyPr>
            <a:lstStyle/>
            <a:p>
              <a:pPr lvl="0" algn="ctr" defTabSz="1600200">
                <a:lnSpc>
                  <a:spcPct val="90000"/>
                </a:lnSpc>
                <a:spcBef>
                  <a:spcPct val="0"/>
                </a:spcBef>
                <a:spcAft>
                  <a:spcPct val="35000"/>
                </a:spcAft>
              </a:pPr>
              <a:r>
                <a:rPr lang="en-US" sz="3600" b="1" dirty="0">
                  <a:solidFill>
                    <a:schemeClr val="tx2">
                      <a:lumMod val="50000"/>
                    </a:schemeClr>
                  </a:solidFill>
                  <a:effectLst>
                    <a:outerShdw blurRad="38100" dist="38100" dir="2700000" algn="tl">
                      <a:srgbClr val="000000">
                        <a:alpha val="43137"/>
                      </a:srgbClr>
                    </a:outerShdw>
                  </a:effectLst>
                </a:rPr>
                <a:t>a</a:t>
              </a:r>
              <a:r>
                <a:rPr lang="en-US" sz="3600" b="1" kern="1200" dirty="0">
                  <a:solidFill>
                    <a:schemeClr val="tx2">
                      <a:lumMod val="50000"/>
                    </a:schemeClr>
                  </a:solidFill>
                  <a:effectLst>
                    <a:outerShdw blurRad="38100" dist="38100" dir="2700000" algn="tl">
                      <a:srgbClr val="000000">
                        <a:alpha val="43137"/>
                      </a:srgbClr>
                    </a:outerShdw>
                  </a:effectLst>
                </a:rPr>
                <a:t>. BỐI CẢNH LỊCH SỬ</a:t>
              </a:r>
            </a:p>
          </p:txBody>
        </p:sp>
      </p:grpSp>
      <p:sp>
        <p:nvSpPr>
          <p:cNvPr id="7" name="Isosceles Triangle 6"/>
          <p:cNvSpPr/>
          <p:nvPr/>
        </p:nvSpPr>
        <p:spPr>
          <a:xfrm>
            <a:off x="3736570" y="2542983"/>
            <a:ext cx="579658" cy="322983"/>
          </a:xfrm>
          <a:prstGeom prst="triangle">
            <a:avLst>
              <a:gd name="adj" fmla="val 100000"/>
            </a:avLst>
          </a:prstGeom>
        </p:spPr>
        <p:style>
          <a:lnRef idx="2">
            <a:schemeClr val="accent5">
              <a:hueOff val="-2483469"/>
              <a:satOff val="9953"/>
              <a:lumOff val="2157"/>
              <a:alphaOff val="0"/>
            </a:schemeClr>
          </a:lnRef>
          <a:fillRef idx="1">
            <a:schemeClr val="accent5">
              <a:hueOff val="-2483469"/>
              <a:satOff val="9953"/>
              <a:lumOff val="2157"/>
              <a:alphaOff val="0"/>
            </a:schemeClr>
          </a:fillRef>
          <a:effectRef idx="0">
            <a:schemeClr val="accent5">
              <a:hueOff val="-2483469"/>
              <a:satOff val="9953"/>
              <a:lumOff val="2157"/>
              <a:alphaOff val="0"/>
            </a:schemeClr>
          </a:effectRef>
          <a:fontRef idx="minor">
            <a:schemeClr val="lt1"/>
          </a:fontRef>
        </p:style>
      </p:sp>
      <p:sp>
        <p:nvSpPr>
          <p:cNvPr id="8" name="L-Shape 7"/>
          <p:cNvSpPr/>
          <p:nvPr/>
        </p:nvSpPr>
        <p:spPr>
          <a:xfrm rot="5400000">
            <a:off x="5799159" y="1410599"/>
            <a:ext cx="1139501" cy="3402945"/>
          </a:xfrm>
          <a:prstGeom prst="corner">
            <a:avLst>
              <a:gd name="adj1" fmla="val 16120"/>
              <a:gd name="adj2" fmla="val 16110"/>
            </a:avLst>
          </a:prstGeom>
        </p:spPr>
        <p:style>
          <a:lnRef idx="2">
            <a:schemeClr val="accent5">
              <a:hueOff val="-4966938"/>
              <a:satOff val="19906"/>
              <a:lumOff val="4314"/>
              <a:alphaOff val="0"/>
            </a:schemeClr>
          </a:lnRef>
          <a:fillRef idx="1">
            <a:schemeClr val="accent5">
              <a:hueOff val="-4966938"/>
              <a:satOff val="19906"/>
              <a:lumOff val="4314"/>
              <a:alphaOff val="0"/>
            </a:schemeClr>
          </a:fillRef>
          <a:effectRef idx="0">
            <a:schemeClr val="accent5">
              <a:hueOff val="-4966938"/>
              <a:satOff val="19906"/>
              <a:lumOff val="4314"/>
              <a:alphaOff val="0"/>
            </a:schemeClr>
          </a:effectRef>
          <a:fontRef idx="minor">
            <a:schemeClr val="lt1"/>
          </a:fontRef>
        </p:style>
      </p:sp>
      <p:grpSp>
        <p:nvGrpSpPr>
          <p:cNvPr id="9" name="Group 8"/>
          <p:cNvGrpSpPr/>
          <p:nvPr/>
        </p:nvGrpSpPr>
        <p:grpSpPr>
          <a:xfrm>
            <a:off x="5005003" y="2730547"/>
            <a:ext cx="3072198" cy="1500505"/>
            <a:chOff x="2286138" y="1375860"/>
            <a:chExt cx="1711813" cy="1500505"/>
          </a:xfrm>
        </p:grpSpPr>
        <p:sp>
          <p:nvSpPr>
            <p:cNvPr id="11" name="Rectangle 10"/>
            <p:cNvSpPr/>
            <p:nvPr/>
          </p:nvSpPr>
          <p:spPr>
            <a:xfrm>
              <a:off x="2286138" y="1375860"/>
              <a:ext cx="1711813" cy="1500505"/>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2" name="Rectangle 11"/>
            <p:cNvSpPr/>
            <p:nvPr/>
          </p:nvSpPr>
          <p:spPr>
            <a:xfrm>
              <a:off x="2286138" y="1375860"/>
              <a:ext cx="1711813" cy="1500505"/>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21920" tIns="121920" rIns="121920" bIns="121920" numCol="1" spcCol="1270" anchor="t" anchorCtr="0">
              <a:noAutofit/>
            </a:bodyPr>
            <a:lstStyle/>
            <a:p>
              <a:pPr lvl="0" algn="ctr" defTabSz="1422400">
                <a:lnSpc>
                  <a:spcPct val="90000"/>
                </a:lnSpc>
                <a:spcBef>
                  <a:spcPct val="0"/>
                </a:spcBef>
                <a:spcAft>
                  <a:spcPct val="35000"/>
                </a:spcAft>
              </a:pPr>
              <a:r>
                <a:rPr lang="en-US" sz="3200" b="1" dirty="0">
                  <a:solidFill>
                    <a:schemeClr val="tx2">
                      <a:lumMod val="50000"/>
                    </a:schemeClr>
                  </a:solidFill>
                  <a:effectLst>
                    <a:outerShdw blurRad="38100" dist="38100" dir="2700000" algn="tl">
                      <a:srgbClr val="000000">
                        <a:alpha val="43137"/>
                      </a:srgbClr>
                    </a:outerShdw>
                  </a:effectLst>
                </a:rPr>
                <a:t>b</a:t>
              </a:r>
              <a:r>
                <a:rPr lang="en-US" sz="3200" b="1" kern="1200" dirty="0">
                  <a:solidFill>
                    <a:schemeClr val="tx2">
                      <a:lumMod val="50000"/>
                    </a:schemeClr>
                  </a:solidFill>
                  <a:effectLst>
                    <a:outerShdw blurRad="38100" dist="38100" dir="2700000" algn="tl">
                      <a:srgbClr val="000000">
                        <a:alpha val="43137"/>
                      </a:srgbClr>
                    </a:outerShdw>
                  </a:effectLst>
                </a:rPr>
                <a:t>. ĐƯỜNG LỐI ĐỔI MỚI</a:t>
              </a:r>
            </a:p>
          </p:txBody>
        </p:sp>
      </p:grpSp>
      <p:sp>
        <p:nvSpPr>
          <p:cNvPr id="10" name="Isosceles Triangle 9"/>
          <p:cNvSpPr/>
          <p:nvPr/>
        </p:nvSpPr>
        <p:spPr>
          <a:xfrm>
            <a:off x="7497543" y="2024427"/>
            <a:ext cx="579658" cy="322983"/>
          </a:xfrm>
          <a:prstGeom prst="triangle">
            <a:avLst>
              <a:gd name="adj" fmla="val 100000"/>
            </a:avLst>
          </a:prstGeom>
        </p:spPr>
        <p:style>
          <a:lnRef idx="2">
            <a:schemeClr val="accent5">
              <a:hueOff val="-7450407"/>
              <a:satOff val="29858"/>
              <a:lumOff val="6471"/>
              <a:alphaOff val="0"/>
            </a:schemeClr>
          </a:lnRef>
          <a:fillRef idx="1">
            <a:schemeClr val="accent5">
              <a:hueOff val="-7450407"/>
              <a:satOff val="29858"/>
              <a:lumOff val="6471"/>
              <a:alphaOff val="0"/>
            </a:schemeClr>
          </a:fillRef>
          <a:effectRef idx="0">
            <a:schemeClr val="accent5">
              <a:hueOff val="-7450407"/>
              <a:satOff val="29858"/>
              <a:lumOff val="6471"/>
              <a:alphaOff val="0"/>
            </a:schemeClr>
          </a:effectRef>
          <a:fontRef idx="minor">
            <a:schemeClr val="lt1"/>
          </a:fontRef>
        </p:style>
      </p:sp>
    </p:spTree>
    <p:extLst>
      <p:ext uri="{BB962C8B-B14F-4D97-AF65-F5344CB8AC3E}">
        <p14:creationId xmlns:p14="http://schemas.microsoft.com/office/powerpoint/2010/main" val="3321611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
                                          </p:val>
                                        </p:tav>
                                        <p:tav tm="100000">
                                          <p:val>
                                            <p:strVal val="#ppt_x"/>
                                          </p:val>
                                        </p:tav>
                                      </p:tavLst>
                                    </p:anim>
                                    <p:anim calcmode="lin" valueType="num">
                                      <p:cBhvr>
                                        <p:cTn id="26" dur="1000" fill="hold"/>
                                        <p:tgtEl>
                                          <p:spTgt spid="8"/>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1000"/>
                                        <p:tgtEl>
                                          <p:spTgt spid="9"/>
                                        </p:tgtEl>
                                      </p:cBhvr>
                                    </p:animEffect>
                                    <p:anim calcmode="lin" valueType="num">
                                      <p:cBhvr>
                                        <p:cTn id="30" dur="1000" fill="hold"/>
                                        <p:tgtEl>
                                          <p:spTgt spid="9"/>
                                        </p:tgtEl>
                                        <p:attrNameLst>
                                          <p:attrName>ppt_x</p:attrName>
                                        </p:attrNameLst>
                                      </p:cBhvr>
                                      <p:tavLst>
                                        <p:tav tm="0">
                                          <p:val>
                                            <p:strVal val="#ppt_x"/>
                                          </p:val>
                                        </p:tav>
                                        <p:tav tm="100000">
                                          <p:val>
                                            <p:strVal val="#ppt_x"/>
                                          </p:val>
                                        </p:tav>
                                      </p:tavLst>
                                    </p:anim>
                                    <p:anim calcmode="lin" valueType="num">
                                      <p:cBhvr>
                                        <p:cTn id="31" dur="1000" fill="hold"/>
                                        <p:tgtEl>
                                          <p:spTgt spid="9"/>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1000"/>
                                        <p:tgtEl>
                                          <p:spTgt spid="10"/>
                                        </p:tgtEl>
                                      </p:cBhvr>
                                    </p:animEffect>
                                    <p:anim calcmode="lin" valueType="num">
                                      <p:cBhvr>
                                        <p:cTn id="35" dur="1000" fill="hold"/>
                                        <p:tgtEl>
                                          <p:spTgt spid="10"/>
                                        </p:tgtEl>
                                        <p:attrNameLst>
                                          <p:attrName>ppt_x</p:attrName>
                                        </p:attrNameLst>
                                      </p:cBhvr>
                                      <p:tavLst>
                                        <p:tav tm="0">
                                          <p:val>
                                            <p:strVal val="#ppt_x"/>
                                          </p:val>
                                        </p:tav>
                                        <p:tav tm="100000">
                                          <p:val>
                                            <p:strVal val="#ppt_x"/>
                                          </p:val>
                                        </p:tav>
                                      </p:tavLst>
                                    </p:anim>
                                    <p:anim calcmode="lin" valueType="num">
                                      <p:cBhvr>
                                        <p:cTn id="3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L-Shape 3"/>
          <p:cNvSpPr/>
          <p:nvPr/>
        </p:nvSpPr>
        <p:spPr>
          <a:xfrm rot="5400000" flipH="1">
            <a:off x="4340264" y="-3441832"/>
            <a:ext cx="692068" cy="7924800"/>
          </a:xfrm>
          <a:prstGeom prst="corner">
            <a:avLst>
              <a:gd name="adj1" fmla="val 16120"/>
              <a:gd name="adj2" fmla="val 16110"/>
            </a:avLst>
          </a:prstGeom>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sp>
      <p:grpSp>
        <p:nvGrpSpPr>
          <p:cNvPr id="5" name="Group 4"/>
          <p:cNvGrpSpPr/>
          <p:nvPr/>
        </p:nvGrpSpPr>
        <p:grpSpPr>
          <a:xfrm>
            <a:off x="896493" y="122729"/>
            <a:ext cx="7790306" cy="1314365"/>
            <a:chOff x="144727" y="1321696"/>
            <a:chExt cx="1757630" cy="2073225"/>
          </a:xfrm>
        </p:grpSpPr>
        <p:sp>
          <p:nvSpPr>
            <p:cNvPr id="6" name="Rectangle 5"/>
            <p:cNvSpPr/>
            <p:nvPr/>
          </p:nvSpPr>
          <p:spPr>
            <a:xfrm>
              <a:off x="190544" y="1894416"/>
              <a:ext cx="1711813" cy="1500505"/>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7" name="Rectangle 6"/>
            <p:cNvSpPr/>
            <p:nvPr/>
          </p:nvSpPr>
          <p:spPr>
            <a:xfrm>
              <a:off x="144727" y="1321696"/>
              <a:ext cx="1711813" cy="1145438"/>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37160" tIns="137160" rIns="137160" bIns="137160" numCol="1" spcCol="1270" anchor="t" anchorCtr="0">
              <a:noAutofit/>
            </a:bodyPr>
            <a:lstStyle/>
            <a:p>
              <a:pPr lvl="0" algn="ctr" defTabSz="1600200">
                <a:lnSpc>
                  <a:spcPct val="90000"/>
                </a:lnSpc>
                <a:spcBef>
                  <a:spcPct val="0"/>
                </a:spcBef>
                <a:spcAft>
                  <a:spcPct val="35000"/>
                </a:spcAft>
              </a:pPr>
              <a:r>
                <a:rPr lang="en-US" sz="3600" b="1" dirty="0">
                  <a:solidFill>
                    <a:schemeClr val="tx2">
                      <a:lumMod val="50000"/>
                    </a:schemeClr>
                  </a:solidFill>
                  <a:effectLst>
                    <a:outerShdw blurRad="38100" dist="38100" dir="2700000" algn="tl">
                      <a:srgbClr val="000000">
                        <a:alpha val="43137"/>
                      </a:srgbClr>
                    </a:outerShdw>
                  </a:effectLst>
                </a:rPr>
                <a:t>a</a:t>
              </a:r>
              <a:r>
                <a:rPr lang="en-US" sz="3600" b="1" kern="1200" dirty="0">
                  <a:solidFill>
                    <a:schemeClr val="tx2">
                      <a:lumMod val="50000"/>
                    </a:schemeClr>
                  </a:solidFill>
                  <a:effectLst>
                    <a:outerShdw blurRad="38100" dist="38100" dir="2700000" algn="tl">
                      <a:srgbClr val="000000">
                        <a:alpha val="43137"/>
                      </a:srgbClr>
                    </a:outerShdw>
                  </a:effectLst>
                </a:rPr>
                <a:t>. BỐI CẢNH LỊCH SỬ</a:t>
              </a:r>
            </a:p>
          </p:txBody>
        </p:sp>
      </p:grpSp>
      <p:sp>
        <p:nvSpPr>
          <p:cNvPr id="10" name="Minus 9"/>
          <p:cNvSpPr/>
          <p:nvPr/>
        </p:nvSpPr>
        <p:spPr>
          <a:xfrm rot="21300000">
            <a:off x="152401" y="3412307"/>
            <a:ext cx="8534398" cy="871585"/>
          </a:xfrm>
          <a:prstGeom prst="mathMinus">
            <a:avLst/>
          </a:prstGeom>
        </p:spPr>
        <p:style>
          <a:lnRef idx="2">
            <a:schemeClr val="lt1">
              <a:hueOff val="0"/>
              <a:satOff val="0"/>
              <a:lumOff val="0"/>
              <a:alphaOff val="0"/>
            </a:schemeClr>
          </a:lnRef>
          <a:fillRef idx="1">
            <a:schemeClr val="accent5">
              <a:tint val="40000"/>
              <a:hueOff val="0"/>
              <a:satOff val="0"/>
              <a:lumOff val="0"/>
              <a:alphaOff val="0"/>
            </a:schemeClr>
          </a:fillRef>
          <a:effectRef idx="0">
            <a:schemeClr val="accent5">
              <a:tint val="40000"/>
              <a:hueOff val="0"/>
              <a:satOff val="0"/>
              <a:lumOff val="0"/>
              <a:alphaOff val="0"/>
            </a:schemeClr>
          </a:effectRef>
          <a:fontRef idx="minor">
            <a:schemeClr val="dk1">
              <a:hueOff val="0"/>
              <a:satOff val="0"/>
              <a:lumOff val="0"/>
              <a:alphaOff val="0"/>
            </a:schemeClr>
          </a:fontRef>
        </p:style>
      </p:sp>
      <p:sp>
        <p:nvSpPr>
          <p:cNvPr id="11" name="Down Arrow 10"/>
          <p:cNvSpPr/>
          <p:nvPr/>
        </p:nvSpPr>
        <p:spPr>
          <a:xfrm>
            <a:off x="1156503" y="1550670"/>
            <a:ext cx="2576130" cy="2042160"/>
          </a:xfrm>
          <a:prstGeom prst="downArrow">
            <a:avLst/>
          </a:pr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sp>
      <p:grpSp>
        <p:nvGrpSpPr>
          <p:cNvPr id="12" name="Group 11"/>
          <p:cNvGrpSpPr/>
          <p:nvPr/>
        </p:nvGrpSpPr>
        <p:grpSpPr>
          <a:xfrm>
            <a:off x="3895725" y="996950"/>
            <a:ext cx="4953000" cy="2220468"/>
            <a:chOff x="2723432" y="-60657"/>
            <a:chExt cx="3329518" cy="1767537"/>
          </a:xfrm>
        </p:grpSpPr>
        <p:sp>
          <p:nvSpPr>
            <p:cNvPr id="17" name="Rectangle 16"/>
            <p:cNvSpPr/>
            <p:nvPr/>
          </p:nvSpPr>
          <p:spPr>
            <a:xfrm>
              <a:off x="3230880" y="0"/>
              <a:ext cx="1950720" cy="1706880"/>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8" name="Rectangle 17"/>
            <p:cNvSpPr/>
            <p:nvPr/>
          </p:nvSpPr>
          <p:spPr>
            <a:xfrm>
              <a:off x="2723432" y="-60657"/>
              <a:ext cx="3329518" cy="170688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06680" tIns="106680" rIns="106680" bIns="106680" numCol="1" spcCol="1270" anchor="ctr" anchorCtr="0">
              <a:noAutofit/>
            </a:bodyPr>
            <a:lstStyle/>
            <a:p>
              <a:pPr marL="342900" lvl="0" indent="-342900" defTabSz="666750">
                <a:lnSpc>
                  <a:spcPct val="90000"/>
                </a:lnSpc>
                <a:spcBef>
                  <a:spcPct val="0"/>
                </a:spcBef>
                <a:spcAft>
                  <a:spcPct val="35000"/>
                </a:spcAft>
                <a:buFont typeface="Wingdings" panose="05000000000000000000" pitchFamily="2" charset="2"/>
                <a:buChar char="Ø"/>
              </a:pPr>
              <a:r>
                <a:rPr lang="en-US" sz="2400" b="1" kern="1200" dirty="0">
                  <a:solidFill>
                    <a:srgbClr val="002060"/>
                  </a:solidFill>
                </a:rPr>
                <a:t>CM KH-CN </a:t>
              </a:r>
              <a:r>
                <a:rPr lang="en-US" sz="2400" b="1" kern="1200" dirty="0" err="1">
                  <a:solidFill>
                    <a:srgbClr val="002060"/>
                  </a:solidFill>
                </a:rPr>
                <a:t>phát</a:t>
              </a:r>
              <a:r>
                <a:rPr lang="en-US" sz="2400" b="1" kern="1200" dirty="0">
                  <a:solidFill>
                    <a:srgbClr val="002060"/>
                  </a:solidFill>
                </a:rPr>
                <a:t> </a:t>
              </a:r>
              <a:r>
                <a:rPr lang="en-US" sz="2400" b="1" kern="1200" dirty="0" err="1">
                  <a:solidFill>
                    <a:srgbClr val="002060"/>
                  </a:solidFill>
                </a:rPr>
                <a:t>triển</a:t>
              </a:r>
              <a:r>
                <a:rPr lang="en-US" sz="2400" b="1" kern="1200" dirty="0">
                  <a:solidFill>
                    <a:srgbClr val="002060"/>
                  </a:solidFill>
                </a:rPr>
                <a:t> </a:t>
              </a:r>
              <a:r>
                <a:rPr lang="en-US" sz="2400" b="1" kern="1200" dirty="0" err="1">
                  <a:solidFill>
                    <a:srgbClr val="002060"/>
                  </a:solidFill>
                </a:rPr>
                <a:t>nhanh</a:t>
              </a:r>
              <a:r>
                <a:rPr lang="en-US" sz="2400" b="1" kern="1200" dirty="0">
                  <a:solidFill>
                    <a:srgbClr val="002060"/>
                  </a:solidFill>
                </a:rPr>
                <a:t> </a:t>
              </a:r>
              <a:r>
                <a:rPr lang="en-US" sz="2400" b="1" kern="1200" dirty="0" err="1">
                  <a:solidFill>
                    <a:srgbClr val="002060"/>
                  </a:solidFill>
                </a:rPr>
                <a:t>chóng</a:t>
              </a:r>
              <a:endParaRPr lang="en-US" sz="2400" b="1" kern="1200" dirty="0">
                <a:solidFill>
                  <a:srgbClr val="002060"/>
                </a:solidFill>
              </a:endParaRPr>
            </a:p>
            <a:p>
              <a:pPr marL="342900" lvl="0" indent="-342900" defTabSz="666750">
                <a:lnSpc>
                  <a:spcPct val="90000"/>
                </a:lnSpc>
                <a:spcBef>
                  <a:spcPct val="0"/>
                </a:spcBef>
                <a:spcAft>
                  <a:spcPct val="35000"/>
                </a:spcAft>
                <a:buFont typeface="Wingdings" panose="05000000000000000000" pitchFamily="2" charset="2"/>
                <a:buChar char="Ø"/>
              </a:pPr>
              <a:r>
                <a:rPr lang="en-US" sz="2400" b="1" kern="1200" dirty="0">
                  <a:solidFill>
                    <a:srgbClr val="002060"/>
                  </a:solidFill>
                </a:rPr>
                <a:t>CNTB </a:t>
              </a:r>
              <a:r>
                <a:rPr lang="en-US" sz="2400" b="1" kern="1200" dirty="0" err="1">
                  <a:solidFill>
                    <a:srgbClr val="002060"/>
                  </a:solidFill>
                </a:rPr>
                <a:t>có</a:t>
              </a:r>
              <a:r>
                <a:rPr lang="en-US" sz="2400" b="1" kern="1200" dirty="0">
                  <a:solidFill>
                    <a:srgbClr val="002060"/>
                  </a:solidFill>
                </a:rPr>
                <a:t> </a:t>
              </a:r>
              <a:r>
                <a:rPr lang="en-US" sz="2400" b="1" kern="1200" dirty="0" err="1">
                  <a:solidFill>
                    <a:srgbClr val="002060"/>
                  </a:solidFill>
                </a:rPr>
                <a:t>sự</a:t>
              </a:r>
              <a:r>
                <a:rPr lang="en-US" sz="2400" b="1" kern="1200" dirty="0">
                  <a:solidFill>
                    <a:srgbClr val="002060"/>
                  </a:solidFill>
                </a:rPr>
                <a:t> </a:t>
              </a:r>
              <a:r>
                <a:rPr lang="en-US" sz="2400" b="1" kern="1200" dirty="0" err="1">
                  <a:solidFill>
                    <a:srgbClr val="002060"/>
                  </a:solidFill>
                </a:rPr>
                <a:t>điều</a:t>
              </a:r>
              <a:r>
                <a:rPr lang="en-US" sz="2400" b="1" kern="1200" dirty="0">
                  <a:solidFill>
                    <a:srgbClr val="002060"/>
                  </a:solidFill>
                </a:rPr>
                <a:t> </a:t>
              </a:r>
              <a:r>
                <a:rPr lang="en-US" sz="2400" b="1" kern="1200" dirty="0" err="1">
                  <a:solidFill>
                    <a:srgbClr val="002060"/>
                  </a:solidFill>
                </a:rPr>
                <a:t>chỉnh</a:t>
              </a:r>
              <a:endParaRPr lang="en-US" sz="2400" b="1" kern="1200" dirty="0">
                <a:solidFill>
                  <a:srgbClr val="002060"/>
                </a:solidFill>
              </a:endParaRPr>
            </a:p>
            <a:p>
              <a:pPr marL="342900" lvl="0" indent="-342900" defTabSz="666750">
                <a:lnSpc>
                  <a:spcPct val="90000"/>
                </a:lnSpc>
                <a:spcBef>
                  <a:spcPct val="0"/>
                </a:spcBef>
                <a:spcAft>
                  <a:spcPct val="35000"/>
                </a:spcAft>
                <a:buFont typeface="Wingdings" panose="05000000000000000000" pitchFamily="2" charset="2"/>
                <a:buChar char="Ø"/>
              </a:pPr>
              <a:r>
                <a:rPr lang="en-US" sz="2400" b="1" kern="1200" dirty="0">
                  <a:solidFill>
                    <a:srgbClr val="002060"/>
                  </a:solidFill>
                </a:rPr>
                <a:t>CNXH </a:t>
              </a:r>
              <a:r>
                <a:rPr lang="en-US" sz="2400" b="1" kern="1200" dirty="0" err="1">
                  <a:solidFill>
                    <a:srgbClr val="002060"/>
                  </a:solidFill>
                </a:rPr>
                <a:t>khủng</a:t>
              </a:r>
              <a:r>
                <a:rPr lang="en-US" sz="2400" b="1" kern="1200" dirty="0">
                  <a:solidFill>
                    <a:srgbClr val="002060"/>
                  </a:solidFill>
                </a:rPr>
                <a:t> </a:t>
              </a:r>
              <a:r>
                <a:rPr lang="en-US" sz="2400" b="1" kern="1200" dirty="0" err="1">
                  <a:solidFill>
                    <a:srgbClr val="002060"/>
                  </a:solidFill>
                </a:rPr>
                <a:t>hoảng</a:t>
              </a:r>
              <a:endParaRPr lang="en-US" sz="2400" b="1" kern="1200" dirty="0">
                <a:solidFill>
                  <a:srgbClr val="002060"/>
                </a:solidFill>
              </a:endParaRPr>
            </a:p>
          </p:txBody>
        </p:sp>
      </p:grpSp>
      <p:sp>
        <p:nvSpPr>
          <p:cNvPr id="13" name="Up Arrow 12"/>
          <p:cNvSpPr/>
          <p:nvPr/>
        </p:nvSpPr>
        <p:spPr>
          <a:xfrm>
            <a:off x="5562600" y="4103370"/>
            <a:ext cx="2576130" cy="2042160"/>
          </a:xfrm>
          <a:prstGeom prst="upArrow">
            <a:avLst/>
          </a:prstGeom>
        </p:spPr>
        <p:style>
          <a:lnRef idx="2">
            <a:schemeClr val="lt1">
              <a:hueOff val="0"/>
              <a:satOff val="0"/>
              <a:lumOff val="0"/>
              <a:alphaOff val="0"/>
            </a:schemeClr>
          </a:lnRef>
          <a:fillRef idx="1">
            <a:schemeClr val="accent5">
              <a:hueOff val="-9933876"/>
              <a:satOff val="39811"/>
              <a:lumOff val="8628"/>
              <a:alphaOff val="0"/>
            </a:schemeClr>
          </a:fillRef>
          <a:effectRef idx="0">
            <a:schemeClr val="accent5">
              <a:hueOff val="-9933876"/>
              <a:satOff val="39811"/>
              <a:lumOff val="8628"/>
              <a:alphaOff val="0"/>
            </a:schemeClr>
          </a:effectRef>
          <a:fontRef idx="minor">
            <a:schemeClr val="lt1"/>
          </a:fontRef>
        </p:style>
      </p:sp>
      <p:grpSp>
        <p:nvGrpSpPr>
          <p:cNvPr id="14" name="Group 13"/>
          <p:cNvGrpSpPr/>
          <p:nvPr/>
        </p:nvGrpSpPr>
        <p:grpSpPr>
          <a:xfrm>
            <a:off x="130656" y="4260341"/>
            <a:ext cx="5508143" cy="2231136"/>
            <a:chOff x="914400" y="2357120"/>
            <a:chExt cx="2142274" cy="1776029"/>
          </a:xfrm>
        </p:grpSpPr>
        <p:sp>
          <p:nvSpPr>
            <p:cNvPr id="15" name="Rectangle 14"/>
            <p:cNvSpPr/>
            <p:nvPr/>
          </p:nvSpPr>
          <p:spPr>
            <a:xfrm>
              <a:off x="914400" y="2357120"/>
              <a:ext cx="1950720" cy="1706880"/>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6" name="Rectangle 15"/>
            <p:cNvSpPr/>
            <p:nvPr/>
          </p:nvSpPr>
          <p:spPr>
            <a:xfrm>
              <a:off x="1016389" y="2426269"/>
              <a:ext cx="2040285" cy="170688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06680" tIns="106680" rIns="106680" bIns="106680" numCol="1" spcCol="1270" anchor="ctr" anchorCtr="0">
              <a:noAutofit/>
            </a:bodyPr>
            <a:lstStyle/>
            <a:p>
              <a:pPr marL="342900" lvl="0" indent="-342900" defTabSz="666750">
                <a:lnSpc>
                  <a:spcPct val="90000"/>
                </a:lnSpc>
                <a:spcBef>
                  <a:spcPct val="0"/>
                </a:spcBef>
                <a:spcAft>
                  <a:spcPct val="35000"/>
                </a:spcAft>
                <a:buFont typeface="Wingdings" panose="05000000000000000000" pitchFamily="2" charset="2"/>
                <a:buChar char="Ø"/>
              </a:pPr>
              <a:r>
                <a:rPr lang="en-US" sz="2500" b="1" kern="1200" dirty="0" err="1">
                  <a:solidFill>
                    <a:srgbClr val="002060"/>
                  </a:solidFill>
                </a:rPr>
                <a:t>Khủng</a:t>
              </a:r>
              <a:r>
                <a:rPr lang="en-US" sz="2500" b="1" kern="1200" dirty="0">
                  <a:solidFill>
                    <a:srgbClr val="002060"/>
                  </a:solidFill>
                </a:rPr>
                <a:t> </a:t>
              </a:r>
              <a:r>
                <a:rPr lang="en-US" sz="2500" b="1" kern="1200" dirty="0" err="1">
                  <a:solidFill>
                    <a:srgbClr val="002060"/>
                  </a:solidFill>
                </a:rPr>
                <a:t>hoảng</a:t>
              </a:r>
              <a:r>
                <a:rPr lang="en-US" sz="2500" b="1" kern="1200" dirty="0">
                  <a:solidFill>
                    <a:srgbClr val="002060"/>
                  </a:solidFill>
                </a:rPr>
                <a:t> KT-XH </a:t>
              </a:r>
              <a:r>
                <a:rPr lang="en-US" sz="2500" b="1" kern="1200" dirty="0" err="1">
                  <a:solidFill>
                    <a:srgbClr val="002060"/>
                  </a:solidFill>
                </a:rPr>
                <a:t>nghiêm</a:t>
              </a:r>
              <a:r>
                <a:rPr lang="en-US" sz="2500" b="1" kern="1200" dirty="0">
                  <a:solidFill>
                    <a:srgbClr val="002060"/>
                  </a:solidFill>
                </a:rPr>
                <a:t> </a:t>
              </a:r>
              <a:r>
                <a:rPr lang="en-US" sz="2500" b="1" kern="1200" dirty="0" err="1">
                  <a:solidFill>
                    <a:srgbClr val="002060"/>
                  </a:solidFill>
                </a:rPr>
                <a:t>trọng</a:t>
              </a:r>
              <a:endParaRPr lang="en-US" sz="2500" b="1" kern="1200" dirty="0">
                <a:solidFill>
                  <a:srgbClr val="002060"/>
                </a:solidFill>
              </a:endParaRPr>
            </a:p>
            <a:p>
              <a:pPr marL="342900" lvl="0" indent="-342900" defTabSz="666750">
                <a:lnSpc>
                  <a:spcPct val="90000"/>
                </a:lnSpc>
                <a:spcBef>
                  <a:spcPct val="0"/>
                </a:spcBef>
                <a:spcAft>
                  <a:spcPct val="35000"/>
                </a:spcAft>
                <a:buFont typeface="Wingdings" panose="05000000000000000000" pitchFamily="2" charset="2"/>
                <a:buChar char="Ø"/>
              </a:pPr>
              <a:r>
                <a:rPr lang="en-US" sz="2500" b="1" kern="1200" dirty="0" err="1">
                  <a:solidFill>
                    <a:srgbClr val="002060"/>
                  </a:solidFill>
                </a:rPr>
                <a:t>Nhân</a:t>
              </a:r>
              <a:r>
                <a:rPr lang="en-US" sz="2500" b="1" kern="1200" dirty="0">
                  <a:solidFill>
                    <a:srgbClr val="002060"/>
                  </a:solidFill>
                </a:rPr>
                <a:t> </a:t>
              </a:r>
              <a:r>
                <a:rPr lang="en-US" sz="2500" b="1" kern="1200" dirty="0" err="1">
                  <a:solidFill>
                    <a:srgbClr val="002060"/>
                  </a:solidFill>
                </a:rPr>
                <a:t>dân</a:t>
              </a:r>
              <a:r>
                <a:rPr lang="en-US" sz="2500" b="1" kern="1200" dirty="0">
                  <a:solidFill>
                    <a:srgbClr val="002060"/>
                  </a:solidFill>
                </a:rPr>
                <a:t> </a:t>
              </a:r>
              <a:r>
                <a:rPr lang="en-US" sz="2500" b="1" kern="1200" dirty="0" err="1">
                  <a:solidFill>
                    <a:srgbClr val="002060"/>
                  </a:solidFill>
                </a:rPr>
                <a:t>mất</a:t>
              </a:r>
              <a:r>
                <a:rPr lang="en-US" sz="2500" b="1" kern="1200" dirty="0">
                  <a:solidFill>
                    <a:srgbClr val="002060"/>
                  </a:solidFill>
                </a:rPr>
                <a:t> </a:t>
              </a:r>
              <a:r>
                <a:rPr lang="en-US" sz="2500" b="1" kern="1200" dirty="0" err="1">
                  <a:solidFill>
                    <a:srgbClr val="002060"/>
                  </a:solidFill>
                </a:rPr>
                <a:t>niềm</a:t>
              </a:r>
              <a:r>
                <a:rPr lang="en-US" sz="2500" b="1" kern="1200" dirty="0">
                  <a:solidFill>
                    <a:srgbClr val="002060"/>
                  </a:solidFill>
                </a:rPr>
                <a:t> tin</a:t>
              </a:r>
            </a:p>
            <a:p>
              <a:pPr marL="342900" lvl="0" indent="-342900" defTabSz="666750">
                <a:lnSpc>
                  <a:spcPct val="90000"/>
                </a:lnSpc>
                <a:spcBef>
                  <a:spcPct val="0"/>
                </a:spcBef>
                <a:spcAft>
                  <a:spcPct val="35000"/>
                </a:spcAft>
                <a:buFont typeface="Wingdings" panose="05000000000000000000" pitchFamily="2" charset="2"/>
                <a:buChar char="Ø"/>
              </a:pPr>
              <a:r>
                <a:rPr lang="en-US" sz="2500" b="1" kern="1200" dirty="0">
                  <a:solidFill>
                    <a:srgbClr val="002060"/>
                  </a:solidFill>
                </a:rPr>
                <a:t>Ba </a:t>
              </a:r>
              <a:r>
                <a:rPr lang="en-US" sz="2500" b="1" kern="1200" dirty="0" err="1">
                  <a:solidFill>
                    <a:srgbClr val="002060"/>
                  </a:solidFill>
                </a:rPr>
                <a:t>bước</a:t>
              </a:r>
              <a:r>
                <a:rPr lang="en-US" sz="2500" b="1" kern="1200" dirty="0">
                  <a:solidFill>
                    <a:srgbClr val="002060"/>
                  </a:solidFill>
                </a:rPr>
                <a:t> </a:t>
              </a:r>
              <a:r>
                <a:rPr lang="en-US" sz="2500" b="1" kern="1200" dirty="0" err="1">
                  <a:solidFill>
                    <a:srgbClr val="002060"/>
                  </a:solidFill>
                </a:rPr>
                <a:t>đột</a:t>
              </a:r>
              <a:r>
                <a:rPr lang="en-US" sz="2500" b="1" kern="1200" dirty="0">
                  <a:solidFill>
                    <a:srgbClr val="002060"/>
                  </a:solidFill>
                </a:rPr>
                <a:t> </a:t>
              </a:r>
              <a:r>
                <a:rPr lang="en-US" sz="2500" b="1" kern="1200" dirty="0" err="1">
                  <a:solidFill>
                    <a:srgbClr val="002060"/>
                  </a:solidFill>
                </a:rPr>
                <a:t>phá</a:t>
              </a:r>
              <a:r>
                <a:rPr lang="en-US" sz="2500" b="1" kern="1200" dirty="0">
                  <a:solidFill>
                    <a:srgbClr val="002060"/>
                  </a:solidFill>
                </a:rPr>
                <a:t> </a:t>
              </a:r>
              <a:r>
                <a:rPr lang="en-US" sz="2500" b="1" kern="1200" dirty="0" err="1">
                  <a:solidFill>
                    <a:srgbClr val="002060"/>
                  </a:solidFill>
                </a:rPr>
                <a:t>tư</a:t>
              </a:r>
              <a:r>
                <a:rPr lang="en-US" sz="2500" b="1" kern="1200" dirty="0">
                  <a:solidFill>
                    <a:srgbClr val="002060"/>
                  </a:solidFill>
                </a:rPr>
                <a:t> </a:t>
              </a:r>
              <a:r>
                <a:rPr lang="en-US" sz="2500" b="1" kern="1200" dirty="0" err="1">
                  <a:solidFill>
                    <a:srgbClr val="002060"/>
                  </a:solidFill>
                </a:rPr>
                <a:t>duy</a:t>
              </a:r>
              <a:endParaRPr lang="en-US" sz="2500" b="1" kern="1200" dirty="0">
                <a:solidFill>
                  <a:srgbClr val="002060"/>
                </a:solidFill>
              </a:endParaRPr>
            </a:p>
          </p:txBody>
        </p:sp>
      </p:grpSp>
      <p:sp>
        <p:nvSpPr>
          <p:cNvPr id="20" name="TextBox 19"/>
          <p:cNvSpPr txBox="1"/>
          <p:nvPr/>
        </p:nvSpPr>
        <p:spPr>
          <a:xfrm>
            <a:off x="1828800" y="1718615"/>
            <a:ext cx="1219200" cy="1323439"/>
          </a:xfrm>
          <a:prstGeom prst="rect">
            <a:avLst/>
          </a:prstGeom>
          <a:noFill/>
        </p:spPr>
        <p:txBody>
          <a:bodyPr wrap="square" rtlCol="0">
            <a:spAutoFit/>
          </a:bodyPr>
          <a:lstStyle/>
          <a:p>
            <a:pPr algn="ctr"/>
            <a:r>
              <a:rPr lang="en-US" sz="4000" b="1" dirty="0">
                <a:solidFill>
                  <a:srgbClr val="FFFF00"/>
                </a:solidFill>
              </a:rPr>
              <a:t>THẾ GIỚI</a:t>
            </a:r>
          </a:p>
        </p:txBody>
      </p:sp>
      <p:sp>
        <p:nvSpPr>
          <p:cNvPr id="21" name="TextBox 20"/>
          <p:cNvSpPr txBox="1"/>
          <p:nvPr/>
        </p:nvSpPr>
        <p:spPr>
          <a:xfrm>
            <a:off x="6241065" y="4732310"/>
            <a:ext cx="1219200" cy="1200329"/>
          </a:xfrm>
          <a:prstGeom prst="rect">
            <a:avLst/>
          </a:prstGeom>
          <a:noFill/>
        </p:spPr>
        <p:txBody>
          <a:bodyPr wrap="square" rtlCol="0">
            <a:spAutoFit/>
          </a:bodyPr>
          <a:lstStyle/>
          <a:p>
            <a:pPr algn="ctr"/>
            <a:r>
              <a:rPr lang="en-US" sz="3600" b="1" dirty="0">
                <a:solidFill>
                  <a:srgbClr val="FF0000"/>
                </a:solidFill>
              </a:rPr>
              <a:t>VIỆT NAM</a:t>
            </a:r>
          </a:p>
        </p:txBody>
      </p:sp>
    </p:spTree>
    <p:extLst>
      <p:ext uri="{BB962C8B-B14F-4D97-AF65-F5344CB8AC3E}">
        <p14:creationId xmlns:p14="http://schemas.microsoft.com/office/powerpoint/2010/main" val="2852965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0-#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0-#ppt_w/2"/>
                                          </p:val>
                                        </p:tav>
                                        <p:tav tm="100000">
                                          <p:val>
                                            <p:strVal val="#ppt_x"/>
                                          </p:val>
                                        </p:tav>
                                      </p:tavLst>
                                    </p:anim>
                                    <p:anim calcmode="lin" valueType="num">
                                      <p:cBhvr additive="base">
                                        <p:cTn id="14"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973544" y="228600"/>
            <a:ext cx="7942015" cy="1671149"/>
            <a:chOff x="2286138" y="1375860"/>
            <a:chExt cx="1711813" cy="1500505"/>
          </a:xfrm>
        </p:grpSpPr>
        <p:sp>
          <p:nvSpPr>
            <p:cNvPr id="7" name="Rectangle 6"/>
            <p:cNvSpPr/>
            <p:nvPr/>
          </p:nvSpPr>
          <p:spPr>
            <a:xfrm>
              <a:off x="2286138" y="1375860"/>
              <a:ext cx="1711813" cy="1500505"/>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8" name="Rectangle 7"/>
            <p:cNvSpPr/>
            <p:nvPr/>
          </p:nvSpPr>
          <p:spPr>
            <a:xfrm>
              <a:off x="2286138" y="1375860"/>
              <a:ext cx="1711813" cy="1500505"/>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21920" tIns="121920" rIns="121920" bIns="121920" numCol="1" spcCol="1270" anchor="t" anchorCtr="0">
              <a:noAutofit/>
            </a:bodyPr>
            <a:lstStyle/>
            <a:p>
              <a:pPr lvl="0" algn="ctr" defTabSz="1422400">
                <a:lnSpc>
                  <a:spcPct val="90000"/>
                </a:lnSpc>
                <a:spcBef>
                  <a:spcPct val="0"/>
                </a:spcBef>
                <a:spcAft>
                  <a:spcPct val="35000"/>
                </a:spcAft>
              </a:pPr>
              <a:endParaRPr lang="en-US" b="1" kern="1200" dirty="0">
                <a:solidFill>
                  <a:schemeClr val="tx2">
                    <a:lumMod val="50000"/>
                  </a:schemeClr>
                </a:solidFill>
                <a:effectLst>
                  <a:outerShdw blurRad="38100" dist="38100" dir="2700000" algn="tl">
                    <a:srgbClr val="000000">
                      <a:alpha val="43137"/>
                    </a:srgbClr>
                  </a:outerShdw>
                </a:effectLst>
              </a:endParaRPr>
            </a:p>
          </p:txBody>
        </p:sp>
      </p:grpSp>
      <p:sp>
        <p:nvSpPr>
          <p:cNvPr id="11" name="Freeform: Shape 10"/>
          <p:cNvSpPr/>
          <p:nvPr/>
        </p:nvSpPr>
        <p:spPr>
          <a:xfrm>
            <a:off x="3407059" y="3895204"/>
            <a:ext cx="2407566" cy="2657996"/>
          </a:xfrm>
          <a:custGeom>
            <a:avLst/>
            <a:gdLst>
              <a:gd name="connsiteX0" fmla="*/ 0 w 2386584"/>
              <a:gd name="connsiteY0" fmla="*/ 1193292 h 2386584"/>
              <a:gd name="connsiteX1" fmla="*/ 1193292 w 2386584"/>
              <a:gd name="connsiteY1" fmla="*/ 0 h 2386584"/>
              <a:gd name="connsiteX2" fmla="*/ 2386584 w 2386584"/>
              <a:gd name="connsiteY2" fmla="*/ 1193292 h 2386584"/>
              <a:gd name="connsiteX3" fmla="*/ 1193292 w 2386584"/>
              <a:gd name="connsiteY3" fmla="*/ 2386584 h 2386584"/>
              <a:gd name="connsiteX4" fmla="*/ 0 w 2386584"/>
              <a:gd name="connsiteY4" fmla="*/ 1193292 h 2386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86584" h="2386584">
                <a:moveTo>
                  <a:pt x="0" y="1193292"/>
                </a:moveTo>
                <a:cubicBezTo>
                  <a:pt x="0" y="534255"/>
                  <a:pt x="534255" y="0"/>
                  <a:pt x="1193292" y="0"/>
                </a:cubicBezTo>
                <a:cubicBezTo>
                  <a:pt x="1852329" y="0"/>
                  <a:pt x="2386584" y="534255"/>
                  <a:pt x="2386584" y="1193292"/>
                </a:cubicBezTo>
                <a:cubicBezTo>
                  <a:pt x="2386584" y="1852329"/>
                  <a:pt x="1852329" y="2386584"/>
                  <a:pt x="1193292" y="2386584"/>
                </a:cubicBezTo>
                <a:cubicBezTo>
                  <a:pt x="534255" y="2386584"/>
                  <a:pt x="0" y="1852329"/>
                  <a:pt x="0" y="1193292"/>
                </a:cubicBezTo>
                <a:close/>
              </a:path>
            </a:pathLst>
          </a:cu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358397" tIns="358397" rIns="358397" bIns="358397" numCol="1" spcCol="1270" anchor="ctr" anchorCtr="0">
            <a:noAutofit/>
          </a:bodyPr>
          <a:lstStyle/>
          <a:p>
            <a:pPr marL="0" lvl="0" indent="0" algn="ctr" defTabSz="622300">
              <a:lnSpc>
                <a:spcPct val="90000"/>
              </a:lnSpc>
              <a:spcBef>
                <a:spcPct val="0"/>
              </a:spcBef>
              <a:spcAft>
                <a:spcPct val="35000"/>
              </a:spcAft>
              <a:buNone/>
            </a:pPr>
            <a:r>
              <a:rPr lang="en-US" b="1" kern="120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b. ĐƯỜNG LỐI ĐỔI MỚI</a:t>
            </a:r>
            <a:endParaRPr lang="en-US" kern="1200" dirty="0">
              <a:solidFill>
                <a:srgbClr val="FF0000"/>
              </a:solidFill>
              <a:latin typeface="Arial" panose="020B0604020202020204" pitchFamily="34" charset="0"/>
              <a:cs typeface="Arial" panose="020B0604020202020204" pitchFamily="34" charset="0"/>
            </a:endParaRPr>
          </a:p>
        </p:txBody>
      </p:sp>
      <p:sp>
        <p:nvSpPr>
          <p:cNvPr id="12" name="Arrow: Left 11"/>
          <p:cNvSpPr/>
          <p:nvPr/>
        </p:nvSpPr>
        <p:spPr>
          <a:xfrm rot="11700000">
            <a:off x="1261632" y="4165877"/>
            <a:ext cx="2104008" cy="757528"/>
          </a:xfrm>
          <a:prstGeom prst="leftArrow">
            <a:avLst>
              <a:gd name="adj1" fmla="val 60000"/>
              <a:gd name="adj2" fmla="val 50000"/>
            </a:avLst>
          </a:prstGeom>
        </p:spPr>
        <p:style>
          <a:lnRef idx="0">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hueOff val="0"/>
              <a:satOff val="0"/>
              <a:lumOff val="0"/>
              <a:alphaOff val="0"/>
            </a:schemeClr>
          </a:fontRef>
        </p:style>
      </p:sp>
      <p:sp>
        <p:nvSpPr>
          <p:cNvPr id="13" name="Freeform: Shape 12"/>
          <p:cNvSpPr/>
          <p:nvPr/>
        </p:nvSpPr>
        <p:spPr>
          <a:xfrm>
            <a:off x="153884" y="3234001"/>
            <a:ext cx="2287187" cy="2595740"/>
          </a:xfrm>
          <a:custGeom>
            <a:avLst/>
            <a:gdLst>
              <a:gd name="connsiteX0" fmla="*/ 0 w 2267254"/>
              <a:gd name="connsiteY0" fmla="*/ 181380 h 1813803"/>
              <a:gd name="connsiteX1" fmla="*/ 181380 w 2267254"/>
              <a:gd name="connsiteY1" fmla="*/ 0 h 1813803"/>
              <a:gd name="connsiteX2" fmla="*/ 2085874 w 2267254"/>
              <a:gd name="connsiteY2" fmla="*/ 0 h 1813803"/>
              <a:gd name="connsiteX3" fmla="*/ 2267254 w 2267254"/>
              <a:gd name="connsiteY3" fmla="*/ 181380 h 1813803"/>
              <a:gd name="connsiteX4" fmla="*/ 2267254 w 2267254"/>
              <a:gd name="connsiteY4" fmla="*/ 1632423 h 1813803"/>
              <a:gd name="connsiteX5" fmla="*/ 2085874 w 2267254"/>
              <a:gd name="connsiteY5" fmla="*/ 1813803 h 1813803"/>
              <a:gd name="connsiteX6" fmla="*/ 181380 w 2267254"/>
              <a:gd name="connsiteY6" fmla="*/ 1813803 h 1813803"/>
              <a:gd name="connsiteX7" fmla="*/ 0 w 2267254"/>
              <a:gd name="connsiteY7" fmla="*/ 1632423 h 1813803"/>
              <a:gd name="connsiteX8" fmla="*/ 0 w 2267254"/>
              <a:gd name="connsiteY8" fmla="*/ 181380 h 18138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67254" h="1813803">
                <a:moveTo>
                  <a:pt x="0" y="181380"/>
                </a:moveTo>
                <a:cubicBezTo>
                  <a:pt x="0" y="81207"/>
                  <a:pt x="81207" y="0"/>
                  <a:pt x="181380" y="0"/>
                </a:cubicBezTo>
                <a:lnTo>
                  <a:pt x="2085874" y="0"/>
                </a:lnTo>
                <a:cubicBezTo>
                  <a:pt x="2186047" y="0"/>
                  <a:pt x="2267254" y="81207"/>
                  <a:pt x="2267254" y="181380"/>
                </a:cubicBezTo>
                <a:lnTo>
                  <a:pt x="2267254" y="1632423"/>
                </a:lnTo>
                <a:cubicBezTo>
                  <a:pt x="2267254" y="1732596"/>
                  <a:pt x="2186047" y="1813803"/>
                  <a:pt x="2085874" y="1813803"/>
                </a:cubicBezTo>
                <a:lnTo>
                  <a:pt x="181380" y="1813803"/>
                </a:lnTo>
                <a:cubicBezTo>
                  <a:pt x="81207" y="1813803"/>
                  <a:pt x="0" y="1732596"/>
                  <a:pt x="0" y="1632423"/>
                </a:cubicBezTo>
                <a:lnTo>
                  <a:pt x="0" y="181380"/>
                </a:lnTo>
                <a:close/>
              </a:path>
            </a:pathLst>
          </a:cu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79794" tIns="79794" rIns="79794" bIns="79794" numCol="1" spcCol="1270" anchor="ctr" anchorCtr="0">
            <a:noAutofit/>
          </a:bodyPr>
          <a:lstStyle/>
          <a:p>
            <a:pPr marL="0" lvl="0" indent="0" algn="ctr" defTabSz="622300">
              <a:lnSpc>
                <a:spcPct val="90000"/>
              </a:lnSpc>
              <a:spcBef>
                <a:spcPct val="0"/>
              </a:spcBef>
              <a:spcAft>
                <a:spcPct val="35000"/>
              </a:spcAft>
              <a:buFont typeface="Arial" panose="020B0604020202020204" pitchFamily="34" charset="0"/>
              <a:buNone/>
            </a:pPr>
            <a:r>
              <a:rPr lang="vi-VN" b="1" kern="1200" dirty="0">
                <a:latin typeface="Arial" panose="020B0604020202020204" pitchFamily="34" charset="0"/>
                <a:cs typeface="Arial" panose="020B0604020202020204" pitchFamily="34" charset="0"/>
              </a:rPr>
              <a:t>Nước ta đang ở chặng đường đầu, giai đoạn đầu của thời kỳ quá độ.</a:t>
            </a:r>
            <a:endParaRPr lang="en-US" kern="1200" dirty="0">
              <a:latin typeface="Arial" panose="020B0604020202020204" pitchFamily="34" charset="0"/>
              <a:cs typeface="Arial" panose="020B0604020202020204" pitchFamily="34" charset="0"/>
            </a:endParaRPr>
          </a:p>
        </p:txBody>
      </p:sp>
      <p:sp>
        <p:nvSpPr>
          <p:cNvPr id="14" name="Arrow: Left 13"/>
          <p:cNvSpPr/>
          <p:nvPr/>
        </p:nvSpPr>
        <p:spPr>
          <a:xfrm rot="14700000">
            <a:off x="2444322" y="2501502"/>
            <a:ext cx="2322862" cy="686156"/>
          </a:xfrm>
          <a:prstGeom prst="leftArrow">
            <a:avLst>
              <a:gd name="adj1" fmla="val 60000"/>
              <a:gd name="adj2" fmla="val 50000"/>
            </a:avLst>
          </a:prstGeom>
        </p:spPr>
        <p:style>
          <a:lnRef idx="0">
            <a:schemeClr val="lt1">
              <a:hueOff val="0"/>
              <a:satOff val="0"/>
              <a:lumOff val="0"/>
              <a:alphaOff val="0"/>
            </a:schemeClr>
          </a:lnRef>
          <a:fillRef idx="1">
            <a:schemeClr val="accent4">
              <a:hueOff val="-1488257"/>
              <a:satOff val="8966"/>
              <a:lumOff val="719"/>
              <a:alphaOff val="0"/>
            </a:schemeClr>
          </a:fillRef>
          <a:effectRef idx="0">
            <a:schemeClr val="accent4">
              <a:hueOff val="-1488257"/>
              <a:satOff val="8966"/>
              <a:lumOff val="719"/>
              <a:alphaOff val="0"/>
            </a:schemeClr>
          </a:effectRef>
          <a:fontRef idx="minor">
            <a:schemeClr val="lt1">
              <a:hueOff val="0"/>
              <a:satOff val="0"/>
              <a:lumOff val="0"/>
              <a:alphaOff val="0"/>
            </a:schemeClr>
          </a:fontRef>
        </p:style>
      </p:sp>
      <p:sp>
        <p:nvSpPr>
          <p:cNvPr id="15" name="Freeform: Shape 14"/>
          <p:cNvSpPr/>
          <p:nvPr/>
        </p:nvSpPr>
        <p:spPr>
          <a:xfrm>
            <a:off x="767346" y="228600"/>
            <a:ext cx="3593937" cy="2495749"/>
          </a:xfrm>
          <a:custGeom>
            <a:avLst/>
            <a:gdLst>
              <a:gd name="connsiteX0" fmla="*/ 0 w 2267254"/>
              <a:gd name="connsiteY0" fmla="*/ 181380 h 1813803"/>
              <a:gd name="connsiteX1" fmla="*/ 181380 w 2267254"/>
              <a:gd name="connsiteY1" fmla="*/ 0 h 1813803"/>
              <a:gd name="connsiteX2" fmla="*/ 2085874 w 2267254"/>
              <a:gd name="connsiteY2" fmla="*/ 0 h 1813803"/>
              <a:gd name="connsiteX3" fmla="*/ 2267254 w 2267254"/>
              <a:gd name="connsiteY3" fmla="*/ 181380 h 1813803"/>
              <a:gd name="connsiteX4" fmla="*/ 2267254 w 2267254"/>
              <a:gd name="connsiteY4" fmla="*/ 1632423 h 1813803"/>
              <a:gd name="connsiteX5" fmla="*/ 2085874 w 2267254"/>
              <a:gd name="connsiteY5" fmla="*/ 1813803 h 1813803"/>
              <a:gd name="connsiteX6" fmla="*/ 181380 w 2267254"/>
              <a:gd name="connsiteY6" fmla="*/ 1813803 h 1813803"/>
              <a:gd name="connsiteX7" fmla="*/ 0 w 2267254"/>
              <a:gd name="connsiteY7" fmla="*/ 1632423 h 1813803"/>
              <a:gd name="connsiteX8" fmla="*/ 0 w 2267254"/>
              <a:gd name="connsiteY8" fmla="*/ 181380 h 18138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67254" h="1813803">
                <a:moveTo>
                  <a:pt x="0" y="181380"/>
                </a:moveTo>
                <a:cubicBezTo>
                  <a:pt x="0" y="81207"/>
                  <a:pt x="81207" y="0"/>
                  <a:pt x="181380" y="0"/>
                </a:cubicBezTo>
                <a:lnTo>
                  <a:pt x="2085874" y="0"/>
                </a:lnTo>
                <a:cubicBezTo>
                  <a:pt x="2186047" y="0"/>
                  <a:pt x="2267254" y="81207"/>
                  <a:pt x="2267254" y="181380"/>
                </a:cubicBezTo>
                <a:lnTo>
                  <a:pt x="2267254" y="1632423"/>
                </a:lnTo>
                <a:cubicBezTo>
                  <a:pt x="2267254" y="1732596"/>
                  <a:pt x="2186047" y="1813803"/>
                  <a:pt x="2085874" y="1813803"/>
                </a:cubicBezTo>
                <a:lnTo>
                  <a:pt x="181380" y="1813803"/>
                </a:lnTo>
                <a:cubicBezTo>
                  <a:pt x="81207" y="1813803"/>
                  <a:pt x="0" y="1732596"/>
                  <a:pt x="0" y="1632423"/>
                </a:cubicBezTo>
                <a:lnTo>
                  <a:pt x="0" y="181380"/>
                </a:lnTo>
                <a:close/>
              </a:path>
            </a:pathLst>
          </a:custGeom>
        </p:spPr>
        <p:style>
          <a:lnRef idx="2">
            <a:schemeClr val="lt1">
              <a:hueOff val="0"/>
              <a:satOff val="0"/>
              <a:lumOff val="0"/>
              <a:alphaOff val="0"/>
            </a:schemeClr>
          </a:lnRef>
          <a:fillRef idx="1">
            <a:schemeClr val="accent4">
              <a:hueOff val="-1488257"/>
              <a:satOff val="8966"/>
              <a:lumOff val="719"/>
              <a:alphaOff val="0"/>
            </a:schemeClr>
          </a:fillRef>
          <a:effectRef idx="0">
            <a:schemeClr val="accent4">
              <a:hueOff val="-1488257"/>
              <a:satOff val="8966"/>
              <a:lumOff val="719"/>
              <a:alphaOff val="0"/>
            </a:schemeClr>
          </a:effectRef>
          <a:fontRef idx="minor">
            <a:schemeClr val="lt1"/>
          </a:fontRef>
        </p:style>
        <p:txBody>
          <a:bodyPr spcFirstLastPara="0" vert="horz" wrap="square" lIns="79794" tIns="79794" rIns="79794" bIns="79794" numCol="1" spcCol="1270" anchor="ctr" anchorCtr="0">
            <a:noAutofit/>
          </a:bodyPr>
          <a:lstStyle/>
          <a:p>
            <a:pPr marL="0" lvl="0" indent="0" algn="ctr" defTabSz="622300">
              <a:lnSpc>
                <a:spcPct val="90000"/>
              </a:lnSpc>
              <a:spcBef>
                <a:spcPct val="0"/>
              </a:spcBef>
              <a:spcAft>
                <a:spcPct val="35000"/>
              </a:spcAft>
              <a:buNone/>
            </a:pPr>
            <a:r>
              <a:rPr lang="vi-VN" b="1" i="1" kern="1200" dirty="0">
                <a:latin typeface="Arial" panose="020B0604020202020204" pitchFamily="34" charset="0"/>
                <a:cs typeface="Arial" panose="020B0604020202020204" pitchFamily="34" charset="0"/>
              </a:rPr>
              <a:t>VỀ MỤC TIÊU:</a:t>
            </a:r>
            <a:r>
              <a:rPr lang="vi-VN" kern="1200" dirty="0">
                <a:latin typeface="Arial" panose="020B0604020202020204" pitchFamily="34" charset="0"/>
                <a:cs typeface="Arial" panose="020B0604020202020204" pitchFamily="34" charset="0"/>
              </a:rPr>
              <a:t> </a:t>
            </a:r>
            <a:endParaRPr lang="en-US" kern="1200" dirty="0">
              <a:latin typeface="Arial" panose="020B0604020202020204" pitchFamily="34" charset="0"/>
              <a:cs typeface="Arial" panose="020B0604020202020204" pitchFamily="34" charset="0"/>
            </a:endParaRPr>
          </a:p>
          <a:p>
            <a:pPr marL="285750" lvl="0" indent="-285750" defTabSz="622300">
              <a:lnSpc>
                <a:spcPct val="90000"/>
              </a:lnSpc>
              <a:spcBef>
                <a:spcPct val="0"/>
              </a:spcBef>
              <a:spcAft>
                <a:spcPct val="35000"/>
              </a:spcAft>
              <a:buFont typeface="Arial" panose="020B0604020202020204" pitchFamily="34" charset="0"/>
              <a:buChar char="•"/>
            </a:pPr>
            <a:r>
              <a:rPr lang="vi-VN" b="1" kern="1200" dirty="0">
                <a:latin typeface="Arial" panose="020B0604020202020204" pitchFamily="34" charset="0"/>
                <a:cs typeface="Arial" panose="020B0604020202020204" pitchFamily="34" charset="0"/>
              </a:rPr>
              <a:t>Ổn định mọi mặt tình hình kinh tế- xã hội</a:t>
            </a:r>
            <a:r>
              <a:rPr lang="en-US" b="1" kern="1200" dirty="0">
                <a:latin typeface="Arial" panose="020B0604020202020204" pitchFamily="34" charset="0"/>
                <a:cs typeface="Arial" panose="020B0604020202020204" pitchFamily="34" charset="0"/>
              </a:rPr>
              <a:t>.</a:t>
            </a:r>
          </a:p>
          <a:p>
            <a:pPr marL="285750" lvl="0" indent="-285750" defTabSz="622300">
              <a:lnSpc>
                <a:spcPct val="90000"/>
              </a:lnSpc>
              <a:spcBef>
                <a:spcPct val="0"/>
              </a:spcBef>
              <a:spcAft>
                <a:spcPct val="35000"/>
              </a:spcAft>
              <a:buFont typeface="Arial" panose="020B0604020202020204" pitchFamily="34" charset="0"/>
              <a:buChar char="•"/>
            </a:pPr>
            <a:r>
              <a:rPr lang="vi-VN" b="1" kern="1200" dirty="0">
                <a:latin typeface="Arial" panose="020B0604020202020204" pitchFamily="34" charset="0"/>
                <a:cs typeface="Arial" panose="020B0604020202020204" pitchFamily="34" charset="0"/>
              </a:rPr>
              <a:t>Tiếp tục xây dựng những tiền đề cần thiết cho việc đẩy mạnh công nghiệp hóa xhcn trong chặng đường tiếp theo</a:t>
            </a:r>
            <a:r>
              <a:rPr lang="vi-VN" kern="1200" dirty="0">
                <a:latin typeface="Arial" panose="020B0604020202020204" pitchFamily="34" charset="0"/>
                <a:cs typeface="Arial" panose="020B0604020202020204" pitchFamily="34" charset="0"/>
              </a:rPr>
              <a:t>. </a:t>
            </a:r>
            <a:endParaRPr lang="en-US" kern="1200" dirty="0">
              <a:latin typeface="Arial" panose="020B0604020202020204" pitchFamily="34" charset="0"/>
              <a:cs typeface="Arial" panose="020B0604020202020204" pitchFamily="34" charset="0"/>
            </a:endParaRPr>
          </a:p>
        </p:txBody>
      </p:sp>
      <p:sp>
        <p:nvSpPr>
          <p:cNvPr id="16" name="Arrow: Left 15"/>
          <p:cNvSpPr/>
          <p:nvPr/>
        </p:nvSpPr>
        <p:spPr>
          <a:xfrm rot="17700000">
            <a:off x="4454500" y="2501502"/>
            <a:ext cx="2322862" cy="686156"/>
          </a:xfrm>
          <a:prstGeom prst="leftArrow">
            <a:avLst>
              <a:gd name="adj1" fmla="val 60000"/>
              <a:gd name="adj2" fmla="val 50000"/>
            </a:avLst>
          </a:prstGeom>
        </p:spPr>
        <p:style>
          <a:lnRef idx="0">
            <a:schemeClr val="lt1">
              <a:hueOff val="0"/>
              <a:satOff val="0"/>
              <a:lumOff val="0"/>
              <a:alphaOff val="0"/>
            </a:schemeClr>
          </a:lnRef>
          <a:fillRef idx="1">
            <a:schemeClr val="accent4">
              <a:hueOff val="-2976513"/>
              <a:satOff val="17933"/>
              <a:lumOff val="1437"/>
              <a:alphaOff val="0"/>
            </a:schemeClr>
          </a:fillRef>
          <a:effectRef idx="0">
            <a:schemeClr val="accent4">
              <a:hueOff val="-2976513"/>
              <a:satOff val="17933"/>
              <a:lumOff val="1437"/>
              <a:alphaOff val="0"/>
            </a:schemeClr>
          </a:effectRef>
          <a:fontRef idx="minor">
            <a:schemeClr val="lt1">
              <a:hueOff val="0"/>
              <a:satOff val="0"/>
              <a:lumOff val="0"/>
              <a:alphaOff val="0"/>
            </a:schemeClr>
          </a:fontRef>
        </p:style>
      </p:sp>
      <p:sp>
        <p:nvSpPr>
          <p:cNvPr id="17" name="Freeform: Shape 16"/>
          <p:cNvSpPr/>
          <p:nvPr/>
        </p:nvSpPr>
        <p:spPr>
          <a:xfrm>
            <a:off x="4916933" y="228600"/>
            <a:ext cx="3998627" cy="2573403"/>
          </a:xfrm>
          <a:custGeom>
            <a:avLst/>
            <a:gdLst>
              <a:gd name="connsiteX0" fmla="*/ 0 w 2267254"/>
              <a:gd name="connsiteY0" fmla="*/ 181380 h 1813803"/>
              <a:gd name="connsiteX1" fmla="*/ 181380 w 2267254"/>
              <a:gd name="connsiteY1" fmla="*/ 0 h 1813803"/>
              <a:gd name="connsiteX2" fmla="*/ 2085874 w 2267254"/>
              <a:gd name="connsiteY2" fmla="*/ 0 h 1813803"/>
              <a:gd name="connsiteX3" fmla="*/ 2267254 w 2267254"/>
              <a:gd name="connsiteY3" fmla="*/ 181380 h 1813803"/>
              <a:gd name="connsiteX4" fmla="*/ 2267254 w 2267254"/>
              <a:gd name="connsiteY4" fmla="*/ 1632423 h 1813803"/>
              <a:gd name="connsiteX5" fmla="*/ 2085874 w 2267254"/>
              <a:gd name="connsiteY5" fmla="*/ 1813803 h 1813803"/>
              <a:gd name="connsiteX6" fmla="*/ 181380 w 2267254"/>
              <a:gd name="connsiteY6" fmla="*/ 1813803 h 1813803"/>
              <a:gd name="connsiteX7" fmla="*/ 0 w 2267254"/>
              <a:gd name="connsiteY7" fmla="*/ 1632423 h 1813803"/>
              <a:gd name="connsiteX8" fmla="*/ 0 w 2267254"/>
              <a:gd name="connsiteY8" fmla="*/ 181380 h 18138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67254" h="1813803">
                <a:moveTo>
                  <a:pt x="0" y="181380"/>
                </a:moveTo>
                <a:cubicBezTo>
                  <a:pt x="0" y="81207"/>
                  <a:pt x="81207" y="0"/>
                  <a:pt x="181380" y="0"/>
                </a:cubicBezTo>
                <a:lnTo>
                  <a:pt x="2085874" y="0"/>
                </a:lnTo>
                <a:cubicBezTo>
                  <a:pt x="2186047" y="0"/>
                  <a:pt x="2267254" y="81207"/>
                  <a:pt x="2267254" y="181380"/>
                </a:cubicBezTo>
                <a:lnTo>
                  <a:pt x="2267254" y="1632423"/>
                </a:lnTo>
                <a:cubicBezTo>
                  <a:pt x="2267254" y="1732596"/>
                  <a:pt x="2186047" y="1813803"/>
                  <a:pt x="2085874" y="1813803"/>
                </a:cubicBezTo>
                <a:lnTo>
                  <a:pt x="181380" y="1813803"/>
                </a:lnTo>
                <a:cubicBezTo>
                  <a:pt x="81207" y="1813803"/>
                  <a:pt x="0" y="1732596"/>
                  <a:pt x="0" y="1632423"/>
                </a:cubicBezTo>
                <a:lnTo>
                  <a:pt x="0" y="181380"/>
                </a:lnTo>
                <a:close/>
              </a:path>
            </a:pathLst>
          </a:custGeom>
        </p:spPr>
        <p:style>
          <a:lnRef idx="2">
            <a:schemeClr val="lt1">
              <a:hueOff val="0"/>
              <a:satOff val="0"/>
              <a:lumOff val="0"/>
              <a:alphaOff val="0"/>
            </a:schemeClr>
          </a:lnRef>
          <a:fillRef idx="1">
            <a:schemeClr val="accent4">
              <a:hueOff val="-2976513"/>
              <a:satOff val="17933"/>
              <a:lumOff val="1437"/>
              <a:alphaOff val="0"/>
            </a:schemeClr>
          </a:fillRef>
          <a:effectRef idx="0">
            <a:schemeClr val="accent4">
              <a:hueOff val="-2976513"/>
              <a:satOff val="17933"/>
              <a:lumOff val="1437"/>
              <a:alphaOff val="0"/>
            </a:schemeClr>
          </a:effectRef>
          <a:fontRef idx="minor">
            <a:schemeClr val="lt1"/>
          </a:fontRef>
        </p:style>
        <p:txBody>
          <a:bodyPr spcFirstLastPara="0" vert="horz" wrap="square" lIns="79794" tIns="79794" rIns="79794" bIns="79794" numCol="1" spcCol="1270" anchor="ctr" anchorCtr="0">
            <a:noAutofit/>
          </a:bodyPr>
          <a:lstStyle/>
          <a:p>
            <a:pPr marL="0" lvl="0" indent="0" algn="ctr" defTabSz="622300">
              <a:lnSpc>
                <a:spcPct val="90000"/>
              </a:lnSpc>
              <a:spcBef>
                <a:spcPct val="0"/>
              </a:spcBef>
              <a:spcAft>
                <a:spcPct val="35000"/>
              </a:spcAft>
              <a:buNone/>
            </a:pPr>
            <a:r>
              <a:rPr lang="vi-VN" b="1" i="1" kern="1200" dirty="0">
                <a:latin typeface="Arial" panose="020B0604020202020204" pitchFamily="34" charset="0"/>
                <a:cs typeface="Arial" panose="020B0604020202020204" pitchFamily="34" charset="0"/>
              </a:rPr>
              <a:t>VỀ NHIỆM VỤ, GIẢI PHÁP:</a:t>
            </a:r>
            <a:r>
              <a:rPr lang="vi-VN" b="1" kern="1200" dirty="0">
                <a:latin typeface="Arial" panose="020B0604020202020204" pitchFamily="34" charset="0"/>
                <a:cs typeface="Arial" panose="020B0604020202020204" pitchFamily="34" charset="0"/>
              </a:rPr>
              <a:t> </a:t>
            </a:r>
            <a:r>
              <a:rPr lang="vi-VN" kern="1200" dirty="0">
                <a:latin typeface="Arial" panose="020B0604020202020204" pitchFamily="34" charset="0"/>
                <a:cs typeface="Arial" panose="020B0604020202020204" pitchFamily="34" charset="0"/>
              </a:rPr>
              <a:t> </a:t>
            </a:r>
            <a:endParaRPr lang="en-US" kern="1200" dirty="0">
              <a:latin typeface="Arial" panose="020B0604020202020204" pitchFamily="34" charset="0"/>
              <a:cs typeface="Arial" panose="020B0604020202020204" pitchFamily="34" charset="0"/>
            </a:endParaRPr>
          </a:p>
          <a:p>
            <a:pPr marL="285750" lvl="0" indent="-285750" defTabSz="622300">
              <a:lnSpc>
                <a:spcPct val="90000"/>
              </a:lnSpc>
              <a:spcBef>
                <a:spcPct val="0"/>
              </a:spcBef>
              <a:spcAft>
                <a:spcPct val="35000"/>
              </a:spcAft>
              <a:buFont typeface="Arial" panose="020B0604020202020204" pitchFamily="34" charset="0"/>
              <a:buChar char="•"/>
            </a:pPr>
            <a:r>
              <a:rPr lang="vi-VN" kern="1200" dirty="0">
                <a:latin typeface="Arial" panose="020B0604020202020204" pitchFamily="34" charset="0"/>
                <a:cs typeface="Arial" panose="020B0604020202020204" pitchFamily="34" charset="0"/>
              </a:rPr>
              <a:t>Coi trọng nông nghiệp, 3 chương trình kinh tế lớn;</a:t>
            </a:r>
            <a:endParaRPr lang="en-US" kern="1200" dirty="0">
              <a:latin typeface="Arial" panose="020B0604020202020204" pitchFamily="34" charset="0"/>
              <a:cs typeface="Arial" panose="020B0604020202020204" pitchFamily="34" charset="0"/>
            </a:endParaRPr>
          </a:p>
          <a:p>
            <a:pPr marL="285750" lvl="0" indent="-285750" defTabSz="622300">
              <a:lnSpc>
                <a:spcPct val="90000"/>
              </a:lnSpc>
              <a:spcBef>
                <a:spcPct val="0"/>
              </a:spcBef>
              <a:spcAft>
                <a:spcPct val="35000"/>
              </a:spcAft>
              <a:buFont typeface="Arial" panose="020B0604020202020204" pitchFamily="34" charset="0"/>
              <a:buChar char="•"/>
            </a:pPr>
            <a:r>
              <a:rPr lang="vi-VN" b="1" kern="1200" dirty="0">
                <a:latin typeface="Arial" panose="020B0604020202020204" pitchFamily="34" charset="0"/>
                <a:cs typeface="Arial" panose="020B0604020202020204" pitchFamily="34" charset="0"/>
              </a:rPr>
              <a:t>Nền kinh tế có cơ cấu nhiều thành phần</a:t>
            </a:r>
            <a:r>
              <a:rPr lang="en-US" b="1" kern="1200" dirty="0">
                <a:latin typeface="Arial" panose="020B0604020202020204" pitchFamily="34" charset="0"/>
                <a:cs typeface="Arial" panose="020B0604020202020204" pitchFamily="34" charset="0"/>
              </a:rPr>
              <a:t>;</a:t>
            </a:r>
            <a:r>
              <a:rPr lang="vi-VN" kern="1200" dirty="0">
                <a:latin typeface="Arial" panose="020B0604020202020204" pitchFamily="34" charset="0"/>
                <a:cs typeface="Arial" panose="020B0604020202020204" pitchFamily="34" charset="0"/>
              </a:rPr>
              <a:t> </a:t>
            </a:r>
            <a:endParaRPr lang="en-US" kern="1200" dirty="0">
              <a:latin typeface="Arial" panose="020B0604020202020204" pitchFamily="34" charset="0"/>
              <a:cs typeface="Arial" panose="020B0604020202020204" pitchFamily="34" charset="0"/>
            </a:endParaRPr>
          </a:p>
          <a:p>
            <a:pPr marL="285750" lvl="0" indent="-285750" defTabSz="622300">
              <a:lnSpc>
                <a:spcPct val="90000"/>
              </a:lnSpc>
              <a:spcBef>
                <a:spcPct val="0"/>
              </a:spcBef>
              <a:spcAft>
                <a:spcPct val="35000"/>
              </a:spcAft>
              <a:buFont typeface="Arial" panose="020B0604020202020204" pitchFamily="34" charset="0"/>
              <a:buChar char="•"/>
            </a:pPr>
            <a:r>
              <a:rPr lang="vi-VN" kern="1200" dirty="0">
                <a:latin typeface="Arial" panose="020B0604020202020204" pitchFamily="34" charset="0"/>
                <a:cs typeface="Arial" panose="020B0604020202020204" pitchFamily="34" charset="0"/>
              </a:rPr>
              <a:t>Chuyển sang </a:t>
            </a:r>
            <a:r>
              <a:rPr lang="vi-VN" b="1" kern="1200" dirty="0">
                <a:latin typeface="Arial" panose="020B0604020202020204" pitchFamily="34" charset="0"/>
                <a:cs typeface="Arial" panose="020B0604020202020204" pitchFamily="34" charset="0"/>
              </a:rPr>
              <a:t>hạch toán kinh doanh xhcn, theo cơ chế thị trường</a:t>
            </a:r>
            <a:r>
              <a:rPr lang="vi-VN" kern="1200" dirty="0">
                <a:latin typeface="Arial" panose="020B0604020202020204" pitchFamily="34" charset="0"/>
                <a:cs typeface="Arial" panose="020B0604020202020204" pitchFamily="34" charset="0"/>
              </a:rPr>
              <a:t>,…</a:t>
            </a:r>
            <a:endParaRPr lang="en-US" kern="1200" dirty="0">
              <a:latin typeface="Arial" panose="020B0604020202020204" pitchFamily="34" charset="0"/>
              <a:cs typeface="Arial" panose="020B0604020202020204" pitchFamily="34" charset="0"/>
            </a:endParaRPr>
          </a:p>
        </p:txBody>
      </p:sp>
      <p:sp>
        <p:nvSpPr>
          <p:cNvPr id="18" name="Arrow: Left 17"/>
          <p:cNvSpPr/>
          <p:nvPr/>
        </p:nvSpPr>
        <p:spPr>
          <a:xfrm rot="20700000">
            <a:off x="5856044" y="4165877"/>
            <a:ext cx="2104008" cy="757528"/>
          </a:xfrm>
          <a:prstGeom prst="leftArrow">
            <a:avLst>
              <a:gd name="adj1" fmla="val 60000"/>
              <a:gd name="adj2" fmla="val 50000"/>
            </a:avLst>
          </a:prstGeom>
        </p:spPr>
        <p:style>
          <a:lnRef idx="0">
            <a:schemeClr val="lt1">
              <a:hueOff val="0"/>
              <a:satOff val="0"/>
              <a:lumOff val="0"/>
              <a:alphaOff val="0"/>
            </a:schemeClr>
          </a:lnRef>
          <a:fillRef idx="1">
            <a:schemeClr val="accent4">
              <a:hueOff val="-4464770"/>
              <a:satOff val="26899"/>
              <a:lumOff val="2156"/>
              <a:alphaOff val="0"/>
            </a:schemeClr>
          </a:fillRef>
          <a:effectRef idx="0">
            <a:schemeClr val="accent4">
              <a:hueOff val="-4464770"/>
              <a:satOff val="26899"/>
              <a:lumOff val="2156"/>
              <a:alphaOff val="0"/>
            </a:schemeClr>
          </a:effectRef>
          <a:fontRef idx="minor">
            <a:schemeClr val="lt1">
              <a:hueOff val="0"/>
              <a:satOff val="0"/>
              <a:lumOff val="0"/>
              <a:alphaOff val="0"/>
            </a:schemeClr>
          </a:fontRef>
        </p:style>
      </p:sp>
      <p:sp>
        <p:nvSpPr>
          <p:cNvPr id="19" name="Freeform: Shape 18"/>
          <p:cNvSpPr/>
          <p:nvPr/>
        </p:nvSpPr>
        <p:spPr>
          <a:xfrm>
            <a:off x="6780613" y="3234001"/>
            <a:ext cx="2287187" cy="2595740"/>
          </a:xfrm>
          <a:custGeom>
            <a:avLst/>
            <a:gdLst>
              <a:gd name="connsiteX0" fmla="*/ 0 w 2267254"/>
              <a:gd name="connsiteY0" fmla="*/ 181380 h 1813803"/>
              <a:gd name="connsiteX1" fmla="*/ 181380 w 2267254"/>
              <a:gd name="connsiteY1" fmla="*/ 0 h 1813803"/>
              <a:gd name="connsiteX2" fmla="*/ 2085874 w 2267254"/>
              <a:gd name="connsiteY2" fmla="*/ 0 h 1813803"/>
              <a:gd name="connsiteX3" fmla="*/ 2267254 w 2267254"/>
              <a:gd name="connsiteY3" fmla="*/ 181380 h 1813803"/>
              <a:gd name="connsiteX4" fmla="*/ 2267254 w 2267254"/>
              <a:gd name="connsiteY4" fmla="*/ 1632423 h 1813803"/>
              <a:gd name="connsiteX5" fmla="*/ 2085874 w 2267254"/>
              <a:gd name="connsiteY5" fmla="*/ 1813803 h 1813803"/>
              <a:gd name="connsiteX6" fmla="*/ 181380 w 2267254"/>
              <a:gd name="connsiteY6" fmla="*/ 1813803 h 1813803"/>
              <a:gd name="connsiteX7" fmla="*/ 0 w 2267254"/>
              <a:gd name="connsiteY7" fmla="*/ 1632423 h 1813803"/>
              <a:gd name="connsiteX8" fmla="*/ 0 w 2267254"/>
              <a:gd name="connsiteY8" fmla="*/ 181380 h 18138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67254" h="1813803">
                <a:moveTo>
                  <a:pt x="0" y="181380"/>
                </a:moveTo>
                <a:cubicBezTo>
                  <a:pt x="0" y="81207"/>
                  <a:pt x="81207" y="0"/>
                  <a:pt x="181380" y="0"/>
                </a:cubicBezTo>
                <a:lnTo>
                  <a:pt x="2085874" y="0"/>
                </a:lnTo>
                <a:cubicBezTo>
                  <a:pt x="2186047" y="0"/>
                  <a:pt x="2267254" y="81207"/>
                  <a:pt x="2267254" y="181380"/>
                </a:cubicBezTo>
                <a:lnTo>
                  <a:pt x="2267254" y="1632423"/>
                </a:lnTo>
                <a:cubicBezTo>
                  <a:pt x="2267254" y="1732596"/>
                  <a:pt x="2186047" y="1813803"/>
                  <a:pt x="2085874" y="1813803"/>
                </a:cubicBezTo>
                <a:lnTo>
                  <a:pt x="181380" y="1813803"/>
                </a:lnTo>
                <a:cubicBezTo>
                  <a:pt x="81207" y="1813803"/>
                  <a:pt x="0" y="1732596"/>
                  <a:pt x="0" y="1632423"/>
                </a:cubicBezTo>
                <a:lnTo>
                  <a:pt x="0" y="181380"/>
                </a:lnTo>
                <a:close/>
              </a:path>
            </a:pathLst>
          </a:custGeom>
        </p:spPr>
        <p:style>
          <a:lnRef idx="2">
            <a:schemeClr val="lt1">
              <a:hueOff val="0"/>
              <a:satOff val="0"/>
              <a:lumOff val="0"/>
              <a:alphaOff val="0"/>
            </a:schemeClr>
          </a:lnRef>
          <a:fillRef idx="1">
            <a:schemeClr val="accent4">
              <a:hueOff val="-4464770"/>
              <a:satOff val="26899"/>
              <a:lumOff val="2156"/>
              <a:alphaOff val="0"/>
            </a:schemeClr>
          </a:fillRef>
          <a:effectRef idx="0">
            <a:schemeClr val="accent4">
              <a:hueOff val="-4464770"/>
              <a:satOff val="26899"/>
              <a:lumOff val="2156"/>
              <a:alphaOff val="0"/>
            </a:schemeClr>
          </a:effectRef>
          <a:fontRef idx="minor">
            <a:schemeClr val="lt1"/>
          </a:fontRef>
        </p:style>
        <p:txBody>
          <a:bodyPr spcFirstLastPara="0" vert="horz" wrap="square" lIns="79794" tIns="79794" rIns="79794" bIns="79794" numCol="1" spcCol="1270" anchor="ctr" anchorCtr="0">
            <a:noAutofit/>
          </a:bodyPr>
          <a:lstStyle/>
          <a:p>
            <a:pPr marL="0" lvl="0" indent="0" algn="ctr" defTabSz="622300">
              <a:lnSpc>
                <a:spcPct val="90000"/>
              </a:lnSpc>
              <a:spcBef>
                <a:spcPct val="0"/>
              </a:spcBef>
              <a:spcAft>
                <a:spcPct val="35000"/>
              </a:spcAft>
              <a:buNone/>
            </a:pPr>
            <a:r>
              <a:rPr lang="vi-VN" b="1" i="1" kern="1200" dirty="0">
                <a:latin typeface="Arial" panose="020B0604020202020204" pitchFamily="34" charset="0"/>
                <a:cs typeface="Arial" panose="020B0604020202020204" pitchFamily="34" charset="0"/>
              </a:rPr>
              <a:t>TƯ TƯỞNG CHỈ ĐẠO CỦA ĐƯỜNG LỐI ĐỔI MỚI</a:t>
            </a:r>
            <a:r>
              <a:rPr lang="vi-VN" b="1" kern="1200" dirty="0">
                <a:latin typeface="Arial" panose="020B0604020202020204" pitchFamily="34" charset="0"/>
                <a:cs typeface="Arial" panose="020B0604020202020204" pitchFamily="34" charset="0"/>
              </a:rPr>
              <a:t>: </a:t>
            </a:r>
            <a:endParaRPr lang="en-US" b="1" kern="1200" dirty="0">
              <a:latin typeface="Arial" panose="020B0604020202020204" pitchFamily="34" charset="0"/>
              <a:cs typeface="Arial" panose="020B0604020202020204" pitchFamily="34" charset="0"/>
            </a:endParaRPr>
          </a:p>
          <a:p>
            <a:pPr marL="0" lvl="0" indent="0" algn="ctr" defTabSz="622300">
              <a:lnSpc>
                <a:spcPct val="90000"/>
              </a:lnSpc>
              <a:spcBef>
                <a:spcPct val="0"/>
              </a:spcBef>
              <a:spcAft>
                <a:spcPct val="35000"/>
              </a:spcAft>
              <a:buNone/>
            </a:pPr>
            <a:r>
              <a:rPr lang="vi-VN" b="1" kern="1200" dirty="0">
                <a:latin typeface="Arial" panose="020B0604020202020204" pitchFamily="34" charset="0"/>
                <a:cs typeface="Arial" panose="020B0604020202020204" pitchFamily="34" charset="0"/>
              </a:rPr>
              <a:t>giải phóng mọi năng lực sản xuất hiện có</a:t>
            </a:r>
          </a:p>
        </p:txBody>
      </p:sp>
    </p:spTree>
    <p:extLst>
      <p:ext uri="{BB962C8B-B14F-4D97-AF65-F5344CB8AC3E}">
        <p14:creationId xmlns:p14="http://schemas.microsoft.com/office/powerpoint/2010/main" val="25935464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L-Shape 3"/>
          <p:cNvSpPr/>
          <p:nvPr/>
        </p:nvSpPr>
        <p:spPr>
          <a:xfrm rot="5400000" flipH="1">
            <a:off x="4457700" y="-3467101"/>
            <a:ext cx="685800" cy="8077202"/>
          </a:xfrm>
          <a:prstGeom prst="corner">
            <a:avLst>
              <a:gd name="adj1" fmla="val 16120"/>
              <a:gd name="adj2" fmla="val 16110"/>
            </a:avLst>
          </a:prstGeom>
        </p:spPr>
        <p:style>
          <a:lnRef idx="2">
            <a:schemeClr val="accent5">
              <a:hueOff val="-4966938"/>
              <a:satOff val="19906"/>
              <a:lumOff val="4314"/>
              <a:alphaOff val="0"/>
            </a:schemeClr>
          </a:lnRef>
          <a:fillRef idx="1">
            <a:schemeClr val="accent5">
              <a:hueOff val="-4966938"/>
              <a:satOff val="19906"/>
              <a:lumOff val="4314"/>
              <a:alphaOff val="0"/>
            </a:schemeClr>
          </a:fillRef>
          <a:effectRef idx="0">
            <a:schemeClr val="accent5">
              <a:hueOff val="-4966938"/>
              <a:satOff val="19906"/>
              <a:lumOff val="4314"/>
              <a:alphaOff val="0"/>
            </a:schemeClr>
          </a:effectRef>
          <a:fontRef idx="minor">
            <a:schemeClr val="lt1"/>
          </a:fontRef>
        </p:style>
      </p:sp>
      <p:grpSp>
        <p:nvGrpSpPr>
          <p:cNvPr id="5" name="Group 4"/>
          <p:cNvGrpSpPr/>
          <p:nvPr/>
        </p:nvGrpSpPr>
        <p:grpSpPr>
          <a:xfrm>
            <a:off x="966401" y="228600"/>
            <a:ext cx="7872799" cy="1500505"/>
            <a:chOff x="2286138" y="1375860"/>
            <a:chExt cx="1711813" cy="1500505"/>
          </a:xfrm>
        </p:grpSpPr>
        <p:sp>
          <p:nvSpPr>
            <p:cNvPr id="6" name="Rectangle 5"/>
            <p:cNvSpPr/>
            <p:nvPr/>
          </p:nvSpPr>
          <p:spPr>
            <a:xfrm>
              <a:off x="2286138" y="1375860"/>
              <a:ext cx="1711813" cy="1500505"/>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7" name="Rectangle 6"/>
            <p:cNvSpPr/>
            <p:nvPr/>
          </p:nvSpPr>
          <p:spPr>
            <a:xfrm>
              <a:off x="2286138" y="1375860"/>
              <a:ext cx="1711813" cy="1500505"/>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121920" tIns="121920" rIns="121920" bIns="121920" numCol="1" spcCol="1270" anchor="t" anchorCtr="0">
              <a:noAutofit/>
            </a:bodyPr>
            <a:lstStyle/>
            <a:p>
              <a:pPr lvl="0" algn="ctr" defTabSz="1422400">
                <a:lnSpc>
                  <a:spcPct val="90000"/>
                </a:lnSpc>
                <a:spcBef>
                  <a:spcPct val="0"/>
                </a:spcBef>
                <a:spcAft>
                  <a:spcPct val="35000"/>
                </a:spcAft>
              </a:pPr>
              <a:r>
                <a:rPr lang="en-US" sz="3200" b="1" dirty="0">
                  <a:solidFill>
                    <a:schemeClr val="tx2">
                      <a:lumMod val="50000"/>
                    </a:schemeClr>
                  </a:solidFill>
                  <a:effectLst>
                    <a:outerShdw blurRad="38100" dist="38100" dir="2700000" algn="tl">
                      <a:srgbClr val="000000">
                        <a:alpha val="43137"/>
                      </a:srgbClr>
                    </a:outerShdw>
                  </a:effectLst>
                </a:rPr>
                <a:t>b</a:t>
              </a:r>
              <a:r>
                <a:rPr lang="en-US" sz="3200" b="1" kern="1200" dirty="0">
                  <a:solidFill>
                    <a:schemeClr val="tx2">
                      <a:lumMod val="50000"/>
                    </a:schemeClr>
                  </a:solidFill>
                  <a:effectLst>
                    <a:outerShdw blurRad="38100" dist="38100" dir="2700000" algn="tl">
                      <a:srgbClr val="000000">
                        <a:alpha val="43137"/>
                      </a:srgbClr>
                    </a:outerShdw>
                  </a:effectLst>
                </a:rPr>
                <a:t>. ĐƯỜNG LỐI ĐỔI MỚI</a:t>
              </a:r>
            </a:p>
          </p:txBody>
        </p:sp>
      </p:grpSp>
      <p:grpSp>
        <p:nvGrpSpPr>
          <p:cNvPr id="10" name="Group 9"/>
          <p:cNvGrpSpPr/>
          <p:nvPr/>
        </p:nvGrpSpPr>
        <p:grpSpPr>
          <a:xfrm>
            <a:off x="3612568" y="990600"/>
            <a:ext cx="1842666" cy="1701887"/>
            <a:chOff x="2434828" y="401"/>
            <a:chExt cx="1226343" cy="1226343"/>
          </a:xfrm>
        </p:grpSpPr>
        <p:sp>
          <p:nvSpPr>
            <p:cNvPr id="38" name="Oval 37"/>
            <p:cNvSpPr/>
            <p:nvPr/>
          </p:nvSpPr>
          <p:spPr>
            <a:xfrm>
              <a:off x="2434828" y="401"/>
              <a:ext cx="1226343" cy="1226343"/>
            </a:xfrm>
            <a:prstGeom prst="ellipse">
              <a:avLst/>
            </a:pr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sp>
        <p:sp>
          <p:nvSpPr>
            <p:cNvPr id="39" name="Oval 4"/>
            <p:cNvSpPr/>
            <p:nvPr/>
          </p:nvSpPr>
          <p:spPr>
            <a:xfrm>
              <a:off x="2614422" y="179995"/>
              <a:ext cx="867155" cy="86715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n-US" sz="2400" b="1" kern="1200" dirty="0">
                  <a:solidFill>
                    <a:srgbClr val="002060"/>
                  </a:solidFill>
                </a:rPr>
                <a:t>CƠ CẤU KINH TẾ</a:t>
              </a:r>
            </a:p>
          </p:txBody>
        </p:sp>
      </p:grpSp>
      <p:grpSp>
        <p:nvGrpSpPr>
          <p:cNvPr id="11" name="Group 10"/>
          <p:cNvGrpSpPr/>
          <p:nvPr/>
        </p:nvGrpSpPr>
        <p:grpSpPr>
          <a:xfrm>
            <a:off x="5397391" y="2298681"/>
            <a:ext cx="491479" cy="574387"/>
            <a:chOff x="3622675" y="942976"/>
            <a:chExt cx="327092" cy="413891"/>
          </a:xfrm>
        </p:grpSpPr>
        <p:sp>
          <p:nvSpPr>
            <p:cNvPr id="36" name="Right Arrow 35"/>
            <p:cNvSpPr/>
            <p:nvPr/>
          </p:nvSpPr>
          <p:spPr>
            <a:xfrm rot="2160000">
              <a:off x="3622675" y="942976"/>
              <a:ext cx="327092" cy="413891"/>
            </a:xfrm>
            <a:prstGeom prst="rightArrow">
              <a:avLst>
                <a:gd name="adj1" fmla="val 60000"/>
                <a:gd name="adj2" fmla="val 50000"/>
              </a:avLst>
            </a:prstGeom>
          </p:spPr>
          <p:style>
            <a:lnRef idx="0">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sp>
        <p:sp>
          <p:nvSpPr>
            <p:cNvPr id="37" name="Right Arrow 6"/>
            <p:cNvSpPr/>
            <p:nvPr/>
          </p:nvSpPr>
          <p:spPr>
            <a:xfrm rot="2160000">
              <a:off x="3632045" y="996915"/>
              <a:ext cx="228964" cy="24833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355600">
                <a:lnSpc>
                  <a:spcPct val="90000"/>
                </a:lnSpc>
                <a:spcBef>
                  <a:spcPct val="0"/>
                </a:spcBef>
                <a:spcAft>
                  <a:spcPct val="35000"/>
                </a:spcAft>
              </a:pPr>
              <a:endParaRPr lang="en-US" sz="1200" b="1" kern="1200">
                <a:solidFill>
                  <a:srgbClr val="002060"/>
                </a:solidFill>
              </a:endParaRPr>
            </a:p>
          </p:txBody>
        </p:sp>
      </p:grpSp>
      <p:grpSp>
        <p:nvGrpSpPr>
          <p:cNvPr id="12" name="Group 11"/>
          <p:cNvGrpSpPr/>
          <p:nvPr/>
        </p:nvGrpSpPr>
        <p:grpSpPr>
          <a:xfrm>
            <a:off x="5853534" y="2494366"/>
            <a:ext cx="1842666" cy="1701887"/>
            <a:chOff x="3926250" y="1083982"/>
            <a:chExt cx="1226343" cy="1226343"/>
          </a:xfrm>
        </p:grpSpPr>
        <p:sp>
          <p:nvSpPr>
            <p:cNvPr id="34" name="Oval 33"/>
            <p:cNvSpPr/>
            <p:nvPr/>
          </p:nvSpPr>
          <p:spPr>
            <a:xfrm>
              <a:off x="3926250" y="1083982"/>
              <a:ext cx="1226343" cy="1226343"/>
            </a:xfrm>
            <a:prstGeom prst="ellipse">
              <a:avLst/>
            </a:prstGeom>
          </p:spPr>
          <p:style>
            <a:lnRef idx="2">
              <a:schemeClr val="lt1">
                <a:hueOff val="0"/>
                <a:satOff val="0"/>
                <a:lumOff val="0"/>
                <a:alphaOff val="0"/>
              </a:schemeClr>
            </a:lnRef>
            <a:fillRef idx="1">
              <a:schemeClr val="accent5">
                <a:hueOff val="-2483469"/>
                <a:satOff val="9953"/>
                <a:lumOff val="2157"/>
                <a:alphaOff val="0"/>
              </a:schemeClr>
            </a:fillRef>
            <a:effectRef idx="0">
              <a:schemeClr val="accent5">
                <a:hueOff val="-2483469"/>
                <a:satOff val="9953"/>
                <a:lumOff val="2157"/>
                <a:alphaOff val="0"/>
              </a:schemeClr>
            </a:effectRef>
            <a:fontRef idx="minor">
              <a:schemeClr val="lt1"/>
            </a:fontRef>
          </p:style>
        </p:sp>
        <p:sp>
          <p:nvSpPr>
            <p:cNvPr id="35" name="Oval 8"/>
            <p:cNvSpPr/>
            <p:nvPr/>
          </p:nvSpPr>
          <p:spPr>
            <a:xfrm>
              <a:off x="4105844" y="1263576"/>
              <a:ext cx="867155" cy="86715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n-US" sz="2400" b="1" kern="1200" dirty="0">
                  <a:solidFill>
                    <a:srgbClr val="002060"/>
                  </a:solidFill>
                </a:rPr>
                <a:t>CƠ CHẾ QUẢN LÝ</a:t>
              </a:r>
            </a:p>
          </p:txBody>
        </p:sp>
      </p:grpSp>
      <p:grpSp>
        <p:nvGrpSpPr>
          <p:cNvPr id="13" name="Group 12"/>
          <p:cNvGrpSpPr/>
          <p:nvPr/>
        </p:nvGrpSpPr>
        <p:grpSpPr>
          <a:xfrm>
            <a:off x="6040228" y="4322701"/>
            <a:ext cx="621900" cy="453930"/>
            <a:chOff x="4050500" y="2401441"/>
            <a:chExt cx="413891" cy="327092"/>
          </a:xfrm>
        </p:grpSpPr>
        <p:sp>
          <p:nvSpPr>
            <p:cNvPr id="32" name="Right Arrow 31"/>
            <p:cNvSpPr/>
            <p:nvPr/>
          </p:nvSpPr>
          <p:spPr>
            <a:xfrm rot="6480000">
              <a:off x="4093900" y="2358041"/>
              <a:ext cx="327092" cy="413891"/>
            </a:xfrm>
            <a:prstGeom prst="rightArrow">
              <a:avLst>
                <a:gd name="adj1" fmla="val 60000"/>
                <a:gd name="adj2" fmla="val 50000"/>
              </a:avLst>
            </a:prstGeom>
          </p:spPr>
          <p:style>
            <a:lnRef idx="0">
              <a:schemeClr val="lt1">
                <a:hueOff val="0"/>
                <a:satOff val="0"/>
                <a:lumOff val="0"/>
                <a:alphaOff val="0"/>
              </a:schemeClr>
            </a:lnRef>
            <a:fillRef idx="1">
              <a:schemeClr val="accent5">
                <a:hueOff val="-2483469"/>
                <a:satOff val="9953"/>
                <a:lumOff val="2157"/>
                <a:alphaOff val="0"/>
              </a:schemeClr>
            </a:fillRef>
            <a:effectRef idx="0">
              <a:schemeClr val="accent5">
                <a:hueOff val="-2483469"/>
                <a:satOff val="9953"/>
                <a:lumOff val="2157"/>
                <a:alphaOff val="0"/>
              </a:schemeClr>
            </a:effectRef>
            <a:fontRef idx="minor">
              <a:schemeClr val="lt1"/>
            </a:fontRef>
          </p:style>
        </p:sp>
        <p:sp>
          <p:nvSpPr>
            <p:cNvPr id="33" name="Right Arrow 10"/>
            <p:cNvSpPr/>
            <p:nvPr/>
          </p:nvSpPr>
          <p:spPr>
            <a:xfrm rot="17280000">
              <a:off x="4158126" y="2394156"/>
              <a:ext cx="228964" cy="24833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355600">
                <a:lnSpc>
                  <a:spcPct val="90000"/>
                </a:lnSpc>
                <a:spcBef>
                  <a:spcPct val="0"/>
                </a:spcBef>
                <a:spcAft>
                  <a:spcPct val="35000"/>
                </a:spcAft>
              </a:pPr>
              <a:endParaRPr lang="en-US" sz="1200" b="1" kern="1200">
                <a:solidFill>
                  <a:srgbClr val="002060"/>
                </a:solidFill>
              </a:endParaRPr>
            </a:p>
          </p:txBody>
        </p:sp>
      </p:grpSp>
      <p:grpSp>
        <p:nvGrpSpPr>
          <p:cNvPr id="14" name="Group 13"/>
          <p:cNvGrpSpPr/>
          <p:nvPr/>
        </p:nvGrpSpPr>
        <p:grpSpPr>
          <a:xfrm>
            <a:off x="4997560" y="4927513"/>
            <a:ext cx="1842666" cy="1701887"/>
            <a:chOff x="3356577" y="2837255"/>
            <a:chExt cx="1226343" cy="1226343"/>
          </a:xfrm>
        </p:grpSpPr>
        <p:sp>
          <p:nvSpPr>
            <p:cNvPr id="30" name="Oval 29"/>
            <p:cNvSpPr/>
            <p:nvPr/>
          </p:nvSpPr>
          <p:spPr>
            <a:xfrm>
              <a:off x="3356577" y="2837255"/>
              <a:ext cx="1226343" cy="1226343"/>
            </a:xfrm>
            <a:prstGeom prst="ellipse">
              <a:avLst/>
            </a:prstGeom>
          </p:spPr>
          <p:style>
            <a:lnRef idx="2">
              <a:schemeClr val="lt1">
                <a:hueOff val="0"/>
                <a:satOff val="0"/>
                <a:lumOff val="0"/>
                <a:alphaOff val="0"/>
              </a:schemeClr>
            </a:lnRef>
            <a:fillRef idx="1">
              <a:schemeClr val="accent5">
                <a:hueOff val="-4966938"/>
                <a:satOff val="19906"/>
                <a:lumOff val="4314"/>
                <a:alphaOff val="0"/>
              </a:schemeClr>
            </a:fillRef>
            <a:effectRef idx="0">
              <a:schemeClr val="accent5">
                <a:hueOff val="-4966938"/>
                <a:satOff val="19906"/>
                <a:lumOff val="4314"/>
                <a:alphaOff val="0"/>
              </a:schemeClr>
            </a:effectRef>
            <a:fontRef idx="minor">
              <a:schemeClr val="lt1"/>
            </a:fontRef>
          </p:style>
        </p:sp>
        <p:sp>
          <p:nvSpPr>
            <p:cNvPr id="31" name="Oval 12"/>
            <p:cNvSpPr/>
            <p:nvPr/>
          </p:nvSpPr>
          <p:spPr>
            <a:xfrm>
              <a:off x="3536171" y="3016849"/>
              <a:ext cx="867155" cy="86715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n-US" sz="2400" b="1" kern="1200" dirty="0">
                  <a:solidFill>
                    <a:srgbClr val="002060"/>
                  </a:solidFill>
                </a:rPr>
                <a:t>KINH TẾ ĐỐI NGOẠI</a:t>
              </a:r>
            </a:p>
          </p:txBody>
        </p:sp>
      </p:grpSp>
      <p:grpSp>
        <p:nvGrpSpPr>
          <p:cNvPr id="15" name="Group 14"/>
          <p:cNvGrpSpPr/>
          <p:nvPr/>
        </p:nvGrpSpPr>
        <p:grpSpPr>
          <a:xfrm>
            <a:off x="4302071" y="5491263"/>
            <a:ext cx="491479" cy="574387"/>
            <a:chOff x="2893711" y="3243481"/>
            <a:chExt cx="327092" cy="413891"/>
          </a:xfrm>
        </p:grpSpPr>
        <p:sp>
          <p:nvSpPr>
            <p:cNvPr id="28" name="Right Arrow 27"/>
            <p:cNvSpPr/>
            <p:nvPr/>
          </p:nvSpPr>
          <p:spPr>
            <a:xfrm rot="10800000">
              <a:off x="2893711" y="3243481"/>
              <a:ext cx="327092" cy="413891"/>
            </a:xfrm>
            <a:prstGeom prst="rightArrow">
              <a:avLst>
                <a:gd name="adj1" fmla="val 60000"/>
                <a:gd name="adj2" fmla="val 50000"/>
              </a:avLst>
            </a:prstGeom>
          </p:spPr>
          <p:style>
            <a:lnRef idx="0">
              <a:schemeClr val="lt1">
                <a:hueOff val="0"/>
                <a:satOff val="0"/>
                <a:lumOff val="0"/>
                <a:alphaOff val="0"/>
              </a:schemeClr>
            </a:lnRef>
            <a:fillRef idx="1">
              <a:schemeClr val="accent5">
                <a:hueOff val="-4966938"/>
                <a:satOff val="19906"/>
                <a:lumOff val="4314"/>
                <a:alphaOff val="0"/>
              </a:schemeClr>
            </a:fillRef>
            <a:effectRef idx="0">
              <a:schemeClr val="accent5">
                <a:hueOff val="-4966938"/>
                <a:satOff val="19906"/>
                <a:lumOff val="4314"/>
                <a:alphaOff val="0"/>
              </a:schemeClr>
            </a:effectRef>
            <a:fontRef idx="minor">
              <a:schemeClr val="lt1"/>
            </a:fontRef>
          </p:style>
        </p:sp>
        <p:sp>
          <p:nvSpPr>
            <p:cNvPr id="29" name="Right Arrow 14"/>
            <p:cNvSpPr/>
            <p:nvPr/>
          </p:nvSpPr>
          <p:spPr>
            <a:xfrm rot="21600000">
              <a:off x="2991839" y="3326259"/>
              <a:ext cx="228964" cy="24833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355600">
                <a:lnSpc>
                  <a:spcPct val="90000"/>
                </a:lnSpc>
                <a:spcBef>
                  <a:spcPct val="0"/>
                </a:spcBef>
                <a:spcAft>
                  <a:spcPct val="35000"/>
                </a:spcAft>
              </a:pPr>
              <a:endParaRPr lang="en-US" sz="1200" b="1" kern="1200">
                <a:solidFill>
                  <a:srgbClr val="002060"/>
                </a:solidFill>
              </a:endParaRPr>
            </a:p>
          </p:txBody>
        </p:sp>
      </p:grpSp>
      <p:grpSp>
        <p:nvGrpSpPr>
          <p:cNvPr id="16" name="Group 15"/>
          <p:cNvGrpSpPr/>
          <p:nvPr/>
        </p:nvGrpSpPr>
        <p:grpSpPr>
          <a:xfrm>
            <a:off x="2227574" y="4927513"/>
            <a:ext cx="1842666" cy="1701887"/>
            <a:chOff x="1513078" y="2837255"/>
            <a:chExt cx="1226343" cy="1226343"/>
          </a:xfrm>
        </p:grpSpPr>
        <p:sp>
          <p:nvSpPr>
            <p:cNvPr id="26" name="Oval 25"/>
            <p:cNvSpPr/>
            <p:nvPr/>
          </p:nvSpPr>
          <p:spPr>
            <a:xfrm>
              <a:off x="1513078" y="2837255"/>
              <a:ext cx="1226343" cy="1226343"/>
            </a:xfrm>
            <a:prstGeom prst="ellipse">
              <a:avLst/>
            </a:prstGeom>
          </p:spPr>
          <p:style>
            <a:lnRef idx="2">
              <a:schemeClr val="lt1">
                <a:hueOff val="0"/>
                <a:satOff val="0"/>
                <a:lumOff val="0"/>
                <a:alphaOff val="0"/>
              </a:schemeClr>
            </a:lnRef>
            <a:fillRef idx="1">
              <a:schemeClr val="accent5">
                <a:hueOff val="-7450407"/>
                <a:satOff val="29858"/>
                <a:lumOff val="6471"/>
                <a:alphaOff val="0"/>
              </a:schemeClr>
            </a:fillRef>
            <a:effectRef idx="0">
              <a:schemeClr val="accent5">
                <a:hueOff val="-7450407"/>
                <a:satOff val="29858"/>
                <a:lumOff val="6471"/>
                <a:alphaOff val="0"/>
              </a:schemeClr>
            </a:effectRef>
            <a:fontRef idx="minor">
              <a:schemeClr val="lt1"/>
            </a:fontRef>
          </p:style>
        </p:sp>
        <p:sp>
          <p:nvSpPr>
            <p:cNvPr id="27" name="Oval 16"/>
            <p:cNvSpPr/>
            <p:nvPr/>
          </p:nvSpPr>
          <p:spPr>
            <a:xfrm>
              <a:off x="1692672" y="3016849"/>
              <a:ext cx="867155" cy="86715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n-US" sz="2400" b="1" kern="1200" dirty="0">
                  <a:solidFill>
                    <a:srgbClr val="002060"/>
                  </a:solidFill>
                </a:rPr>
                <a:t>HIỆU QUẢ QL NHÀ NƯỚC</a:t>
              </a:r>
            </a:p>
          </p:txBody>
        </p:sp>
      </p:grpSp>
      <p:grpSp>
        <p:nvGrpSpPr>
          <p:cNvPr id="17" name="Group 16"/>
          <p:cNvGrpSpPr/>
          <p:nvPr/>
        </p:nvGrpSpPr>
        <p:grpSpPr>
          <a:xfrm>
            <a:off x="2414268" y="4347137"/>
            <a:ext cx="621900" cy="453930"/>
            <a:chOff x="1637328" y="2419049"/>
            <a:chExt cx="413891" cy="327092"/>
          </a:xfrm>
        </p:grpSpPr>
        <p:sp>
          <p:nvSpPr>
            <p:cNvPr id="24" name="Right Arrow 23"/>
            <p:cNvSpPr/>
            <p:nvPr/>
          </p:nvSpPr>
          <p:spPr>
            <a:xfrm rot="15120000">
              <a:off x="1680728" y="2375649"/>
              <a:ext cx="327092" cy="413891"/>
            </a:xfrm>
            <a:prstGeom prst="rightArrow">
              <a:avLst>
                <a:gd name="adj1" fmla="val 60000"/>
                <a:gd name="adj2" fmla="val 50000"/>
              </a:avLst>
            </a:prstGeom>
          </p:spPr>
          <p:style>
            <a:lnRef idx="0">
              <a:schemeClr val="lt1">
                <a:hueOff val="0"/>
                <a:satOff val="0"/>
                <a:lumOff val="0"/>
                <a:alphaOff val="0"/>
              </a:schemeClr>
            </a:lnRef>
            <a:fillRef idx="1">
              <a:schemeClr val="accent5">
                <a:hueOff val="-7450407"/>
                <a:satOff val="29858"/>
                <a:lumOff val="6471"/>
                <a:alphaOff val="0"/>
              </a:schemeClr>
            </a:fillRef>
            <a:effectRef idx="0">
              <a:schemeClr val="accent5">
                <a:hueOff val="-7450407"/>
                <a:satOff val="29858"/>
                <a:lumOff val="6471"/>
                <a:alphaOff val="0"/>
              </a:schemeClr>
            </a:effectRef>
            <a:fontRef idx="minor">
              <a:schemeClr val="lt1"/>
            </a:fontRef>
          </p:style>
        </p:sp>
        <p:sp>
          <p:nvSpPr>
            <p:cNvPr id="25" name="Right Arrow 18"/>
            <p:cNvSpPr/>
            <p:nvPr/>
          </p:nvSpPr>
          <p:spPr>
            <a:xfrm rot="25920000">
              <a:off x="1744954" y="2505090"/>
              <a:ext cx="228964" cy="24833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355600">
                <a:lnSpc>
                  <a:spcPct val="90000"/>
                </a:lnSpc>
                <a:spcBef>
                  <a:spcPct val="0"/>
                </a:spcBef>
                <a:spcAft>
                  <a:spcPct val="35000"/>
                </a:spcAft>
              </a:pPr>
              <a:endParaRPr lang="en-US" sz="1200" b="1" kern="1200">
                <a:solidFill>
                  <a:srgbClr val="002060"/>
                </a:solidFill>
              </a:endParaRPr>
            </a:p>
          </p:txBody>
        </p:sp>
      </p:grpSp>
      <p:grpSp>
        <p:nvGrpSpPr>
          <p:cNvPr id="18" name="Group 17"/>
          <p:cNvGrpSpPr/>
          <p:nvPr/>
        </p:nvGrpSpPr>
        <p:grpSpPr>
          <a:xfrm>
            <a:off x="1371600" y="2494366"/>
            <a:ext cx="1842666" cy="1701887"/>
            <a:chOff x="943405" y="1083982"/>
            <a:chExt cx="1226343" cy="1226343"/>
          </a:xfrm>
        </p:grpSpPr>
        <p:sp>
          <p:nvSpPr>
            <p:cNvPr id="22" name="Oval 21"/>
            <p:cNvSpPr/>
            <p:nvPr/>
          </p:nvSpPr>
          <p:spPr>
            <a:xfrm>
              <a:off x="943405" y="1083982"/>
              <a:ext cx="1226343" cy="1226343"/>
            </a:xfrm>
            <a:prstGeom prst="ellipse">
              <a:avLst/>
            </a:prstGeom>
          </p:spPr>
          <p:style>
            <a:lnRef idx="2">
              <a:schemeClr val="lt1">
                <a:hueOff val="0"/>
                <a:satOff val="0"/>
                <a:lumOff val="0"/>
                <a:alphaOff val="0"/>
              </a:schemeClr>
            </a:lnRef>
            <a:fillRef idx="1">
              <a:schemeClr val="accent5">
                <a:hueOff val="-9933876"/>
                <a:satOff val="39811"/>
                <a:lumOff val="8628"/>
                <a:alphaOff val="0"/>
              </a:schemeClr>
            </a:fillRef>
            <a:effectRef idx="0">
              <a:schemeClr val="accent5">
                <a:hueOff val="-9933876"/>
                <a:satOff val="39811"/>
                <a:lumOff val="8628"/>
                <a:alphaOff val="0"/>
              </a:schemeClr>
            </a:effectRef>
            <a:fontRef idx="minor">
              <a:schemeClr val="lt1"/>
            </a:fontRef>
          </p:style>
        </p:sp>
        <p:sp>
          <p:nvSpPr>
            <p:cNvPr id="23" name="Oval 20"/>
            <p:cNvSpPr/>
            <p:nvPr/>
          </p:nvSpPr>
          <p:spPr>
            <a:xfrm>
              <a:off x="1122999" y="1263576"/>
              <a:ext cx="867155" cy="86715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lvl="0" algn="ctr" defTabSz="444500">
                <a:lnSpc>
                  <a:spcPct val="90000"/>
                </a:lnSpc>
                <a:spcBef>
                  <a:spcPct val="0"/>
                </a:spcBef>
                <a:spcAft>
                  <a:spcPct val="35000"/>
                </a:spcAft>
              </a:pPr>
              <a:r>
                <a:rPr lang="en-US" b="1" kern="1200" dirty="0">
                  <a:solidFill>
                    <a:srgbClr val="002060"/>
                  </a:solidFill>
                </a:rPr>
                <a:t>TƯ DUY LÝ LUẬN, PHƯƠNG PHÁP LĐ CỦA ĐẢNG</a:t>
              </a:r>
            </a:p>
          </p:txBody>
        </p:sp>
      </p:grpSp>
      <p:grpSp>
        <p:nvGrpSpPr>
          <p:cNvPr id="19" name="Group 18"/>
          <p:cNvGrpSpPr/>
          <p:nvPr/>
        </p:nvGrpSpPr>
        <p:grpSpPr>
          <a:xfrm>
            <a:off x="3156425" y="2313784"/>
            <a:ext cx="491479" cy="574387"/>
            <a:chOff x="2131253" y="953859"/>
            <a:chExt cx="327092" cy="413891"/>
          </a:xfrm>
        </p:grpSpPr>
        <p:sp>
          <p:nvSpPr>
            <p:cNvPr id="20" name="Right Arrow 19"/>
            <p:cNvSpPr/>
            <p:nvPr/>
          </p:nvSpPr>
          <p:spPr>
            <a:xfrm rot="19440000">
              <a:off x="2131253" y="953859"/>
              <a:ext cx="327092" cy="413891"/>
            </a:xfrm>
            <a:prstGeom prst="rightArrow">
              <a:avLst>
                <a:gd name="adj1" fmla="val 60000"/>
                <a:gd name="adj2" fmla="val 50000"/>
              </a:avLst>
            </a:prstGeom>
          </p:spPr>
          <p:style>
            <a:lnRef idx="0">
              <a:schemeClr val="lt1">
                <a:hueOff val="0"/>
                <a:satOff val="0"/>
                <a:lumOff val="0"/>
                <a:alphaOff val="0"/>
              </a:schemeClr>
            </a:lnRef>
            <a:fillRef idx="1">
              <a:schemeClr val="accent5">
                <a:hueOff val="-9933876"/>
                <a:satOff val="39811"/>
                <a:lumOff val="8628"/>
                <a:alphaOff val="0"/>
              </a:schemeClr>
            </a:fillRef>
            <a:effectRef idx="0">
              <a:schemeClr val="accent5">
                <a:hueOff val="-9933876"/>
                <a:satOff val="39811"/>
                <a:lumOff val="8628"/>
                <a:alphaOff val="0"/>
              </a:schemeClr>
            </a:effectRef>
            <a:fontRef idx="minor">
              <a:schemeClr val="lt1"/>
            </a:fontRef>
          </p:style>
        </p:sp>
        <p:sp>
          <p:nvSpPr>
            <p:cNvPr id="21" name="Right Arrow 22"/>
            <p:cNvSpPr/>
            <p:nvPr/>
          </p:nvSpPr>
          <p:spPr>
            <a:xfrm rot="19440000">
              <a:off x="2140623" y="1065476"/>
              <a:ext cx="228964" cy="24833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355600">
                <a:lnSpc>
                  <a:spcPct val="90000"/>
                </a:lnSpc>
                <a:spcBef>
                  <a:spcPct val="0"/>
                </a:spcBef>
                <a:spcAft>
                  <a:spcPct val="35000"/>
                </a:spcAft>
              </a:pPr>
              <a:endParaRPr lang="en-US" sz="1200" b="1" kern="1200">
                <a:solidFill>
                  <a:srgbClr val="002060"/>
                </a:solidFill>
              </a:endParaRPr>
            </a:p>
          </p:txBody>
        </p:sp>
      </p:grpSp>
    </p:spTree>
    <p:extLst>
      <p:ext uri="{BB962C8B-B14F-4D97-AF65-F5344CB8AC3E}">
        <p14:creationId xmlns:p14="http://schemas.microsoft.com/office/powerpoint/2010/main" val="1735374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1)">
                                      <p:cBhvr>
                                        <p:cTn id="7" dur="2000"/>
                                        <p:tgtEl>
                                          <p:spTgt spid="10"/>
                                        </p:tgtEl>
                                      </p:cBhvr>
                                    </p:animEffect>
                                  </p:childTnLst>
                                </p:cTn>
                              </p:par>
                              <p:par>
                                <p:cTn id="8" presetID="21" presetClass="entr" presetSubtype="1"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heel(1)">
                                      <p:cBhvr>
                                        <p:cTn id="10" dur="20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wheel(1)">
                                      <p:cBhvr>
                                        <p:cTn id="15" dur="2000"/>
                                        <p:tgtEl>
                                          <p:spTgt spid="12"/>
                                        </p:tgtEl>
                                      </p:cBhvr>
                                    </p:animEffect>
                                  </p:childTnLst>
                                </p:cTn>
                              </p:par>
                              <p:par>
                                <p:cTn id="16" presetID="21" presetClass="entr" presetSubtype="1" fill="hold"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wheel(1)">
                                      <p:cBhvr>
                                        <p:cTn id="18" dur="2000"/>
                                        <p:tgtEl>
                                          <p:spTgt spid="13"/>
                                        </p:tgtEl>
                                      </p:cBhvr>
                                    </p:animEffect>
                                  </p:childTnLst>
                                </p:cTn>
                              </p:par>
                            </p:childTnLst>
                          </p:cTn>
                        </p:par>
                      </p:childTnLst>
                    </p:cTn>
                  </p:par>
                  <p:par>
                    <p:cTn id="19" fill="hold">
                      <p:stCondLst>
                        <p:cond delay="indefinite"/>
                      </p:stCondLst>
                      <p:childTnLst>
                        <p:par>
                          <p:cTn id="20" fill="hold">
                            <p:stCondLst>
                              <p:cond delay="0"/>
                            </p:stCondLst>
                            <p:childTnLst>
                              <p:par>
                                <p:cTn id="21" presetID="21" presetClass="entr" presetSubtype="1" fill="hold" nodeType="click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heel(1)">
                                      <p:cBhvr>
                                        <p:cTn id="23" dur="2000"/>
                                        <p:tgtEl>
                                          <p:spTgt spid="14"/>
                                        </p:tgtEl>
                                      </p:cBhvr>
                                    </p:animEffect>
                                  </p:childTnLst>
                                </p:cTn>
                              </p:par>
                              <p:par>
                                <p:cTn id="24" presetID="21" presetClass="entr" presetSubtype="1" fill="hold" nodeType="with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wheel(1)">
                                      <p:cBhvr>
                                        <p:cTn id="26" dur="2000"/>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21" presetClass="entr" presetSubtype="1" fill="hold" nodeType="click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wheel(1)">
                                      <p:cBhvr>
                                        <p:cTn id="31" dur="2000"/>
                                        <p:tgtEl>
                                          <p:spTgt spid="16"/>
                                        </p:tgtEl>
                                      </p:cBhvr>
                                    </p:animEffect>
                                  </p:childTnLst>
                                </p:cTn>
                              </p:par>
                              <p:par>
                                <p:cTn id="32" presetID="21" presetClass="entr" presetSubtype="1" fill="hold" nodeType="with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wheel(1)">
                                      <p:cBhvr>
                                        <p:cTn id="34" dur="2000"/>
                                        <p:tgtEl>
                                          <p:spTgt spid="17"/>
                                        </p:tgtEl>
                                      </p:cBhvr>
                                    </p:animEffect>
                                  </p:childTnLst>
                                </p:cTn>
                              </p:par>
                            </p:childTnLst>
                          </p:cTn>
                        </p:par>
                      </p:childTnLst>
                    </p:cTn>
                  </p:par>
                  <p:par>
                    <p:cTn id="35" fill="hold">
                      <p:stCondLst>
                        <p:cond delay="indefinite"/>
                      </p:stCondLst>
                      <p:childTnLst>
                        <p:par>
                          <p:cTn id="36" fill="hold">
                            <p:stCondLst>
                              <p:cond delay="0"/>
                            </p:stCondLst>
                            <p:childTnLst>
                              <p:par>
                                <p:cTn id="37" presetID="21" presetClass="entr" presetSubtype="1" fill="hold" nodeType="click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heel(1)">
                                      <p:cBhvr>
                                        <p:cTn id="39" dur="2000"/>
                                        <p:tgtEl>
                                          <p:spTgt spid="18"/>
                                        </p:tgtEl>
                                      </p:cBhvr>
                                    </p:animEffect>
                                  </p:childTnLst>
                                </p:cTn>
                              </p:par>
                              <p:par>
                                <p:cTn id="40" presetID="21" presetClass="entr" presetSubtype="1" fill="hold" nodeType="with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wheel(1)">
                                      <p:cBhvr>
                                        <p:cTn id="42"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Title 1"/>
          <p:cNvSpPr txBox="1">
            <a:spLocks/>
          </p:cNvSpPr>
          <p:nvPr/>
        </p:nvSpPr>
        <p:spPr>
          <a:xfrm>
            <a:off x="609600" y="36888"/>
            <a:ext cx="8229600"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400" b="1">
                <a:solidFill>
                  <a:srgbClr val="002060"/>
                </a:solidFill>
              </a:rPr>
              <a:t>2. QUÁ TRÌNH BỔ SUNG, PHÁT TRIỂN ĐƯỜNG LỐI ĐỔI MỚI </a:t>
            </a:r>
            <a:br>
              <a:rPr lang="en-US" sz="2400" b="1">
                <a:solidFill>
                  <a:srgbClr val="002060"/>
                </a:solidFill>
              </a:rPr>
            </a:br>
            <a:r>
              <a:rPr lang="en-US" sz="2400" b="1">
                <a:solidFill>
                  <a:srgbClr val="002060"/>
                </a:solidFill>
              </a:rPr>
              <a:t>CỦA ĐẢNG TỪ 1986 ĐẾN NAY</a:t>
            </a:r>
            <a:endParaRPr lang="en-US" sz="2400" dirty="0"/>
          </a:p>
        </p:txBody>
      </p:sp>
      <p:sp>
        <p:nvSpPr>
          <p:cNvPr id="38" name="L-Shape 37"/>
          <p:cNvSpPr/>
          <p:nvPr/>
        </p:nvSpPr>
        <p:spPr>
          <a:xfrm rot="5400000" flipH="1">
            <a:off x="4202065" y="-3303634"/>
            <a:ext cx="968466" cy="7924800"/>
          </a:xfrm>
          <a:prstGeom prst="corner">
            <a:avLst>
              <a:gd name="adj1" fmla="val 16120"/>
              <a:gd name="adj2" fmla="val 16110"/>
            </a:avLst>
          </a:prstGeom>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sp>
      <p:sp>
        <p:nvSpPr>
          <p:cNvPr id="36" name="AutoShape 6" descr="data:image/jpeg;base64,/9j/4AAQSkZJRgABAQAAAQABAAD/2wCEAAkGBxQTEhQUExQVFhUWFRoXGBcYFxccHRcXGB0ZGB0YGhscHCggHRwlHBoXIjEiJSkrLi4uFx8zODMsNygtLiwBCgoKDg0NFA8PFCwZFBwsLCwsLCwrKywrNys3LDcsNywsLCwsLCssNywsKywrKyw3LCwsKywrKysrLCsrKysrK//AABEIALgBEQMBIgACEQEDEQH/xAAcAAABBAMBAAAAAAAAAAAAAAAGAAQFBwECAwj/xABKEAACAQMCAwUCBw0HBAEFAAABAgMABBESIQUxQQYHEyJRYXEUIzJzgbGyCBc1QlJUcpGTocHR0iQzYnSCkvAlNEThQxVjosLi/8QAFgEBAQEAAAAAAAAAAAAAAAAAAAEC/8QAFxEBAQEBAAAAAAAAAAAAAAAAABEBMf/aAAwDAQACEQMRAD8AJu8nvKl4bcpBHBHIGiEmpnYEHJGNh7KE/v7XH5pD+0f+mmf3QH4Rh/yw+21Vligtr7+tx+aQ/tH/AKayO/S4/NIf2j/01UorcUFycK757iWaOM2sIDuqkiR8jJx+TVswXxbHl5j1/wDVeWezf/cwfOp9denLJtx+ifroqZFKsKdqzRCpUqVAqVKlQAneT26l4a0KxwpL4gYnUzLjTjlgH1oHbvxufzSH9o/9NOu/1vjrUf8A23+sVUM1BaY787n80h/aP/TWv39Lj80h/aP/AE1VK1zY86C2fv7XH5nD+0f+ml9/a4/NIf2j/wBNVJWaC2vv7XH5pD+0f+ml9/e4/NIf2j/01UuawedBbY79rj80h/aP/TWw79Lj80h/aP8A01US10B3oLbHfjc/mkP7R/6atbshxG5uLdZrmKOIuAyIjMx0ncFiQNz6V527BcG+FX1vFjK6gz/oLuc+w8vpr1Kq42GwHKgzWDWaVAqVKlQCXbvj95ZR+NBbxTRL8vLMrJ/i2BBWq6bvxuR/4kP7V/6auPj0Qe2nVuRicH3aTXkeUUFp/fyufzSH9q/9NYPfpc/mkP7R/wCmqpzWjmgtr7+dx+aQ/tH/AKal+yHe5NeXkFs1tEiysQWV2JGFJ2BHsqjc0Vd1f4Ws/nG+w1B6lpUqVB57+6AP/UYf8sPttVZ1Zn3QP4Rh/wAsPttVZg0Ga2WtDWy0Et2ebFzB86n116Vt5fMP0T9deZuBt/aIfnU+uvQcFyAR+g311QU2PEA504YYGMkbZ9P1b1IUN2nENeVCMVAxnkScZ8v0damLS5yFzkbbZ6+/20geUq5xyZz76xLIAck4/jUHWlXKGbV0IPoa31b4oKU7/j/aLb5pvtCqjl51bPf4f7Tb/Mt9qqlc70Ggrmetb6q1zzoNelZP8KRrBoMmsGlSoMitga0FbLzoLM7j+GSSX3iq2lIUJf8Axa9gvu6/RXoSqG7g4C13MwkKhIhlPywScE+4/XV80CpUqVAqVKtDJvgb0ED294otvY3DnmYyqj1LDSPrryzJV9989hPPbgQDUsZMkoyM6QNjjriqBY/VVGhNasK1zWXkzRGKLO6v8LWfzh+w1CGaLO6o/wDVrP5w/YaivVFKlSqDz190F+EYf8sPttVZirM+6C/CMP8Alh9tqrKg2pVjNZoH/Bj8fD84v11d8VxuN/xW+uqO4T/fRfOL9dXFC+4/RP11QV2dyQYz6g/Yqa4LdZjBoQ+EafD9c4//ABqZ4BdEwr03AqiatJvOfea63k4D4P8AzcVD2LkyN7DWeJXGZGA+n9YoJtbgEr+nj91KS4+MwOgqHtp/Mnzh+quhn+NPuoire/p/7Vb/ADJ+1VUPVm9+LZuoPmf41WT1FaYpNSrDVBqawaJOxvYy44i7rBpUJgs7chnkNuZrh2t7Kz8Pm8KcDJGpWX5LD1FBBUgaywrAoEDWy1oK2Q0B73SdpYbK8LT5CyoIw45ISc5b2V6PtblJFDxsrKdwynIP015Bh4XM6eIkUjIPxgpI257infCOMXkKN8HlmRF+VozpXPr0FB65pV5TftfxHC5urjDfJ3+V0223rme1HEMlfhNxqHMajkY9RQeqbkHGRTbifFYbaMyTSKgAz5iBn3etecbTthxaOHxluZDHnGX0t9Yzih/i3FLm5k1TvJI55as8v8K9B7qot3jPfDa6XMMMjyFSoLgAb9T7PZVKXM+pmYgAsScAYAz6D0rDQP8AkNtz8prk4IyCMH0oMCtWNIGtc0GwNFvdV+FrP5w/YahGi3up/C1n84fsNQeqaVKlUHnr7oH8Iw/5YfbaqyqzvugPwjD/AJYfbaqzxQYrYVisg1UPuE/30Xzi/XVuwg5/0n66qPgv9/D84v11c9svP9H+NFdrjlHt+N/+tSXA2wi/pCuYTIHv/gKd8Li2X9IfVVDjhx+Mf30rg/Gv7/4it+FR+Zz/AIq6SxfGv/zqKDmp86fpn6q6RnMrZ9n662jTzL7GrFr/AHr/AEURU/fcf7VD8z/Gq0arJ77/APu4vmf41WzVnVa+lZxtSHSi7u07LDiF2I3z4SLrkxsSOQAPtNAa/c+X6K9zAfltpkHtUbGmHf1xFJLqOIKwaFPMTyOvBGKuPgXZq1sxi3hRCRgsB5j7ydzWvaDsta3gxcRKxxgNyYe5hvQeSXXnXMDnRV3g9nfgN5JCCSmAyE8yrevtG9DAHP3UGgFIVkVgGgsHg/G4ls7RBdC3eCRnkUayzgnONI2OoetPeGdo7NUmQIwS7ZzMy40wh8iNX92x2qspDvWAxwRnY8x61aCLid0mOHosgYQrhyOQ+Mzk/QM0SPx+ya6vGWLS7RSgTeKSrkjHlXlk1XGaQNKLGk4mozL8IT4EYPDW2xuW040acfKDb5oZ7QX4F3FJE4bw44cEHqo3H8KgjKSAuTpByB0BPWtCaUH19NFHJGsLg/CLhJpWzsiZB0H082SaDOMzap5m55kY5+mmVZNAlNa1slYojFFvdT+FrL5w/YahQUW91X4Ws/nD9hqD1RSpUqivPf3QH4Rh/wAsPttVaA1ZX3QP4Rh/yw+21VrGMkAdTigRpCu15bNG5RsalODg5H66kIuClrZpgHLq4BQKfkH8aqjlwL/uIfnF+urotvxv0f41SnCG0zxH0dfrq5LObIYjB26e+ip5BsD/AM5CnXDXOB+kPqqJl4iqgLkatQ2z0I5++nXC7zbPow/ViqJfhB3b9I13lGZHH/OdRnALsPqGCCGzuMHfcfupwL1fHdd85IBwcEjfTn1xQO4xuv6VaWSfGv7/AOVLxQMH2k0y4HxSOZ5NBJwRnII+nfpVRV3fkMXkXzP8arQ1avfBYyXHEYIoVLyPFhV9TkmquvLdo3ZHGGQ6WHoR0rOq5g1Pdk+LXVrL41oG1bBgF1Bh+SRURd2EkYQyIyhxqUkY1D1FWf3cWGbTXq3D5GOmeeaC7+FTu8MbyLpdkVmX0JGSKiO3nG5LOykniUM64ABBI3OM4HOoEKsZjLSOApbJDty5jO9DcvEZPhLMsjvDIQqqxLaTsMgHbmaRFV9puKz3MpluSS7DqunYcgB0FQ45GivvP2v5VLFiuAc9DjkB0FCOais1qK2kQrswIPoRitVoMPzpGsvWpoMUqwKRoMilWKRoFWela1mqNkHOkBSXka1FEbgUWd1Y/wCrWfzh+w1CSmi3ur/C1n84fsNRXqilSpVBRXfLYCfi0EbPoBtc6tujMaqeSPDEDoSP/dWp36H/AKjFt/4w+21Vw0gKsCg1ZBDZOQB0oJ3jcNu1talFIl0ec7eY531dc0Y8Jvn8DykLJpCEtvlRnGB69KE+F2MUlhcOdXixtlcZwB7qb8G4yUlEmNlBwDvvjFURl5CYpnB2IbcenXairs1xIx65HbIcY0L0K75PTemfaSyiEEVxly0wYgbYRgeR9Rio3h134sSWw2dpPKwHMnYKT6ZNA4s73UtyXwS+66icg5zlcdaLrftQsdupXdgFycbbgqcepFBFxby2NxpdV8SM5wwypyPTrU32b4IbtQhlWPUHf5Lbad/dg5oCjsr2q0mOFsszElnI3x+KBirAhu4TqxqxhW/1vVIdm5THcpndlfGACdQzg8qta/kazZXfMkUhGrSh+Lx6kdMVQ27Wcd8CB2RlMiH3jc4oO4P24ZbpM5MbAB/Lk5A/Fxvj2USXXC14kZVSREjZsqwIJODn5HMVWdtAIL1UkfyrIQzKegyNqgJ+3fHwnEbW6Qkr4QYEcyDkdaBvgT3TzzArhSXfLAHc58oPM1JcchmuR44GYI/i0fGMcyF9p9tNOF8PaQFU28pZwSBkLvzPWg37ScT8dYAzMfCiCY93OprgkxtUGpZPDxnXpIyrclI9c0MwWruQUHtXJ5432ootu8iUlUkWNo1xjKgkMNtRPXr0oHt3xV2XxDDOIyxRgAcDA2GeeTzrhwvtK0I/u28u51qeeOfs82APdW973gyJrMLqfEcFB0TH5QPX+dEvB7gcS+LkeXDgCaQRqqagwYIje+qAfvNuRK8DhNLeFmTIwzE9T6++h/sxwae6l028ZkZMSEDGwU561bfeL2UR41uBITKilVUYIZVyNwetN+6nsYRH8KMro7+VoxtpGdskb564qRFcdv73xruRz8oBVI06cFRuCPUGpDsfGtshnOmRpkMSxkfIZutd+8vsqbW4LCRp/ELM7Ebq3M5xUVZAfB5DqAIZMLjzHHUHoB1oIPitmYpGQsrEcyvLffH0VM9kuBeLqlkVWiCNgasEsOW3OmkPDzPKsac2wA7ZA95NWHe9mJILGNcxBoQcuDjUeZ99BVF5atG5Vhg88ZzseVOZLNRbiTLay5BHQAfxrHFMlgx5nrTUyHTp6UUQdluAGQPK8XiIUYINQB18gcegqAu7Zo20tjI9CD9VHXYy2fGFdUDpjLbjJ9PbvTLtH2PkjR5TKjCPYDq3X9e9ED/AOGCeTDkpGASzgE4x0phLHhiBk7nHtFFnY6ZkkiQDKu6gj1DEZp/3lwBOJNoQIFRSAowM46CgFuJcOWKOMhyxdAzDSRpPoMjeorFWNa2Zu7S4Z3CmCMBBgebmTnrj3VXwXFBIcWsUjWEpqy8YZs+vs9lTPdX+FrP5w/YauHaTgfweG1fxNbSx6iMfJ9ADmnHdX+FrP5w/Yag9T0qVKoqke+t4fh0YkVy3wcY0nGPMefrQtDwa0NqZn8cHSdOF2LE7amO2PdRb3ycN8XiEHxiKWh0gHnkMf3Gu/F7ZmsjASowiDIPlGnf9ZoK04bxURRSRMpKSbnSQDkDb6M71rdWDRQxO6kGQlgfVenu+mpDgfAkkugkn91nfDDOOgyKsPiPZ23ngbUSVjJWPDY0hfKPfvQVTccTkaNI2OUXOkemedEvYzgNv4zvIzSoih42UMg1qNRHtxyoeh4blnEmpFUMdWknl/wA50T8E7bRR20EEithAwYgbAHOCPeDRUn3gWNvJALtVIuCsbNudLA7YIqa7K8UgNtCWQJpGjA6atzj2GoTtnEDZF48sr+Gq432+VyprwzMVmGbykMvlYEH0J3qoJOynDoTxE3EIAWMYKZOSzHTqA9NzViS+VJVfcSOwH6LDbNVj2B4usV1I7giMxZ14OkYbOc499EN93jWrRuRKCDrVdjnODj6PbVAJ2Z48bW58OQqI4vE2AG5IJHm5npQ5/wDSpLx5pIV8sSmSQk4wvM+81Gz5J1H8c7b9c1ZXY+No+GXkLKuuRWI3G+oADJqAfhvESxMIYiMtn2nqR+uhi7tiGVAcK6hwx2GD6n6KzfQsh8N9iMDGc86cWniSlIVy5fKIvt6c+QoIp0KMMgg4zjcYyNqi2U1ZkfZx7R3e6OXVfkc9wMbtyxRNwaSBmGtAXfAyVGB7BtypEUXmrM7IdrvgnDmjK6/jDpG/LIJP0UUd4ttBFZzDwoxIU8rKo6nmDiqUEjadOdvSnFWqly9zZiRSdZRguD+O7BQPZVp9jODyW1ukUrAvsx0+u2xPWqS7suE3DypMFcwRliWz5QwBIGOu9ehrGUlFzu2kZPtoije9y2kjlCbkyO8mB1Gwz9e1RXangQsEgktJHJmgIlyAcZxqxtsKsXtNwJb++jjMgjkjt9bPzLBiQFA5Y9TVZdq+Kyl/AZgwiYx6l/GA9vpVC7IW013KLaMKCseQeWwx1qze8bgVzPbRlFGIstJuBkKP30Hd2ZDTyPAnhvmNTliRp5t7sgfvqx+PcVZ4iq6gGYhiRzXBBK+ozQUXacR1vHHoXBZV57ENtuemKmu8PhFnaNbRwRLnRqd9TEsc4wemKDr8hXGkk79QBy91SM8txenxXVmSJQsjqPkIOvvqCT4GRO4GdKBoxgclGaJe3sCwy+DExMTRa21YJz7TQbwS4jil+LZnVlydQxuDkVK9pu0fwhyAoQuADjJwo2AFUNezcKz3sKq/hKMHIGTqXfyg9TWvbGd2vpBK7EKdIJGDgDbIHWingnBVsrrh4kUeLNMc5Ab4tlAGCNgc59orh214Ss9xfzalQQ3EUSsdh8nze81Bt2CllkZYYwuJMrIDgakX29Kg5I/B4lKzIvkfSVIBxk6QccuVduzd29vdEy6hEsbshwVD8sFSeYrNxEGu5tfkZ1EwLEZbJDAc8cqofcXgW6bwIVXXpZvOQAMDfB6dKgu7FAOL2g6iRh9Olqax3y/CmZ2YIur5J35csj1qV7B2TxcZsg6hS7FwMg+VkcjlUHpalSpVFUd3zHHFLf5gY94Zqb8TmJjG58zAmpbvavY4uIRs8CzH4OMamYafM3LFBknamJuduBg8g5wPdVGvAJPjnJ9V+3RBZSakXzEgzkDP6RJqBtuMWmvW8EijGCI3xn37V0suOWsbhlWfSr6wpYEUHHtghSSZSTkAezmB0oNJqwOI8bsLmVnmWZQ2SdONzgAfQKgJbew1Aq85UHcMF3/VUHOK+fQvnYAAbBjj9VSFnx0GCWOV2y5541HHPr7QBXeKCwkKgzSRL1Ogt7hURc2UIZgkwZQTgkEZHrQd7fjE4t5I1lcIUwUHIj0oeLHFF3DbSAY03CKcYOvbc7ZGByFMeP2S5VVmjkAb5SHoQPp5UGlpxiUQLBlTHnVgouc+/nUlb38gQebGUwaj7bh6gKfEUjOCpODpqWuOGSgK4EWhh5cSqT9I6VRHWlwdcey6m5swyR7a2n4kY543XTqiA0kDAOCdz7TT9+D6GV9SlVxkagTkjJ5dM11sOzrzuzQQiVV06tx5cZJG5HPaiJKHtebmTRMgMZBbCgagBjIJ9M117z+IfBxbJAQmoFjp54XGBmh/hHAJhc4dNACsCcjGfTNSPebwSVngaFTIgTTtudR9lBBydqvFnR59TRsAkkQ/JAxlSds9aYX1vZmT4kzqvo+g/vFM24JcBirRMjBNelhg6fYPWtpbR45Qsg0Ec89NqKsvszxsQRSaAFRvMFz5QuMHrzops+8yyWPzyMrkYx4ZwMbc6qWwmR0eMZwEB64J9air+MhhkHHQ+uMA4oi7+D8QWeRJY8eMrLHI2MEw8+XpgihjvJ4LZ61eIrFpLq2M+Z9II2+ms9m50jmjBODI6gDPMlciuXeJJpCjrJOz/QoC/XVAxwfjR4aJGiMU3iaQPMQVON8rjlRVxvvAKQWgCqxkhzIOWl22AHsqvb23M2lUxtliTyAAzkmmnEeHvGqMzAjIUYOcbase7BqKkZOy0rqrKVZ2YDSGXA1ZO5PLFPuxXFUtkvYptPnjKgc8uMjA6HeouJxoJ6moSLOfcaCR4dAceUMzZ0kAevKp2Hg7wzBLyJ4yy6k1HHLqMULQysu4JBz0NStrdvKytLIz6TgamJI/X0oLA43MLqziEzE3ERbwhHlW1clPt2od4USeGzQSErO14jlZM5IQZOc7084lKFWORGIdQSMZ6DmPbmhmO+klbW7lmLZLHmfWqg871o3njtTEyaIoiSASDvtgezblVccDkUXUJlBK+IuoNncZ5HPSiO5u3SOJxyVj/u6belC/GuKyXM7TSkF2xnSAo22GAKgmO8OaJryQwxrGgAUqpGMjrUn3NoG4nCSNWA2Ceh0nehKxv2jmjk0q+g50uMq36Q61YHYDtI1xxa3+KhiDFgREukHCN0oq/wClSpVBSXfVHm+i+YH2mqtJo/rr0D237HQXk6SSvIrCPT5TtjJP8aGX7qID8meX6dNUVR4fl+muLJVp3Pd7BaqZZJHlAGRGRgNj2imKcZsvKEiUALgDwwSZOY1HOTjpQVwY9q0EdWpP3cm5jSSKRVY5LsVOHJOeX4uKZHumuvxZoT+ugCI4eXurmkO599Hg7rr8HIMJ/wBR/lXS27vp4tbXRQIELAo2fMOQxj3b0AFLARzH0GmrpVjcNgjdFBtmYxaXmYOpB6AnO4X1xQ7xfsvdB3dbbRGzEoNa4C89iT6UAyyeUVwJqftODzSbeExVT5ypU4H6+dOR2ZJP91OBkDOkeUknPvwv76AYyRXVJXXkzD3MR9RqRv8Ag8kejEcp1Lk5jOxzypm42xpbPppNBx+FyDk7/wC5v511h4nOrAiWQEcjqO1cSvsP0g1tGy5oHVzxmdm8R5WZ/wApiS23Lem83Encln8xzzbeiC27ITzxiWJQVJ3yyjAxkMfQU2HZO4Ka0jZwAWfSMhVHXV1z6CgxH2zuBALceGIwMABFzj0zjNbQdsZlQIUhZRyDRg491QRgrKw1FFMXbhhHpa3t3YHUJGTzqemD0xXC+7ZtMqLJGjBCTj1J9etQTQ7VwMNAU8O7TxIGVrRGR9nXUwyPTPpXHinHreTQbe3+DlSSfNrByMcmqG8Hyg+tckg2NVEpwu8iDZeMud+oA3z09ak0t+ElC0i3UcnojKVJ+nlQrECCKcXRDAY+mgecQs7YkeCxXl8o8x1+miC1suGkKguniAwS3h6izdd+g9nsoMuISGrkM4FBYs1taPNIr3ymIxYjfw9JDnmSoHKudh2csQqqvEIteskswYKU6DHrmgaXcDeuGT60Qb3vA1EixPcwyxMciSJl8mdvNqO4Fay93ilSUu4mffYFdJPTB1cuVBuSBW8ZO9AVL3XXmkPqgOSOUynAPXNc+7e1aLjNvG+zJI6n/a1CvjMCdzj3mjTutlX/AOpWuYssdXnyeelvNRXoylSpVBXfeHxW7iuUEAjKeFk6jg51H21F8L4/xA4Btlck9GGwpn3wJCb6LxHdPiBuPTU376x2S4fAgMnwtxrA29AOWaomeM391JGY5bQhG21A7r/iqOs+zjL/AGjTbsEAATSctjl15+2ii3gibGm7YjqM1KLZxqoxMq/qoGdlxmYABrbG3JelP4eLk/KiYfRWk7MB5bpP9RH102+EzgZF1bke0iipg8R2zoaoXj3GoDGVnBUHl5a72dxdsMh4HB+SQRg04mjnYeeGF9vZ/GiKgmsY0YtD476jny+VSM5AI/GWl2m4yk1s6kyBxjSNeV//AJxjlVlXXCpQ2tYiNvkqRge70oG7cWzratrtPC86/GYHM56j1oK6jllQZWRlHsJGac/DrxVz4kwX1y2N/bU/2UgjxLMVDtCgMcZ3DOeuOuBvUpB2qkCKS5kkLnXEyqY2ToAMUAenHrwZxPJ6/Koz7rZFeVWlKkkPnUQSxPVs1C9ueGxxOkkS6EnjEmj8g9V91TvdtFZeErTlteDnI257YOKC0ltLZjjTEfoU1rLwe2J/uoT/AKFqOtbbh5yFcZ+nP1U34lwi1kJ0XPh9MBjj66tEdx5Y7WXzW6NbuMEqpOlsbHA6eymnZLjMl3dKscfhxRoNS8kyOuB1J3xWbzs0vh6GmecasqVJyvqOfKnnCuznh6fg9w0I5sGIyx9vsoJjiHYOxlZneBNTHJIJ3JqNm7r+HtyQr+ixomgtZOsyn9VOGtpQNmU/RQA83dJZHk0y+wMD9YrFj3S2scgctJIq7+GxGGPTON8UaqbgZzGh+nnWkt9Moz4BPuOaALu7nhkLtbvCqTP5GITIUgZXGc4zttTOXs9Z8QRYYsQTqMlk8w9qkHkPqrj2yt7i4JkWGOMZOdvOGG2o9al+wt6LaLDQOXPypQCxc+vsFBBHuXfmLofTH/7ptcdzl0PkzwnHqrCrE4n24gh0all8xwfI3l9+1MB3o2OSGd196N/KiAC57qb7BI8Fs4GASOVR8ndbxEcokOP8fOrXi7yuGn/yAPeCKk7LthZytojuI2bGcA9KgqDgXd1KXaS/RoII1JOGXU5H4o/nUhB3dWkqvcRSzNGoyIRoMhPv/JI9masvtFPbTQlHnRfbkfV1qkxcMl1GYrpFHLKsQNzjSfooqOk7OyNKVSGVFJ8utc7e0jnTT4BIhIeKQEdNDfyr0VwC20KWaXxScEHbyjA229tTBweYH6hVHkq5gIJOlgM9QeX6qvrurSIwQldGtV0k4Gc4zRtJYxt8qNCPaq/yraCyjQroQLjlgAfVUDulSpVBUfecEPFLVXdQrRANqHycOTn6amou03D2l+DqQ8gBAAXYkDOAcYzQT37Pi/iPT4OPtNQDwripgcyJ8sfJPQZ5mgtzsL2sW5upIpLdEQZKlRuuDjDUdcUNv4biTC+UhTtncdBzqgux3aZ7WcsAp8UgOWyMb5ztRT2p4yTMZElWRXGAQfk6cZFVRV2N4KCjrcOJcnIzkaAOROfZUpx3s5bJbSyJEGZEZlUMRkgdcGqjuO17+E6oxD4wGHMeuPoqa7suKOkcxlclZMbMc7dW3O1Bv3bILuSbxWdY1AKaCQAc/JHsxRR2rSGxt/G8S4kLNoVRIQMnqfZUQ/ba0gRkt1UlT5go05HUqeRqVXikN5a6Jo0w+CQGyVXOwz0NEa9luG/DLVZ1nni1FgRryBg8wT0qP7d9npktgRdSTAyKojbG5Od6LbMQRxxohMaINgDtj2/zoB7ddrodLRRszOGypXICMOoyN6KhezV69rM0bxr8aNDB9tI33B6elTUXE7PK24EerUCpB3Ug5C6+X00EF5bklgysQu/iOAxA5nf+Fduz3ZG4vVleEKfDI2JxqPPCmiH/AG34x8JmJCaAo0YznJHNs0Qd3NxdhI1hiidN/ljfHv8AfQlJ2dvgdDW7g8t6Ke7HikyTtZuCuVOxDZXG/IeuaCxmvrlAzvaw6VBLEEbADNQ/Ae20N47pHaB2Uatsbj1GRTrtd2oFuoiYF9aFSOXlOxJz60A9geIxWTzOQxMg0qQR5RnOKKtQXagZNm492OVMOFdq7Od2jigkJA3wvTlkeorHGe2dvGqLq1a01eXGSGBAHsNA/YO+itZnk1sNYKjV5gFJzihFjz8RtSNLxSqOXyTtSTi1ou4eUY9jbfurrxLiLm0eSHSZTGzRnGRsMjagnuw7QTz/AAhrkl4xjSWUbP1AIHIUQbw8btici6Yew5xv7xT+G6Rh5bkH27UyhuIWBLQr1IwBg9BjamnZ7idrNJII0PlO4IHlI22oJC64dDLnW0TtjGTj9+9dbGyMa4jkTT6ADFPTw2E//Gu/squx2ytzxIWK2x0+L4XiayPMM5On0pQTdqmv0VDaLFIxbBD6RtjmM86Fnu+MnOrh9q/s8hP10Y8Z7J286qHaRNByCsjLudqG37AwMWMd5dAjniXcH3EUEHcXd5/8vA4W9cKP4U87N3oFyuvg/gEqcuqnlt7MU9fsJMmNHFbhcn8Yg7+nOnlj2f4ikgY8RZ1UY0mPOc+40EnfJbyZzAwYcjp5GhHjPAY5ZVJjhUfjYDA4PULjnRjMt8gY+NCVAJJZcYA6mh7g3bN7oukYgldc5B2yB1GeYqjXh3ArSIZ+FTKOQBJxU9b21v0vGI9C1NTNcqCWsYmPTAFcjxFsefh49ukkfwoH8lmo5X2Bz3Yfzp1w+KTxkYXSOm+UDZLDH86G7q/tmx4ljJnrgnYe/G9duz89n8KiEcUyPk6dXL5J5+zGagsClSpVBXfeT2Bm4jKrxSxoBGEw4Y8iTnagr7x95+c2/wDtelSoJHhHck4J+EXK4x5fCU5z7dVTPF+6ZWVBbTBNKaSHUkMTzbIPOlSoBb7yN5+cwf7ZP510g7mr9M6buFcjBwJNxSpUHNO5G8/Obf8A2vT/AIZ3S38LArdwgZ3AD7jqKVKgfSd2/EfH8QXsekNspD40/kkcq17Vd1t1dGMrLbJpBzhH8xNKlQQY7kbz85t/9slF/YPsFeWHjariJg6+QBXwHGcE56UqVBvN2P4pJIHe9hXqSkZyNsYGelTdp2KRS0hbVcOBrm31Njb12FKlQDnaXuznuXeRblVcgBdWogAfVUFbd0F6oP8AaoD71elSoNb7ugvpGVjcweVQo8r8hTpe6a8AwLiDP6L1ilQqXuOwvEWhEXwuJQqaRpDjJ9T6034B3b31spC3ce5zpHiYrNKgl+K9lL+XAW5jRAvyB4mC3Uk86iOAd3vEbeRm+GRDP5CuCKVKgNPgnEBEgE8BkA87MhwT0wB7KH7DsLMl6165tmlLZHlcAHGNQH5XOlSoDOWCRhg+Ef8AS386ZJwdwrgMNT/jZYnHpvSpUGr8CfbEuCDk7Zz05U7h4eysDrBwundefXJOedKlShpecHkeOSPWuHYn8b5J6UH9l+7OWzmeVJl3XSvysqOZGetKlQWDHbyZJZxjA2A6jrUJxfgl1Io8K4SNw+fkeVh6MBzrNKlEhDZz4XW0RYKASA2567Z5U0vuDTNdW8sciJFGxMq4JZ8qQAPTc0qVAQ0qVKg//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9" name="AutoShape 8" descr="data:image/jpeg;base64,/9j/4AAQSkZJRgABAQAAAQABAAD/2wCEAAkGBxQTEhQUExQVFhUWFRoXGBcYFxccHRcXGB0ZGB0YGhscHCggHRwlHBoXIjEiJSkrLi4uFx8zODMsNygtLiwBCgoKDg0NFA8PFCwZFBwsLCwsLCwrKywrNys3LDcsNywsLCwsLCssNywsKywrKyw3LCwsKywrKysrLCsrKysrK//AABEIALgBEQMBIgACEQEDEQH/xAAcAAABBAMBAAAAAAAAAAAAAAAGAAQFBwECAwj/xABKEAACAQMCAwUCBw0HBAEFAAABAgMABBESIQUxQQYHEyJRYXEUIzJzgbGyCBc1QlJUcpGTocHR0iQzYnSCkvAlNEThQxVjosLi/8QAFgEBAQEAAAAAAAAAAAAAAAAAAAEC/8QAFxEBAQEBAAAAAAAAAAAAAAAAABEBMf/aAAwDAQACEQMRAD8AJu8nvKl4bcpBHBHIGiEmpnYEHJGNh7KE/v7XH5pD+0f+mmf3QH4Rh/yw+21Vligtr7+tx+aQ/tH/AKayO/S4/NIf2j/01UorcUFycK757iWaOM2sIDuqkiR8jJx+TVswXxbHl5j1/wDVeWezf/cwfOp9denLJtx+ifroqZFKsKdqzRCpUqVAqVKlQAneT26l4a0KxwpL4gYnUzLjTjlgH1oHbvxufzSH9o/9NOu/1vjrUf8A23+sVUM1BaY787n80h/aP/TWv39Lj80h/aP/AE1VK1zY86C2fv7XH5nD+0f+ml9/a4/NIf2j/wBNVJWaC2vv7XH5pD+0f+ml9/e4/NIf2j/01UuawedBbY79rj80h/aP/TWw79Lj80h/aP8A01US10B3oLbHfjc/mkP7R/6atbshxG5uLdZrmKOIuAyIjMx0ncFiQNz6V527BcG+FX1vFjK6gz/oLuc+w8vpr1Kq42GwHKgzWDWaVAqVKlQCXbvj95ZR+NBbxTRL8vLMrJ/i2BBWq6bvxuR/4kP7V/6auPj0Qe2nVuRicH3aTXkeUUFp/fyufzSH9q/9NYPfpc/mkP7R/wCmqpzWjmgtr7+dx+aQ/tH/AKal+yHe5NeXkFs1tEiysQWV2JGFJ2BHsqjc0Vd1f4Ws/nG+w1B6lpUqVB57+6AP/UYf8sPttVZ1Zn3QP4Rh/wAsPttVZg0Ga2WtDWy0Et2ebFzB86n116Vt5fMP0T9deZuBt/aIfnU+uvQcFyAR+g311QU2PEA504YYGMkbZ9P1b1IUN2nENeVCMVAxnkScZ8v0damLS5yFzkbbZ6+/20geUq5xyZz76xLIAck4/jUHWlXKGbV0IPoa31b4oKU7/j/aLb5pvtCqjl51bPf4f7Tb/Mt9qqlc70Ggrmetb6q1zzoNelZP8KRrBoMmsGlSoMitga0FbLzoLM7j+GSSX3iq2lIUJf8Axa9gvu6/RXoSqG7g4C13MwkKhIhlPywScE+4/XV80CpUqVAqVKtDJvgb0ED294otvY3DnmYyqj1LDSPrryzJV9989hPPbgQDUsZMkoyM6QNjjriqBY/VVGhNasK1zWXkzRGKLO6v8LWfzh+w1CGaLO6o/wDVrP5w/YaivVFKlSqDz190F+EYf8sPttVZirM+6C/CMP8Alh9tqrKg2pVjNZoH/Bj8fD84v11d8VxuN/xW+uqO4T/fRfOL9dXFC+4/RP11QV2dyQYz6g/Yqa4LdZjBoQ+EafD9c4//ABqZ4BdEwr03AqiatJvOfea63k4D4P8AzcVD2LkyN7DWeJXGZGA+n9YoJtbgEr+nj91KS4+MwOgqHtp/Mnzh+quhn+NPuoire/p/7Vb/ADJ+1VUPVm9+LZuoPmf41WT1FaYpNSrDVBqawaJOxvYy44i7rBpUJgs7chnkNuZrh2t7Kz8Pm8KcDJGpWX5LD1FBBUgaywrAoEDWy1oK2Q0B73SdpYbK8LT5CyoIw45ISc5b2V6PtblJFDxsrKdwynIP015Bh4XM6eIkUjIPxgpI257infCOMXkKN8HlmRF+VozpXPr0FB65pV5TftfxHC5urjDfJ3+V0223rme1HEMlfhNxqHMajkY9RQeqbkHGRTbifFYbaMyTSKgAz5iBn3etecbTthxaOHxluZDHnGX0t9Yzih/i3FLm5k1TvJI55as8v8K9B7qot3jPfDa6XMMMjyFSoLgAb9T7PZVKXM+pmYgAsScAYAz6D0rDQP8AkNtz8prk4IyCMH0oMCtWNIGtc0GwNFvdV+FrP5w/YahGi3up/C1n84fsNQeqaVKlUHnr7oH8Iw/5YfbaqyqzvugPwjD/AJYfbaqzxQYrYVisg1UPuE/30Xzi/XVuwg5/0n66qPgv9/D84v11c9svP9H+NFdrjlHt+N/+tSXA2wi/pCuYTIHv/gKd8Li2X9IfVVDjhx+Mf30rg/Gv7/4it+FR+Zz/AIq6SxfGv/zqKDmp86fpn6q6RnMrZ9n662jTzL7GrFr/AHr/AEURU/fcf7VD8z/Gq0arJ77/APu4vmf41WzVnVa+lZxtSHSi7u07LDiF2I3z4SLrkxsSOQAPtNAa/c+X6K9zAfltpkHtUbGmHf1xFJLqOIKwaFPMTyOvBGKuPgXZq1sxi3hRCRgsB5j7ydzWvaDsta3gxcRKxxgNyYe5hvQeSXXnXMDnRV3g9nfgN5JCCSmAyE8yrevtG9DAHP3UGgFIVkVgGgsHg/G4ls7RBdC3eCRnkUayzgnONI2OoetPeGdo7NUmQIwS7ZzMy40wh8iNX92x2qspDvWAxwRnY8x61aCLid0mOHosgYQrhyOQ+Mzk/QM0SPx+ya6vGWLS7RSgTeKSrkjHlXlk1XGaQNKLGk4mozL8IT4EYPDW2xuW040acfKDb5oZ7QX4F3FJE4bw44cEHqo3H8KgjKSAuTpByB0BPWtCaUH19NFHJGsLg/CLhJpWzsiZB0H082SaDOMzap5m55kY5+mmVZNAlNa1slYojFFvdT+FrL5w/YahQUW91X4Ws/nD9hqD1RSpUqivPf3QH4Rh/wAsPttVaA1ZX3QP4Rh/yw+21VrGMkAdTigRpCu15bNG5RsalODg5H66kIuClrZpgHLq4BQKfkH8aqjlwL/uIfnF+urotvxv0f41SnCG0zxH0dfrq5LObIYjB26e+ip5BsD/AM5CnXDXOB+kPqqJl4iqgLkatQ2z0I5++nXC7zbPow/ViqJfhB3b9I13lGZHH/OdRnALsPqGCCGzuMHfcfupwL1fHdd85IBwcEjfTn1xQO4xuv6VaWSfGv7/AOVLxQMH2k0y4HxSOZ5NBJwRnII+nfpVRV3fkMXkXzP8arQ1avfBYyXHEYIoVLyPFhV9TkmquvLdo3ZHGGQ6WHoR0rOq5g1Pdk+LXVrL41oG1bBgF1Bh+SRURd2EkYQyIyhxqUkY1D1FWf3cWGbTXq3D5GOmeeaC7+FTu8MbyLpdkVmX0JGSKiO3nG5LOykniUM64ABBI3OM4HOoEKsZjLSOApbJDty5jO9DcvEZPhLMsjvDIQqqxLaTsMgHbmaRFV9puKz3MpluSS7DqunYcgB0FQ45GivvP2v5VLFiuAc9DjkB0FCOais1qK2kQrswIPoRitVoMPzpGsvWpoMUqwKRoMilWKRoFWela1mqNkHOkBSXka1FEbgUWd1Y/wCrWfzh+w1CSmi3ur/C1n84fsNRXqilSpVBRXfLYCfi0EbPoBtc6tujMaqeSPDEDoSP/dWp36H/AKjFt/4w+21Vw0gKsCg1ZBDZOQB0oJ3jcNu1talFIl0ec7eY531dc0Y8Jvn8DykLJpCEtvlRnGB69KE+F2MUlhcOdXixtlcZwB7qb8G4yUlEmNlBwDvvjFURl5CYpnB2IbcenXairs1xIx65HbIcY0L0K75PTemfaSyiEEVxly0wYgbYRgeR9Rio3h134sSWw2dpPKwHMnYKT6ZNA4s73UtyXwS+66icg5zlcdaLrftQsdupXdgFycbbgqcepFBFxby2NxpdV8SM5wwypyPTrU32b4IbtQhlWPUHf5Lbad/dg5oCjsr2q0mOFsszElnI3x+KBirAhu4TqxqxhW/1vVIdm5THcpndlfGACdQzg8qta/kazZXfMkUhGrSh+Lx6kdMVQ27Wcd8CB2RlMiH3jc4oO4P24ZbpM5MbAB/Lk5A/Fxvj2USXXC14kZVSREjZsqwIJODn5HMVWdtAIL1UkfyrIQzKegyNqgJ+3fHwnEbW6Qkr4QYEcyDkdaBvgT3TzzArhSXfLAHc58oPM1JcchmuR44GYI/i0fGMcyF9p9tNOF8PaQFU28pZwSBkLvzPWg37ScT8dYAzMfCiCY93OprgkxtUGpZPDxnXpIyrclI9c0MwWruQUHtXJ5432ootu8iUlUkWNo1xjKgkMNtRPXr0oHt3xV2XxDDOIyxRgAcDA2GeeTzrhwvtK0I/u28u51qeeOfs82APdW973gyJrMLqfEcFB0TH5QPX+dEvB7gcS+LkeXDgCaQRqqagwYIje+qAfvNuRK8DhNLeFmTIwzE9T6++h/sxwae6l028ZkZMSEDGwU561bfeL2UR41uBITKilVUYIZVyNwetN+6nsYRH8KMro7+VoxtpGdskb564qRFcdv73xruRz8oBVI06cFRuCPUGpDsfGtshnOmRpkMSxkfIZutd+8vsqbW4LCRp/ELM7Ebq3M5xUVZAfB5DqAIZMLjzHHUHoB1oIPitmYpGQsrEcyvLffH0VM9kuBeLqlkVWiCNgasEsOW3OmkPDzPKsac2wA7ZA95NWHe9mJILGNcxBoQcuDjUeZ99BVF5atG5Vhg88ZzseVOZLNRbiTLay5BHQAfxrHFMlgx5nrTUyHTp6UUQdluAGQPK8XiIUYINQB18gcegqAu7Zo20tjI9CD9VHXYy2fGFdUDpjLbjJ9PbvTLtH2PkjR5TKjCPYDq3X9e9ED/AOGCeTDkpGASzgE4x0phLHhiBk7nHtFFnY6ZkkiQDKu6gj1DEZp/3lwBOJNoQIFRSAowM46CgFuJcOWKOMhyxdAzDSRpPoMjeorFWNa2Zu7S4Z3CmCMBBgebmTnrj3VXwXFBIcWsUjWEpqy8YZs+vs9lTPdX+FrP5w/YauHaTgfweG1fxNbSx6iMfJ9ADmnHdX+FrP5w/Yag9T0qVKoqke+t4fh0YkVy3wcY0nGPMefrQtDwa0NqZn8cHSdOF2LE7amO2PdRb3ycN8XiEHxiKWh0gHnkMf3Gu/F7ZmsjASowiDIPlGnf9ZoK04bxURRSRMpKSbnSQDkDb6M71rdWDRQxO6kGQlgfVenu+mpDgfAkkugkn91nfDDOOgyKsPiPZ23ngbUSVjJWPDY0hfKPfvQVTccTkaNI2OUXOkemedEvYzgNv4zvIzSoih42UMg1qNRHtxyoeh4blnEmpFUMdWknl/wA50T8E7bRR20EEithAwYgbAHOCPeDRUn3gWNvJALtVIuCsbNudLA7YIqa7K8UgNtCWQJpGjA6atzj2GoTtnEDZF48sr+Gq432+VyprwzMVmGbykMvlYEH0J3qoJOynDoTxE3EIAWMYKZOSzHTqA9NzViS+VJVfcSOwH6LDbNVj2B4usV1I7giMxZ14OkYbOc499EN93jWrRuRKCDrVdjnODj6PbVAJ2Z48bW58OQqI4vE2AG5IJHm5npQ5/wDSpLx5pIV8sSmSQk4wvM+81Gz5J1H8c7b9c1ZXY+No+GXkLKuuRWI3G+oADJqAfhvESxMIYiMtn2nqR+uhi7tiGVAcK6hwx2GD6n6KzfQsh8N9iMDGc86cWniSlIVy5fKIvt6c+QoIp0KMMgg4zjcYyNqi2U1ZkfZx7R3e6OXVfkc9wMbtyxRNwaSBmGtAXfAyVGB7BtypEUXmrM7IdrvgnDmjK6/jDpG/LIJP0UUd4ttBFZzDwoxIU8rKo6nmDiqUEjadOdvSnFWqly9zZiRSdZRguD+O7BQPZVp9jODyW1ukUrAvsx0+u2xPWqS7suE3DypMFcwRliWz5QwBIGOu9ehrGUlFzu2kZPtoije9y2kjlCbkyO8mB1Gwz9e1RXangQsEgktJHJmgIlyAcZxqxtsKsXtNwJb++jjMgjkjt9bPzLBiQFA5Y9TVZdq+Kyl/AZgwiYx6l/GA9vpVC7IW013KLaMKCseQeWwx1qze8bgVzPbRlFGIstJuBkKP30Hd2ZDTyPAnhvmNTliRp5t7sgfvqx+PcVZ4iq6gGYhiRzXBBK+ozQUXacR1vHHoXBZV57ENtuemKmu8PhFnaNbRwRLnRqd9TEsc4wemKDr8hXGkk79QBy91SM8txenxXVmSJQsjqPkIOvvqCT4GRO4GdKBoxgclGaJe3sCwy+DExMTRa21YJz7TQbwS4jil+LZnVlydQxuDkVK9pu0fwhyAoQuADjJwo2AFUNezcKz3sKq/hKMHIGTqXfyg9TWvbGd2vpBK7EKdIJGDgDbIHWingnBVsrrh4kUeLNMc5Ab4tlAGCNgc59orh214Ss9xfzalQQ3EUSsdh8nze81Bt2CllkZYYwuJMrIDgakX29Kg5I/B4lKzIvkfSVIBxk6QccuVduzd29vdEy6hEsbshwVD8sFSeYrNxEGu5tfkZ1EwLEZbJDAc8cqofcXgW6bwIVXXpZvOQAMDfB6dKgu7FAOL2g6iRh9Olqax3y/CmZ2YIur5J35csj1qV7B2TxcZsg6hS7FwMg+VkcjlUHpalSpVFUd3zHHFLf5gY94Zqb8TmJjG58zAmpbvavY4uIRs8CzH4OMamYafM3LFBknamJuduBg8g5wPdVGvAJPjnJ9V+3RBZSakXzEgzkDP6RJqBtuMWmvW8EijGCI3xn37V0suOWsbhlWfSr6wpYEUHHtghSSZSTkAezmB0oNJqwOI8bsLmVnmWZQ2SdONzgAfQKgJbew1Aq85UHcMF3/VUHOK+fQvnYAAbBjj9VSFnx0GCWOV2y5541HHPr7QBXeKCwkKgzSRL1Ogt7hURc2UIZgkwZQTgkEZHrQd7fjE4t5I1lcIUwUHIj0oeLHFF3DbSAY03CKcYOvbc7ZGByFMeP2S5VVmjkAb5SHoQPp5UGlpxiUQLBlTHnVgouc+/nUlb38gQebGUwaj7bh6gKfEUjOCpODpqWuOGSgK4EWhh5cSqT9I6VRHWlwdcey6m5swyR7a2n4kY543XTqiA0kDAOCdz7TT9+D6GV9SlVxkagTkjJ5dM11sOzrzuzQQiVV06tx5cZJG5HPaiJKHtebmTRMgMZBbCgagBjIJ9M117z+IfBxbJAQmoFjp54XGBmh/hHAJhc4dNACsCcjGfTNSPebwSVngaFTIgTTtudR9lBBydqvFnR59TRsAkkQ/JAxlSds9aYX1vZmT4kzqvo+g/vFM24JcBirRMjBNelhg6fYPWtpbR45Qsg0Ec89NqKsvszxsQRSaAFRvMFz5QuMHrzops+8yyWPzyMrkYx4ZwMbc6qWwmR0eMZwEB64J9air+MhhkHHQ+uMA4oi7+D8QWeRJY8eMrLHI2MEw8+XpgihjvJ4LZ61eIrFpLq2M+Z9II2+ms9m50jmjBODI6gDPMlciuXeJJpCjrJOz/QoC/XVAxwfjR4aJGiMU3iaQPMQVON8rjlRVxvvAKQWgCqxkhzIOWl22AHsqvb23M2lUxtliTyAAzkmmnEeHvGqMzAjIUYOcbase7BqKkZOy0rqrKVZ2YDSGXA1ZO5PLFPuxXFUtkvYptPnjKgc8uMjA6HeouJxoJ6moSLOfcaCR4dAceUMzZ0kAevKp2Hg7wzBLyJ4yy6k1HHLqMULQysu4JBz0NStrdvKytLIz6TgamJI/X0oLA43MLqziEzE3ERbwhHlW1clPt2od4USeGzQSErO14jlZM5IQZOc7084lKFWORGIdQSMZ6DmPbmhmO+klbW7lmLZLHmfWqg871o3njtTEyaIoiSASDvtgezblVccDkUXUJlBK+IuoNncZ5HPSiO5u3SOJxyVj/u6belC/GuKyXM7TSkF2xnSAo22GAKgmO8OaJryQwxrGgAUqpGMjrUn3NoG4nCSNWA2Ceh0nehKxv2jmjk0q+g50uMq36Q61YHYDtI1xxa3+KhiDFgREukHCN0oq/wClSpVBSXfVHm+i+YH2mqtJo/rr0D237HQXk6SSvIrCPT5TtjJP8aGX7qID8meX6dNUVR4fl+muLJVp3Pd7BaqZZJHlAGRGRgNj2imKcZsvKEiUALgDwwSZOY1HOTjpQVwY9q0EdWpP3cm5jSSKRVY5LsVOHJOeX4uKZHumuvxZoT+ugCI4eXurmkO599Hg7rr8HIMJ/wBR/lXS27vp4tbXRQIELAo2fMOQxj3b0AFLARzH0GmrpVjcNgjdFBtmYxaXmYOpB6AnO4X1xQ7xfsvdB3dbbRGzEoNa4C89iT6UAyyeUVwJqftODzSbeExVT5ypU4H6+dOR2ZJP91OBkDOkeUknPvwv76AYyRXVJXXkzD3MR9RqRv8Ag8kejEcp1Lk5jOxzypm42xpbPppNBx+FyDk7/wC5v511h4nOrAiWQEcjqO1cSvsP0g1tGy5oHVzxmdm8R5WZ/wApiS23Lem83Encln8xzzbeiC27ITzxiWJQVJ3yyjAxkMfQU2HZO4Ka0jZwAWfSMhVHXV1z6CgxH2zuBALceGIwMABFzj0zjNbQdsZlQIUhZRyDRg491QRgrKw1FFMXbhhHpa3t3YHUJGTzqemD0xXC+7ZtMqLJGjBCTj1J9etQTQ7VwMNAU8O7TxIGVrRGR9nXUwyPTPpXHinHreTQbe3+DlSSfNrByMcmqG8Hyg+tckg2NVEpwu8iDZeMud+oA3z09ak0t+ElC0i3UcnojKVJ+nlQrECCKcXRDAY+mgecQs7YkeCxXl8o8x1+miC1suGkKguniAwS3h6izdd+g9nsoMuISGrkM4FBYs1taPNIr3ymIxYjfw9JDnmSoHKudh2csQqqvEIteskswYKU6DHrmgaXcDeuGT60Qb3vA1EixPcwyxMciSJl8mdvNqO4Fay93ilSUu4mffYFdJPTB1cuVBuSBW8ZO9AVL3XXmkPqgOSOUynAPXNc+7e1aLjNvG+zJI6n/a1CvjMCdzj3mjTutlX/AOpWuYssdXnyeelvNRXoylSpVBXfeHxW7iuUEAjKeFk6jg51H21F8L4/xA4Btlck9GGwpn3wJCb6LxHdPiBuPTU376x2S4fAgMnwtxrA29AOWaomeM391JGY5bQhG21A7r/iqOs+zjL/AGjTbsEAATSctjl15+2ii3gibGm7YjqM1KLZxqoxMq/qoGdlxmYABrbG3JelP4eLk/KiYfRWk7MB5bpP9RH102+EzgZF1bke0iipg8R2zoaoXj3GoDGVnBUHl5a72dxdsMh4HB+SQRg04mjnYeeGF9vZ/GiKgmsY0YtD476jny+VSM5AI/GWl2m4yk1s6kyBxjSNeV//AJxjlVlXXCpQ2tYiNvkqRge70oG7cWzratrtPC86/GYHM56j1oK6jllQZWRlHsJGac/DrxVz4kwX1y2N/bU/2UgjxLMVDtCgMcZ3DOeuOuBvUpB2qkCKS5kkLnXEyqY2ToAMUAenHrwZxPJ6/Koz7rZFeVWlKkkPnUQSxPVs1C9ueGxxOkkS6EnjEmj8g9V91TvdtFZeErTlteDnI257YOKC0ltLZjjTEfoU1rLwe2J/uoT/AKFqOtbbh5yFcZ+nP1U34lwi1kJ0XPh9MBjj66tEdx5Y7WXzW6NbuMEqpOlsbHA6eymnZLjMl3dKscfhxRoNS8kyOuB1J3xWbzs0vh6GmecasqVJyvqOfKnnCuznh6fg9w0I5sGIyx9vsoJjiHYOxlZneBNTHJIJ3JqNm7r+HtyQr+ixomgtZOsyn9VOGtpQNmU/RQA83dJZHk0y+wMD9YrFj3S2scgctJIq7+GxGGPTON8UaqbgZzGh+nnWkt9Moz4BPuOaALu7nhkLtbvCqTP5GITIUgZXGc4zttTOXs9Z8QRYYsQTqMlk8w9qkHkPqrj2yt7i4JkWGOMZOdvOGG2o9al+wt6LaLDQOXPypQCxc+vsFBBHuXfmLofTH/7ptcdzl0PkzwnHqrCrE4n24gh0all8xwfI3l9+1MB3o2OSGd196N/KiAC57qb7BI8Fs4GASOVR8ndbxEcokOP8fOrXi7yuGn/yAPeCKk7LthZytojuI2bGcA9KgqDgXd1KXaS/RoII1JOGXU5H4o/nUhB3dWkqvcRSzNGoyIRoMhPv/JI9masvtFPbTQlHnRfbkfV1qkxcMl1GYrpFHLKsQNzjSfooqOk7OyNKVSGVFJ8utc7e0jnTT4BIhIeKQEdNDfyr0VwC20KWaXxScEHbyjA229tTBweYH6hVHkq5gIJOlgM9QeX6qvrurSIwQldGtV0k4Gc4zRtJYxt8qNCPaq/yraCyjQroQLjlgAfVUDulSpVBUfecEPFLVXdQrRANqHycOTn6amou03D2l+DqQ8gBAAXYkDOAcYzQT37Pi/iPT4OPtNQDwripgcyJ8sfJPQZ5mgtzsL2sW5upIpLdEQZKlRuuDjDUdcUNv4biTC+UhTtncdBzqgux3aZ7WcsAp8UgOWyMb5ztRT2p4yTMZElWRXGAQfk6cZFVRV2N4KCjrcOJcnIzkaAOROfZUpx3s5bJbSyJEGZEZlUMRkgdcGqjuO17+E6oxD4wGHMeuPoqa7suKOkcxlclZMbMc7dW3O1Bv3bILuSbxWdY1AKaCQAc/JHsxRR2rSGxt/G8S4kLNoVRIQMnqfZUQ/ba0gRkt1UlT5go05HUqeRqVXikN5a6Jo0w+CQGyVXOwz0NEa9luG/DLVZ1nni1FgRryBg8wT0qP7d9npktgRdSTAyKojbG5Od6LbMQRxxohMaINgDtj2/zoB7ddrodLRRszOGypXICMOoyN6KhezV69rM0bxr8aNDB9tI33B6elTUXE7PK24EerUCpB3Ug5C6+X00EF5bklgysQu/iOAxA5nf+Fduz3ZG4vVleEKfDI2JxqPPCmiH/AG34x8JmJCaAo0YznJHNs0Qd3NxdhI1hiidN/ljfHv8AfQlJ2dvgdDW7g8t6Ke7HikyTtZuCuVOxDZXG/IeuaCxmvrlAzvaw6VBLEEbADNQ/Ae20N47pHaB2Uatsbj1GRTrtd2oFuoiYF9aFSOXlOxJz60A9geIxWTzOQxMg0qQR5RnOKKtQXagZNm492OVMOFdq7Od2jigkJA3wvTlkeorHGe2dvGqLq1a01eXGSGBAHsNA/YO+itZnk1sNYKjV5gFJzihFjz8RtSNLxSqOXyTtSTi1ou4eUY9jbfurrxLiLm0eSHSZTGzRnGRsMjagnuw7QTz/AAhrkl4xjSWUbP1AIHIUQbw8btici6Yew5xv7xT+G6Rh5bkH27UyhuIWBLQr1IwBg9BjamnZ7idrNJII0PlO4IHlI22oJC64dDLnW0TtjGTj9+9dbGyMa4jkTT6ADFPTw2E//Gu/squx2ytzxIWK2x0+L4XiayPMM5On0pQTdqmv0VDaLFIxbBD6RtjmM86Fnu+MnOrh9q/s8hP10Y8Z7J286qHaRNByCsjLudqG37AwMWMd5dAjniXcH3EUEHcXd5/8vA4W9cKP4U87N3oFyuvg/gEqcuqnlt7MU9fsJMmNHFbhcn8Yg7+nOnlj2f4ikgY8RZ1UY0mPOc+40EnfJbyZzAwYcjp5GhHjPAY5ZVJjhUfjYDA4PULjnRjMt8gY+NCVAJJZcYA6mh7g3bN7oukYgldc5B2yB1GeYqjXh3ArSIZ+FTKOQBJxU9b21v0vGI9C1NTNcqCWsYmPTAFcjxFsefh49ukkfwoH8lmo5X2Bz3Yfzp1w+KTxkYXSOm+UDZLDH86G7q/tmx4ljJnrgnYe/G9duz89n8KiEcUyPk6dXL5J5+zGagsClSpVBXfeT2Bm4jKrxSxoBGEw4Y8iTnagr7x95+c2/wDtelSoJHhHck4J+EXK4x5fCU5z7dVTPF+6ZWVBbTBNKaSHUkMTzbIPOlSoBb7yN5+cwf7ZP510g7mr9M6buFcjBwJNxSpUHNO5G8/Obf8A2vT/AIZ3S38LArdwgZ3AD7jqKVKgfSd2/EfH8QXsekNspD40/kkcq17Vd1t1dGMrLbJpBzhH8xNKlQQY7kbz85t/9slF/YPsFeWHjariJg6+QBXwHGcE56UqVBvN2P4pJIHe9hXqSkZyNsYGelTdp2KRS0hbVcOBrm31Njb12FKlQDnaXuznuXeRblVcgBdWogAfVUFbd0F6oP8AaoD71elSoNb7ugvpGVjcweVQo8r8hTpe6a8AwLiDP6L1ilQqXuOwvEWhEXwuJQqaRpDjJ9T6034B3b31spC3ce5zpHiYrNKgl+K9lL+XAW5jRAvyB4mC3Uk86iOAd3vEbeRm+GRDP5CuCKVKgNPgnEBEgE8BkA87MhwT0wB7KH7DsLMl6165tmlLZHlcAHGNQH5XOlSoDOWCRhg+Ef8AS386ZJwdwrgMNT/jZYnHpvSpUGr8CfbEuCDk7Zz05U7h4eysDrBwundefXJOedKlShpecHkeOSPWuHYn8b5J6UH9l+7OWzmeVJl3XSvysqOZGetKlQWDHbyZJZxjA2A6jrUJxfgl1Io8K4SNw+fkeVh6MBzrNKlEhDZz4XW0RYKASA2567Z5U0vuDTNdW8sciJFGxMq4JZ8qQAPTc0qVAQ0qVKg//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0" name="AutoShape 12" descr="data:image/jpeg;base64,/9j/4AAQSkZJRgABAQAAAQABAAD/2wCEAAkGBhQSEBQUEhQUFBQUFx0VFRgXFRcXGBgUGBcWFxcaGBcXHiYeGBojGRUXHy8gIycpLCwsFR4xNTAqNSYrLCkBCQoKDgwOGg8PGi8kHyQqLCwsKiwsLCwpLCwsLC0sLCwsLCwsLCwsKSwsLCwsLCwsLCksLCwsLCwsLCwsLCksLP/AABEIAKkA8AMBIgACEQEDEQH/xAAcAAACAgMBAQAAAAAAAAAAAAAFBgEEAAIDBwj/xABGEAACAAQEAgYFCgMHBAMBAAABAgADESEEBRIxBkEHEyJRYXEygZGx0RQWNUJUcpOhs8EjUnMVJUOS4fDxJFNiojNjghf/xAAaAQACAwEBAAAAAAAAAAAAAAABAgADBAUG/8QAMBEAAgIBAgMHAwIHAAAAAAAAAAECEQMSIQQxQQUTIjJRgcEUM5FhoUJScbHR8PH/2gAMAwEAAhEDEQA/AFzpQ4qxcrN8VLlYrES0Vl0qs1lUdhTYA0F4Vvntj/tuK/Gf4wU6XPprGfeX9NIT4gQ389sf9txX4z/GL2W8ZY46q4zEnb/Gf4wrQSyr63qirK/CzdwEVLPFP9f7DL87sZ9rxH4r/GJ+d2M+14j8V/jAmJjDqZ6dYoei/AV+d2M+14j8V/jGfO7Gfa8R+K/xgVExNTH7mHovwFPndjPteI/Ff4xPztxn2vEfiv8AGBMZA1MndQ9F+At87sZ9rxH4r/GNvnbjPtWI/Ff4wJKUpUb3HlERNTD3UPRfgKPxdjKH/q8R+K/xgB898f8AbcV+M/xixM2PlC5Grh3zOD2tFRcKXr8Bv57Y/wC24r8d/jGfPfH/AG3FfjP8YCRkajhhv57Y/wC24r8d/jEfPfH/AG3FfjP8YCxEQgb+e+P+24r8d/jGfPfH/bcV+O/xgJEiIEYcJxTmU1gsvFYx2PJZswn3wYVM7NP4+LFe/EEe3tQ3cEcPLh8KlQOsmAM5AoaG4Une0MEyWvMRwc/asozccaVHRx8GmrkzyzHzs5kir4jGEd6T3ennpNotZNIzjELq+WYmUnIzJ0wE+S1rSPSlQVt746MBFL7WyuNUr9R/oo3zPP8AGZPmyKSmYznI5ddNUnyqaQp4vivMpTFJmLxaMNwZ0wfvePY8QB3QucUZKmIlkFe0KlW7rWofPlFnDdpzcqybr1Dk4JNXA84+e+P+24r8d/jGfPfH/bcV+M/xgMy0JB3FjGsegOUG/nvj/tuK/Gf4wxdHnFuMmZrg0mYrEOjTlDK01ypF7EE3EIUM3Rn9MYH+uv7xAF3pc+msZ95f00hPhw6XPprGfeX9NIT4gTIJZVs3nA2CWV+ifP8AaKcvlN/Z/wB9e4Tw0kuyqu7GggvmuUjDqjLV9w5NClf5bXECsFhWmOqJdibfGGTASEksynES2lm01HrvzI8Y5WWWlqn7Ho5SafwBMywYTQ6V0TF1LXcEWIPrilWD3EsodXJMqhkAEKa1OomprW8AIfFLVGyyEm0TWCuA4cmzl1IZZH3xUeY5QJgxwu2mfqLaURSz3sQNge+5gZW1FuIZtpWg9m/CjOkoSyoMtdJqaVG/LxrCjjMP1bFdavTcrWle6p3hwmcQScSkyUCULAhCbVPKh5VPIwjkRTw2umplWJz/AIjWYbHyheMMDix8oXzHW4fqcjtbnH3+CI2jWJjScMyIiYiIQyO+Bp1iagWXUKgbkVFhHCC/Cs8JjJTMpcaqUAqakUBA50N4TI6i3+g8FbSPZpeJoKUNh7o3M5iNvGN0UAAbW9vOOrCosY8WzvJnI4k2oLmNHeYabV3PlypFkSKUpsIkUrW/thU0HV6FIS2BqTbzrA/FsxrQ0/eC08V2gDxFiupw01+5TTzNh+Zi7EtUkg66Vs8fxh/iP94+8xxjYxgEeyWyPOvd2awzdGX0xgf66/vC0IZujP6YwX9df3ggLfS79NYz7y/ppCfDh0u/TWM+8v6aQnxAmQSyz0T5/tA2CWWeifP9oqy+U38B95e4QlzCpqCQRzFoysaiJjCemib6jSnKIjBGQByImsRGRCE1jDERlYgbNX2ML5g/MNjAAmNeDqcDtbnH3+DIwxEYY0nEJiIyMiEMgzwfOK46QVuddLmliCDfygNEo5BqCQRsRuIScdUXH1Q0XpaZ9ESpAN/90iVUVtHl2RdJjy00TwXAFA6ntbcwd/ODH/8AUJA2E3/KPjHlsnAZ0602diOeDV6h9LgA/lFfF5hQVp4eEIj9KEkn0Jv/AK/GJXpKw7CjLMA8QD7jC/Q51zixllxX5hsD66XtFbMcMkwaGAZNiDtSFPGdIcqWlJKmYx7xpUefMwn47iTETWZmmuNX1VJCgdwAjVh7Pyyd+UXLxWOOy3I4gwSSsRMSWwZQbU5V+r5jaBwMQTER6KKaik3Zx5NN2jKwz9Gf0xgv66/vCxDN0Z/TGC/rr+8MKXOl36axn3l/TSE+HDpd+msZ95f00hPiBMgllnonz/aBsEss9E+cVZfKbuA+8vcvCJEQImMR6ZEw4cOcEy8RI6x5jKW9ELS3nXeE6PSOAcU7YfTRhpJC2s2xhoJaqZm4vJKOO4uhAzDBmVNeWTXQxWvf4xXi9njucRMM1dLljUUI2tavlFGFZqg7irMjIyIgDGszY+UL5g/M2PlACNWDqcHtXnH3+DIyMEZGk4oZ4e4e+UiaTM6tZQUk6dZOpgosDXcwdHR06ypYcrqm4gSiwBJlpVlDUrdWI93fCnl+azZBYyZjSyw0kqaEjentjsnEOIVi4nTAxAUnVcqt1HqpEDsMzdGpVQzTqqSQpRNWoFwstl7QFDWpJIpSAWA4dLz50uYxQSFZplF1tRSFIVQbmpHPvitI4hxKBQk+aoQELRiKBjVgPAm8d8hwmLnTWfClzMTtMwcKRqNKliRuYAdg5geC5TygNcwTJlZkpjLIUSkbSQ96K53p5DnFjEdGOjWTOLS1ZqFEBLoqiula+mGqpB2oTAuXLzAzfkZ63rJj9aVZiCSATqrWhU0rXvAipXGhZz9ZNHyaZWZ/EIKzXJUnfckGpECg7HaVwuv9ofJZjtLFfSIBJGnUtlJFSPUIOS+jwoMUaglUIw6PpLTDoDsVAPpKu1OcKk6TiF6qezsGn1Mt9faJDaSSa1F4OYPhbFvNcTpxldSxQO00U68gHSrMwqSDciIRHTiHgeXh8PNnJNaYEMpaGgKu4q6uPIqQfGIyvg+RMlSJpmPpnlJQUFdQxBYiYNvRCDV/+hAbM8mxMqW7ziwAm9S6lySZirqBI5jTsY6SeF8QXw6Ky/8AUJ10tg50qoB1En6pAF4JBrzTg7CSvk8spMOuYqF1ajEzBWrEppIHgYWspyjDTsbMlnrJchEmNUsCw6sb1pQ3vSN8dkOK+SLNaarSpUsTVoxrpmTCo5XNQTflCyGPeYiQGP6dHsgTNMycFUykCNqFHxEzUVC/+NADTxhi6P8AgCVLxmCnmYQwUM0ssNXygE/+umpp4R4+Zp7zba5hn6NJpOcYK5/+deZ8YINiz0u/TWM+8v6aQoQ4dLv01jPvL+mkJ8QhEEss9E+cDYJ5Z6J84qy+U39n/eXuXRGRgMWcDhQxqxAFaU+sQe6MTdHonJJDl0b5NKfVNmqrkNpTVcCgqTTvj1GTIUCwA8o8cyeWZM0MpKUuprvY2Yd+3shpwnFr6RWYW9EGwqGqQ9aCwEPj4iEVuji8VjlknaY25zlcqdLKzUVgQbmlvEHlHhGNkaJjoCGCsVBFwQDQGsO3FOaHEJ2JmtL1FWBJHh/pCRPwxSlfy2B7q98CeWOR7I28BBwTt8+hyiDExEIdI0mbHygBB+ZsfKAEasHU4XavOPv8GCMjIiNJxSRERMREIZDRwhnUmVJxUmedAnoFVuq6wgg3tUWp+d4V4yIQ9CwXF0hXVZALzJclcLIaf2QwZy0x3YHsClABWKGd8USJiYvSGWZillFwB2ROlsesoa3U2IMJkZEDY1yONjKwuFlSguqVr6zXKR/SfUuktWlqwUxvEuEx7zJc9ZiS1mNiJTBkQ0KDWjBrVOm1LwgRMQljTxFxiuKkMmhlYzxMW4IEpZYlqpO5a1zE5bxosrL3w5QmdR0kzLdiXN09YO+9D7YVIkRCWNmJ4yltgfkwlvq6iXJ1VFNSTGcnyoaQpRNIiIRsyGboy+mMD/XX3GFmGfoy+mMD/WX3GIAudLv01jPvL+mkJ8OHS59NYz7y/ppCpJpzgMKOUEct9E+cUZu9ovZd6J84qy+U38DtmLkW5GMYiiqLXAFqeVe/uiouIpalbxOJzFkUlAq+q9K98ZNN7UdXPO4uuhfM2aANKdk0Gm9dQNan8/yiyDN1FeruTX0uybUO+/eL2hePEs29xc1/37Y1TiOcCLi16cvZDPDP0Rye/j6sZJeLMonWpJC0YmpvyIPI3/KBk3EK10UqvcWJ9cb5XnhJLTSo/lAFt7kiNsXPR7rTe4AoIq0uLpr/AAdHg34r9SvGRAjZTeCdY5vsYX4a5+IR1NF00tbvhWbnGnh3zOF2m70v+vwaxEbqLiL5nKqlerUnatbj2Robo5CVg6IMbGNTDCmRkd8MaGvdE4hBQMOe99j5eMC9xtO1leMjI3ktRgQaHvgimkZBKdNVg3ZBNrgUp6oGmFi7GlGjImMXe8ddQ/5hgJWcoyNmNT3RrEARDP0Z/TGB/rL7jC4s0DkD5wzdGz1zjA/1l9xgBoNdKOX1zfGE07TLQ127CbwknAMH0VBNaQ/9KrtLzWewIIZh2adyLCrgnLTtdSCL1pW55RS5NWao44tASdhmVirAgjesFkw4VUoKaxavMjcj2x1zCWGYsbk235j/AIghlWG1OutbKCdVe1UkUoeV4WUtSVl2Fd09S3KGNwHVsCWBtXmPVeMwIVpiqRqBNABzPKGPMMLKKkafSqPSO42MBcvkj+HoVxN1Cr6gVAB3C/GKq23NSzvdRRwxWVMidYVATUVrbcGnvtWBrSgTRaflHoMzLJLoZOprb0p943/3vCc2Hly5sxGDmllIIXSf5msageEGDFnl1KqRvjMq7KdWl+rqdIqT3lqRWkygijtKa3sdvOGnAyqy6mcdTClbgHnsNi1dvCFzMMCJcwUIatyO412hU29hseRRkpJbl7JMPrmA0RlBIoxtWnOOGYgLNYUCitQBt6odco4dkiQk4F5euWSUqGuedTSnlFPifhKWJLzkmEsg9GxHLcjbeJ3bsu+seq/YVpWXsboVYGxKmoB37VrQu4nBsjFWBB39txDPl2OKgBkYpckKQCWpTenlGY9tYFVYstAa02Kg2PnBhJwZTmi+Iajyr5FeRhWdlVRcmghhmZWfkwlKimYKsWFL0uaMd7co44OaUcFVruOVaGxoTBDGZqGmKFlsiGitrYNddyCoFvCHnKUnsZI4YwbTFObhGU0ZSD5QY4by49ZrdA6UIAalC1O490Xs0fROQp/EDAUJFAWNez40rBXK5riSayCWIJR1ZRc3upBtYeyGlKTjSXMCxQjK7Fj5vTHnFU0itWFWAGmNst4fdpyjT1iKe0V9HyJNIbcvw8yYzTJpWWVqpoKtXf4CCErLaTdMss6sTqVaByKcq2rzhFOb2C8cFv8A8EDNOH5omnRKIVj2QKU8hHCZw3OVGd1ChdwSK8uQh+zfC4iTKafRqShYMgsu1Dfubem8CM2xzYnDO7KwmkhdCDs6KDtE0rsIublGKRX3cZybAOOUDCSgEAbcsBci9yd6ecUjkM4boRUVHiKVFIa8Fwm+KwyvLmstRpcEagaAaaUpTy8os8Q4tpOIWUgKnQq9orT0auaU2NO+0CpwjaA1HJKuXIVZeUdWkwYhCjlQZeqo9YpvygWcMaE2Pr90NGcYoGYjFOtl2UkjnWpUX3Ii9lSrL6xRhywaolVp2AzErqrvSv5QMcpPdjTxxXhQm4bAs5sDa5sTQDyEWs2wRB1AKFoPRNu4evnHox4YYTBpGnrFCkqLMQDq8hW0LPEeVpImJLImMmnVUaQdRJtUjYUtAWRuQO7ioUnzFFMPVSar5E3PkId+jDLGGPwrMgr8oW5IqFoTtvC3gMKpYsPqkaRzJr7IduEHY5rgnY0JmAFeZFCL8oksniUQxw1BzN+lDLpkzNp9aFNQ0327C7wl4jFNZaKhUaTpFCfvHnDz0l41lzLFhUYXFGoSCNC1rHnTG/f4wI6nJ2RNUjtLJHOCMnNnVNICfe09ryqeUCwY7AxJGiC2oIiRNaUGVmpcmhp5xpg1myGSYPGmq4PeCO6OmCx9JJTnvtW2/LlE5hmIdRWildhQ3FAKbU5RTqnddAJxUjvPzSa96oly3ZBFzSvO/rgdPY69bUYk1Na3tEyJvtpG0xth4RLdmlQjVo6TeIWKqmlBo2opqezpqxre0aYXNgD2juCCaVNDSw7tvzjgZANLRpNwyjl+Zh9SewqwvmqHKbxxIZdJ100gEaK3G5F/E+yKuacaSpkidLUNqeytQL2bb+QhTTDA+3v5R3XBr3cq7mH1pCfTyZ1wGPYHs6W0j61bg25RYxeYvMJOmWu1dIYA0FBYk8ooy5gl1FKgx3U9mvlFUi3Gnq35o4riWU1t7PGL2XyjNYMyIyrXstq0mo50P7wLZ94NZNnHUyqUJvXw5b+qsSblFXHmVzit7Okzhw6+ssKEMignSBvQA3pBXAZjOVOrUyQAKXBrT4xVx+b6yWV1Ngtqgip3EUEnNWoFa++t4XFkyVbK1CPINYBptW1dQ+q51BrknfskQwZFlk5ZqTBNlNSwF6UofXClKmnQT6veYs5LnLoN/Rpue+pi/HON2wZMbqkehZjgzipLSZtEDUqUa5oa0uNrQHy/g7Cus6UQzFr69d1O1FpQD1iA8ziPsaySWWhFN9j+3OB2E4rAmkKzVm05ei19VbX7MHJn8dabrqULE4rnQyYNPkCth5YBUEODMapoR4AWtCjxTl5xc7rdSqxGkBduyPG8Fc6xrNiC17S19dENPeITpmPJb1e4GNEppIWOOy5MyWyqsuWpTtMwd+1pH1qkj2CLJ4lnAagkulqGjcgBAedjW27x+0cMPiu0oY0Vb/7HOKdbS2L+7jYdlZxincsSG00qNRApWth8IH8RcQPOm9pUGkBaJWlieZ33i1LzuWh00AYUKkA1rXep5aefjA3OMQjgFK0YlgCAD3G/P2xRCcnKmthXXRnDBYzQbKp53r7IbeCsyEzNsHSTLl/xlHZLeN+0TeEmQbw1dHx/vbB/1l/eLWlqHW8GMXSRjf7xxSdYFuKWrTsLCGuUKf8AGHsj1HjZv7yxA0A9oXoP5VhezGaFovVDtVBIG1vLxhWtLbRXCUWkmv3FM5Qo/wAYeyJ/sxf++v8AljfHTx6OkgKaAk39cccMAzAAE1NLXhLlVm6OOFb7e4SygmQxImKQRfsnl4xmaoZ7AmagA/8AG9+/wgtl+DVm6gBqDtE8ye7uhmk5fKpRpd/uj4wsYtvUUyyY1tR5sco/+5D6o6DLT/3pfsj0dsokMLIvrQRWfIZI+ov+UQ7jIVZoLkn+Tz4SwhoSGPeNrxE1RBHP5CriWVQAopYCm4gZPTaKup0YO4po5ShennHVTyjWXYiO2qIxka5fjCjMRpuKdoVjb+z3I9NIs8OyJLTGE6tKClBW9bw9rkWGtZaW5GLdDe6MMs0YvdHm/wDZDX7SeswY4exJw+pW6ohhv6XqhuxmVYQLQAV8jAifkMg7afHeJLHJ7Mr7+D6AXN5zTGqvVADahA9ogfK6xTYy9++GxeGZA3p+cdJOQYat1NB5wVBxVIXvIN8mKyYmYvKX43843k4nSdlpbn3bc4bf7Kwg+q3sgLxIuHQS+qsxataV7IH+sTTJdENrxvbcrSsWgIbci47jQUveL0/NleYmrQqC7MiVPqFv9mFTFzBrNGrbupfyjnq8YrktTUma4YYNcxunZ4oLaRqWtiwoSCALitvKBE6ZLNaotT3V99Yqy5S9TqJvUj3Q1yeH5OkFqbchb/mL1lnNckY5QxY5dRSxeH1XUAV2v3bxUXAtyA9sPEzIMNuKxwXh2SWAqaQjckHVi/UDYPGFZZLS5etaAfzGgI3A7oBYnBuzFtIAPLUIeJnDmHHNye7l7o5HhmV3kDzr+0JFODtElLFJU7/YSEwMzuHtEM3R5hpgzXBkgUE4Vv4GCKcMyuZNPAwb4O4flJj8Myk1WYCO15xYpNsSTxqLqyj0u4mb8vnBNQVaFitvqrvSBOCzRDKRSxLUB7Rqa+cbdK+aTRm2LQOQlQKDuMta174XsJmzoEUKgUfV03NdzXesWThfMyQlQdx/Bs5kZkmBye1ppSxvuTQRGUcOTkQjWEZrm2qh5XG0F8x40lyJSSpKiZWWOfo2+sebRvwzmPyoEv8AwxLNWva4/wBIV43pqyzW3K2V83zZsFJQAK0xrBiNqAVJ5neLfCHEc7EI5nUAUgBggANeXnFHiDNcFPlhZ2uqk6GlkMQNqnYXptBTIBLkYQGQDPks1a0OsPW+pRtQQUmoi9dyvxLxacPM0S1DMRqq1gAdqU52gfxHxLNOEkulUM00YrWxA2ryqYE8V8Ry8Q9BLFQaB+5RuAOfOGTHyxLywmXpniYAEYC6luencEbeEHxbEYiDHPUtNYsR/Makjzixl0wTm0iooKwMCFHXrFO9SprcC/OOiYs9YXACVNgtgPACI8SbLI8VOMdNhLMsOcORquGFu8Hx9UccLPVjRmKjvpHHMzNMzTMJOnv28KeqLeUZU+IdVVD1ZNHelhbv2rA7uPMZcTk8pe4RzBpc5wjLVhQEixoa+qH+XiNiaGkAMF0eGQ6us3WoNSGoKkejfzipxbxIZcvq5aNLetNdQQVG+n8rxG5KVL9yrzKwlxPxSsnTqUO52AtbmTAPDccBjdFQedfXCdLlzJ0wKNTu5oBWpJPnDdkfAZRWmY6spV9Eb3rctprRfjDtWtytPekMk7N0ST1kwaVoPOp2oOcAcbx2gtJlk1G7WFfLmI5cUYmXiEWXJarIdgfTsANI3MB8p4SxGIm9VpaXpFSXBAA9m8LBtq2PJaXQwcM8UvOcypiLq0lgQKCg5EfvHPijBuZgYIBLRN/qgk3r4wakZVJwZ1zGCvpEvtKxGldtLAUubwE4iz1nww1SmTWwKXBDAXuPKK3KbdVsMk1uKzpVjUUBqQTaLWFy6ZMXVLls694EThcLPxxKr2igr6vfDFgc3TCS1lKoem5DkEtzqCLXhcrcVtzNGHJNvwg8ZfMWUNckqg7TE8gLmo8hBHJ+MxOmCUZQGrYja1xByUJmJwkx1lgAo4oxuSAdrXjznKsnnmk2VYqag1oaiBi1aW5bFOSTcqPTllD+UQEzvMpsuYoRZYH1mf8AYbx3wnFyNRWUq5sRSva23HjHXO8tacDqTsy6Fiea7kg+QMJrnfIaMf5jpg5xcDUAGN7Vv5GLLYU93vgdm/FMvDotJeqoolDS1Bz7o4ZNxgmIfRpKMdgSKHyMR60tlYjqwi2GpXse+CfCaH5bI7NKTBe/jHBZp8/XBLhqYflkgGnpj94EZZLXhEfIV+lnImfMJ8xJbMdQrpViSNK9wuYTsTlk4N2JE0qRVay3qPA25GPrQRMdCjPqPkqTl00t2pM0d56p9vAUi7issn6GMmXNGrsvRGBKbiopePqmNTEoOs+RfkE0byZv4b/CC2UZ3isNKdJchyJljWW9rEWFPGPqUxEMCz4/fATl/wAF6/02+EOWAyaakmXLCmrDW7AEUrsprz8o+jY1hWrDGdHzxlmSt19JqaloVowJFGFDQ0tAXMOAJsjVMd0KKaqF1MzXsAKR9QRAiKO1E172fOGTZdLxSmS4mSyblmU1NOQJ90NeByqXh5JkyyxVSTXmTzj2QxkSMVFUPLK5O2eE5pjWQBpSlwrVdSDQrz8o4cXZacXhpbYcDsdsqwIYhgBQeIPLwj32IgKKQHks+XcPw9Pw5E1GBmDbTW1R303iZedYtVoHnGtQ6uGIuKHcR9QxkNQFNo+PWwrhvReu9dDfCPauHetbByjMLCYUuadrw350pHrEbxOQNR828VZrik6yU7TJiMaL2NwKGpoIGNnLYmZJSfKZJaDT2EfnYE2j6jaIhdJbLM2+R8o4XIJxmO0gOqyyx1kMKBdr03MFx12IlM8+U5bq9Ut+q0ksrAE1A7Vid4+mRtE8hAcLW7DDPodpHhWQjG/JiNMwUUiWDLAXSB30rCVPzDEKSkpGUA3ohJJ8yI+rDHOJoTqwTztttKrPlnA46ZdmRhOW6toNwT2rUpWHTJ8TMnqFm4g1YUKLIatDuCxFI9yjdIminsOuI8Glrf1/1HzVx7wuyUeSj9UgAIIYkE8/Iwq4TLJ4HWiVNCqaVCNvTy7o+vmjBtB00qKXkt2fJWBxmIlNrTrt7gq1/O149Q4NxMx8Xh2KEKXXkbWrzEexxssBw3BrP//Z"/>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1" name="AutoShape 15" descr="data:image/jpeg;base64,/9j/4AAQSkZJRgABAQAAAQABAAD/2wCEAAkGBxQSEhUUExQUFRUWGBcYGBgVFxcXGhUWFhYXFxkYFhgdHyggGBolHBQUITEhJSkrLi4uFx8zODMsNygtLisBCgoKDg0OGxAQGzQmICQsLDQ0LDQ0LCw0LzQsLCwsNCwsLCwsLCwsLCwsLCwsLCwsLCwsLCwsLCwsLCwsLCwsLP/AABEIAL8BCAMBIgACEQEDEQH/xAAcAAACAgMBAQAAAAAAAAAAAAAFBgMEAAECBwj/xABGEAACAQIEAwQEDAQFBAEFAAABAgMAEQQFEiExQVEGEyJhB3GBkRQjMjNCUpKhsbLR4TRUcnMWFyRiwZOi8PEVQ1NjgoP/xAAaAQACAwEBAAAAAAAAAAAAAAACAwABBAUG/8QALREAAgIBAwIEBQUBAQAAAAAAAQIAEQMSITEEQRMiUWEFMoGRsRQjM1JxofD/2gAMAwEAAhEDEQA/AELNO3GYieYDGTgCSQABuADEAVCnbnMf53Efa/agmb/xE/8Adl/Oarr/AMVJIzL25zHf/W4j7Q/SieV9s8eVJOMnO/Nv2pGU0byj5HtpOaws3fD1DZgCL5jX/i/HfzU32v2rZ7XY7+bm+1+1AhXRFYtR9Z3xhx/1H2EN/wCLsd/Nzfa/at/4tx383N9r9qCAVu1Vrb1heBj/AKj7CHB2tx381N9r9qw9rsd/NTfa/agoFZaprb1lnBj/AKj7CGv8XY7+am+1+1Dc67Z49QunFzjc8G/aqxoTn3BfbTcLHWN5i67Ei4GIUfb3l1O3OY/zuI+0P0rY7c5jf+NxH2h+lLSnet6t63TzcY27cZjb+NxHEfS/asHbjMb/AMbiPtD9KXSfxH4Vl/FUkjF/jnMf53EcfrD9KxO3GYk/xuI5/SH6Uuk/jXUR399VJGEduMxt/G4j7Q/Sul7cZht/rcR9r9qW70RyHBGeeKP6zC/qG5qmYKCTLUEmp6Z2VhzGdRLPj8Sit8lVZSzA8ztsKaRlct98bjvZItvfpovg8OqoAi2AFhyAtUDSFW5/+GvM5evzM1hqnUx9OnFQXmuTYkr/AKfMMVG3R3DA+vbasyLJcWnixOPxMrfVV9Ke3a5NMkTMx3H3VO6C2woV67qCtapDhxg8QVjlZgQJp181ka9ecdqP/lMOC8GOxMidCw1D7txT9mWJCA8ze1unroNinJFrXuN/L1VeDrc6Nd2PQxx6VHHE8nPbrMf53Efa/auf8d5j/O4j7X7VB2uwgjxLBdgfFwtueNAxwr0+Nw6hh3nHyIUYqe0Yf8eZl/O4j7X7Vo9vMy/ncR9ql01omjgRj/x7mX87iPtVsdvsy/nZ/tftS1WVJI2YP0g5lrQfDZiCyg3I4EjyrKWcF85H/Wv5hWVJcsZx/ET/AN2X85qstWM5/iJ/7sn5zVW9SSdA0byn5HtNAhRzK/mx6zSc/wAs3/Dv5vpCAbephYjz/GqqpvfnUwW/H22rCQJ31cjmdiuhUQNboajw0lrkOLkdKu4PGoBaSNSOvA2qRvg6FnCk958hX2A58edDftFPlIIg80Hz/wCh7aMSy3+iq+r9aCZ99D20/APOJk+INfTt9PzBS8aw1gNaNdCeanRP41u+5rj9aznUlTq9dx/rUVdg7VJJhNNXo5L/AAxSlrBW1kj5K/relO9Ono0kk76RVQsjKNZH0SDt7+lZ+r2wt/kf0wvKJ7LBiptJAAvy5bnyrt8G5Gpjf19ap4bNN7MWJH1RcDlRKZzIgsbAEXJ2rzfhAidgsVPFTcbuVHDxbXHI1FLh3Fh3jXJJJHIdK0rEABSBb/y9QHENf5I87k3/AEpYT0kEq5rhN9RNifv9tA8xxFxt7T09VEM8xWuwv76XMZIfEAeHG9Nx4ydzNOPjeef9sm/1Fr3sBS+Kt5jiO8ldurH7tqpivT4l0oB7Tzud9eRm95o1o1hrKbEzBWVgrVSST4L5yP8ArX8wrKzBfOR/1r+YVlSST5z/ABE/92T85qpVvOf4if8AuyfnNU6kubFHcs+bFAhR7LR8WKTn+WdD4d/L9JcDGpEfcX3qMV1WIzuhRO71lciuqqNm9uf/ALqaWfWLNw5f7bdKgrKqpRAPM2aD579D20WNB894r7adh+cTD8Q/gP0/MGKd61WlrK3zzk3+tZesFaJqSpldcql+CP3Yl0nu9WjVy1WvaoqqXNU9eieYjEyqCNJj3B6g7W6mkU1PhMU8Th0Yqw3BHlS8ya0KjvDxPpYEz6QwmBXbjeiqYYAHn5da8kyL0nAALiUZWH0lBNx6uVNmG9KuXW8TyDkfimJrl4+kcWCN5vfMDuDD8tlBPLeqM+P8JZAxC8bClDN/SRhXusZk0n/YQa3knbzCCNoyZNTG4GhjfbyrP+kcNupmhcuPTdi5NPiTKTub3v8AtWpI/CSfURQTEdqMNGWYMWvwVRvfp5Ur5v2umlNkPdIOAG5Pmx60/F0zseKjc3V407zvtrlkcUitFpUN9Acj1HlSuKnxE7O2p2LHqahFdfGpVaJucTKysxKihOTWVs1qjipsVqtrWqkkmwXzkf8AWv5hWVmD+cj/AK1/MKypJJ85/iJ/7sn5zVOrmc/xE/8Adk/Oap1Jc2KP5cPi1oAKYcAPAvqpGf5Z0fho/cP+SyK6FYK6ArGZ3hCeTZBPir9ylwvEnYX6X61Vx2CeFykilWHEGvRvRfIO5ZdW4a5Hr50v+kiVWxI0tchbMOm+16tgAAYhM7HMcdbRRrK2a1QTVNGg2e8V9tGTQbPeK+o0/B84nP8AiH8B+n5gtaytCtit087NjjXrPY/JIZMDhv8ATRziZ5BM7LZolAO4flY299eSjjVmLMZVXQssir9UMQPcKFhYhKQJ7aOxOGRcGgRHEUnx4vfUrqxBdeosONc4nsZgkRZI4EmNnkRNxrVnABa25CA8K8YizedSzLNIC1tRDm7W4X61uPOZ1KlZpRovosx8N+NvXQaDC1iej5x2RwwzLCxFI0SZWZo42IuVBIAB+TqO1qly3IIcVKve5Y+FEZktpfSJ+7BKx6TuWNuIpCyKGbHYyKMzN3sjfOMSSpAJv15Uydpuz+NjVcR8O+FLHII9UbtqikJsARy32vVVW1ywR6RzynIMNmKpicXhWwzASxmNmbdFF1kFwDsTUeJ7AYPDkEwd8yrEhTWQpMhPx0hAJ02A4Ut9s8szKHExGTE2OKAiUKzFUDAAob9eJoR3uYx5gMMuMPwgFcOGDeGw4KdtwPOqo9jLsekNYjsjhI83XDSIRC0Zk0q7NpNtgSBcLTHlvYCAYwyRRyRKkIZCsmpTK+pQUNtxbiD1rz+DLcwE2IxMc2qfDyCN3DXdnc6QFuNwdtqbu0eWZmmEEjTzNLGyySANHYW/2qLqF9xqH/ZBXpIR6O8OcKJ216xDM8q69xIpOlrdLg7UA7JdkoMZhknJdRG8gxNmGyKhdCOl9hUss+bPiThzIhmeA3UFQGhYayOHHehfZ6DHnDTph9IhldYpASBdzYBR58KsXXMra+I8YTsHhFhkYLI4ZUI1FNSh01eEsRbjy3pLznI8DHg1xEb4jW7OiK4W2uP5Wq3KjWGz7MVilV44nAdcOPChCzABFBvxFtrikvOsVOijBzBV7iR20jk77tvzG9RQb5kYiM3+XynCLihK5BgaVhYeFx8kf0neuP8ALsiTCI0rD4QjFjpHxbhQ2nz4/dQrCdt8TGugaCndLEVI2KqSQT578an/AMwsUSS+h/EWS+3d3UrZLcrGrIftK8krZ32TfCYZZpDZmkZNFuQvZr+dr0tUdzjtRNiohHLY2YMG57Lpt/zQKjS680BqvaTYL5yP+tfzCsrMF85H/Wv5hWUcGT5z/ET/AN2T85qpVvOP4if+7J+c1UtVS5sUx4MeBfUKXRTJhx4V9QrP1HAnT+GDzt/knWjvZjs5JjXKoQoXdmPAX4es0DWn30b9oIcPqik8JdgQ/Lhax6fvWVaLbzr52dcZKcxy7LdixgyzCRmZgAbgAADoKo9qPR4uIdpYpNDta6ndSRtfqKc4sdGfpr7xVfNc8hgTXI4Vfff1VqK4qnEXPn8TUOZ4Dm2XPh5WikFmU78wfMeVU7Uw9tM4jxeJMkakLpC3PFrX3typfIrHPQYySoLczlhQXPB4l9Ro4RQTPPlL6jTsHzzF8RH7B+n5gqtistXS8a3Tzs4FarpRua5FSVMrKy1YKkkZvR5naYPHRyytpj8Qc6dWxHIeu1P+C7VZZG7qJ2kE8wnmd0KqO73RFAHG9vdXjRrKErcINU9ozTtdhcSkfwhfgrpiIsRHr1N3kbNZnHGwIB28qUBm2HbPPhPfKIfhGvXZraevCkpnJ4kmwsLkmw6C/KuKgWpZb2ntWF9I0Gmd5O4GjEoUEakNLGGN3P1iONVomwmBlmx/w8zriVcRxENd9Zt49uC39lq8dqSXEMwVWYlUuFB4KCbkDpVaJeuPnaTPFjzmPEROrIggBKm4K6QGH3mmLOMZhocVgsNhpEMb4k4mVgwsCx2BPK1eNit2qaJWueqfC4zE/jS7ZsH+UPkCT5XqtzpH7cSh8wxLKQQZDYg3B2HA0DtWCrValFrmVqsFZRwZ0K5rsCuKkkmwfzkf9a/mFZWYP5yP+tfzCt1JJPnH8RP/AHZfzmqoFEMfFqxUote80m3X4w1eaNGnCpCQE4jiSeO9uVLZ9MamMtBwyua1+7a3XlTCcGyIpIFmAsQb1IZS78QFF1IXj5bcKIYbJmZHJcAIDt1I3FvfWLJlLczr9HjGKyDKOEg1Hj091F8PHGp4EsGBvw2XkL1FkeD71xEpF9zq4cPxo7meQzGIyakHdggg8SF5gjnWZrJm7LlVdjLAz4M19BtvcX3UW5j11rOszWeGONtr7k7Ha/40rYWUyoGAb6oI2Lc7HqPOref4SaGMSMqiMkWC2JBI4EUOk3UT5RTShmmD7pgL8bkbjhVKjEaqyG7It0Frg3J8jUWHHdqTtfUACRccOI9VECQN5sV7EprhCRfYDzNqXc8+WvqNPOHuySXTW31iNhbp0qLF4uOYiB4YWd1tq3Uk8NrcDTMWQq1kTH1vnxFRPN66TjXocXYGV4WRREr3JvqvYX4XpTw2Tf6ruJnWIqSGa9wLC+x863rlUgmcF8RQgQMvE1oCmnKMrHfMI0Mi3ISSSwXYbnTzNWzlMWKlMcK20reST6Ra9tgdiNuVCc6gyDCauJdqynrL+zCwyyd4vfxhfCfM34gc/PhSZiotLkaSu5sDxA5UaZVc0JHxMigmV2FbtRfszGwxEbhQwVudrXI6Gmifs1FiZNKsImGtpCFZid/La2/KhfOqNRlrgYpqEQbVzavTcL2fwGGd+8YvoW1pbWL2uSLcNuRrz/NMSkkhaONYl4BVvwHM9SavHmGQ7CA2MrzKRFaNEclwKzzpG7FFa9yNyLdK4xmCCTtHrsoNtTdOptTNYupWg6dXaUBWxXpIyPu8MIxEgVwAZiBqYEXuPq0o4Xs+0h2YBbtudzpXi1hx32pKdSjX7RjYGABgQ1oUQzDLTEwGpHDbBlP4g7r7akhy1ROsUrEA28SWO54cabrFXFaDBdapi7QZLHG4XDnWVW77gnjx6ewVLhsvhlw9o1+O+lrNtPn+1D4y0DC8Jri5y99R1cx2DaJijjfj5EHmKqU0GxYi6qS4P5yP+tfzCt1Pl2DdnRlUka1325MKyq1D1l1DM+CCYyTvTa8rsLHkXb76s4nEAsRH4STdivE+s1N2mgUyyMAdYd7WN+Dm9QHBCGEziRWJFiLX49D1rGx1bmdNAE2raSYAqZQDdeRPJjzPuoxmmJVC8MTCzAXLHhwuT67UCxB+JSQEXHiI6X6VFljB5QXO5O99/O9AUsX6R2sKdI7xq7IwtHMSdiEuDyIuNxTOubrJh3IIIuQw82/90gR4lhMdBBIuAG2AFRf/ACrwyCNtIRyrMF6b+7hSTjZjQjchWgx9o05fmIhV12uBpsLfdQjNMc0kVt2DGwXc7g8vdQfBZkJJ2FtjqI8ugq7mOLETRKDz1X6f+XqeGQwB5hJkUjV2lnDZddD3osWFgG4qSeQ5VuNHUKpUsATY8mtsRUE8/fYoxmQ2IAvvc87D8KcBknxcV303bTpG4UEfm2qmB7y0yAGLmW5qVwkiggNdvXuRt7q67H5MuIYSO7KwO1udt7+qoc7yOCFnVRI7avlhrAEjhp526+dT5WdCIUuuxA99iaJmAG0BcTPuf/e8bcQwiPdo13Kje/Ancm1eWZ7Mq453ddS3uR18NNM2IKlpDvoX30j5pBK3x7KdLk+Ll6qPptybmfrU0qPWHcvxkvd94VUoCbRvbgeGk8QauPg7aZAoRrjdTYBDvY/WJ3pMwGOaNuoJFwdwQDwp4xZWQRWOoXtZenGx9VTMhRtu8DpqybGFcszDQY2I0x6rMT9JRv7aS+08BklBUFiSbAfV4iiWeYl0RVAIUM1r+dtvcKoZVigcTGNVrjSSfok77e6piBXzD3j+pCN5T7QpgMAYsHb4OxlPiDC+rjsfVtwoTg8fKjswLhgOCkggc9VNkPahXV4IlZmWwFhfUATdh766waExnwpG1pA1hYspJ3JPE1RYi9Q5lBbACnYRYwkysGYoZQ5uVbYFrW4/80KzHCRxlgqs7GxvuqR6voj61jtR1sMkTAahpA4AHe44nzqnnkccbppdXEqKbJe8RDAnV5mm42823ETmwAY9Tcwv2Tg+DkJNGpv4idjseAv/AMVT7VAvIoZkW5urFNPiBsFuOXCpswzhY5lSMl1IXfnc8rVc7UY/vI4QyXBVmO1ttXC/K9LGoPqPeNZUOMqvaK2Nz3EiVg8jbG2jVqTYW2HAiocrxjs7DvdAbix24b2B5b0w9oo42w6BYFVrXTTto5kE/SFqHHInTBLMWhYhixj1eMathqHP1U9WQrsPaZWxZFaoKlxYaVHcajcFyRbVY8AOn41PnkKHE2QEAhC3PTcAmos0wLIVJYOzKG28+XsrT4aRFWRip7wEizXYBfD4hyNMFVYidLDYiXpcEYsTpCtoFm0nw6rcDfpV8THS8ojCuPCNJ4gcyB+NV+0WPM88AG/gQdLk32vWkZ4nYNYeEeEcrUhgSBfM0KfOa4BgLHJILazxFxc3tvw8qo0RxHeTG+7szWAAudvIVJmeXrE6qCRsNRYE6W9ValYCgZkZCbYcQjljoiRssdn1Le5JFtQrdD4NXeqO8DamQ7cCAw91ulZQBB3lE+kf83ydS8zKXWQNKVI/qNI+CWWcpBdtDOAbDYXO58udepZkBrf+434mvPuzeLdcYEViEaQ3A4GxPGlY+81vvVx3TsXhzH3ZMmm31t79a86zWJocS4YswRtOojiBsL8q9k7yyE15t2wxsl3s6mFzbTYXuNz99RWF16yqJ39IOyOdQ/ivZvleobi3ShucMpcut9za3lyrIJdN+W1h7RXWHzF4G1ppJvbxKGFvUaMLTXKZ7TSYNSUqbi486v5zmffOrAABQAAPxqFp+8bxAW8bWGwud/xqfC5Q88hWFR4QpNz5b70w1y0V5q0rK+HxREgc7kEHfnbrXrcWYCLDiWQC3hYKORK2299eW4vDGBu7kiAbje539XlRCXtA7YcwaQVNrEklhboaz5U8SqmnE2gGzGXFY+N4y1zrLb9AOtVsozQwAgxJMDe2u4K8/Dal2FiYm35WqRMxtYaeQF7+VK8KuJtx5w2zcVLs2ZmZtIGnWdh0G+16KHI2fCmIyKCCOp50Ay4DWLcgePXfhTXCPCzXNyoHttf/AJoX8pFSG2FNEPFZOY3KlxcHp+FTYfHGCwBvt/3daZM3wDfOGMlbDfqbUn5hiFa1lI9taMb+LsZhyYTg8wMZs3xCdxA7NqMp1so+jsOJ9ZpVxqNHKbgqdiL9DwNRNKSBflwo9hMZhZGvikkayhV7pgDt9YnjtTFTw+It8pyjc77Sn2azTuJdZJAIsxW1wPK9NudZhpjgLPtIS43302+l040jYoKNkH0jYnjpPAGreY6yqBreHwCxvuNz7KF8aswaTHlbGpWMOAnha64hnVGPykAJF+HGrOV9np/hDYnDRl8MoOmR7bjyHNvVQmdY9WhC6jQu0q735n1V7n2Gg7vCRRbEBFPC253O1LAG4HeaMmQ6VJ3qeK9sckxcWIGJeEojlNLi2ktYWvzBNudd5xmrSiKEEOoI1BUsRvwv0417F6UIgcvkDWsrI+/C4avFcFiAjkjRZvqAjcbjjROoFe0ViN2fUybtvJL8QgjZVRdrXIs1tvuoLm8g0Rrq31HUF3stvxp3OL+Q0h2+lcXsAL8OdJ+fSRzzO66VGwXSukMOpHI/pQ4W4BHEPOlXXeUMvmTvlCgspIX4zncgD1Uydp4I9fwdAglujcgASvDVwtwpWzPDJDJpil70AA6tOmzcxbyqIyl3BZrk82NPZNRDTNjy6QUI5hXAZOGciadItP0muwuOW33UexWURiOMmVYi6EhpNXxoB4rt50HzeSPu00TB2LDUgB224351vGZr3seHRv8A6XhBPIFht6uFLpmomaWONCVX23h/0fR907tdTYEK3K7fhsBVnO2cRSBxdpUa+obkjiR0qhh50RtEbI6hrFkuAxtfh5UQzjGNMPGdypUE/RH6VmYktZmkooBVZ5/k0uiZCQD4l4/1Cso5heyx1qRPHdWXYgi+451utfi4jvf5nO8DMu1S1m2aTGaYa9u8fl/uNBUjsdQtcG/tqxmkn+om/uSfnNRqaXxOmqq0MHtdiQNF0ta3yeVDMbMZtOtV8N7adhubmq0o8Qq3gICzAnZSeJ6DjUO28oItkETvC40RKVMMUl+bgkjblQzEsr8VC/07UcxGAjJssgBN7XB4chbqaA4yMqSCLHzq8bXFZVA3AlnKcRFExLxLMpHyXJt69quYPNFSV3jisrW8AdgFt0oIpq7hVonG28DEoZpmZSCaRpGDC5va97eW9R4ZYwwLBmUEXFxuOY8q3PU2FwJdS11AuF3O5J5gdKl0JZQaqqEM1xmGYD4PC8X1gW1XoSNNwfFsb2sKM4jJGjuNSuRquF3IUfSPvoIDvwoVIPEIqFqFctxcKhtYk1HmtrD2UXxGd4VVHc9+G4HWBb2e2lcPv53rJmuD66EoDzGatruNeP7URSRMFMneMLbqNNrWpQOXcbm/Cx3261qFfEPXRyDBOzbIxPPbhU2x/LKTGMo88r47J8EFHczzM9twyAC9uF/XQpcEQxItblf/ANUUEDK7BlKnoRY1MgFQ5SJE6NDvA8mCZmuSo3HXhzNMzQQwNEY5ln1MdV0I7sEg6rHidrUOnNq4hO4qjkLCX+lUNGHtHixIw7qSF77lrFWB4BRflanTsX2tiEapO6xsgCgncNbavLMQd63BISDQDygEQzgDeUz070ndp4psM0EB7xn0+IcAAbmvKMJhpFvcWNwRv5W2qz4rE3qMThTdmo9ZNxf6ZFreNuYYNEwyyd7G50DUiHe7DgenCoe1UkBw0YCQMxsB3LEFNvlOOZqqM6w7R92Sqk23sRq4/KPK1UMRmCADSy357DnsfZalqTfEsorDmCoMgOImCxOi6ma3eNpCgAbk+dZm3ZiTD6gzxuRpt3Taw1+NjytV+Z+8JC934SdwQNQNvfVddiw2uNtjT/GaoodHjJ5nK9kZjhvhIaHSFLFC/wAZsbWCdaE4eEk+IEAb8DvbkPM0cLWsLe2tPfiDU8cwv0C+sdo8NhkwferBEgYKVUSDUH4eJeNU+0GTvFCsjtEVNhZXDHxW5ClIsb8azXSNO9x64qFXDeHjjEg8V7svMdRW6EYPLFkZG7wq2pduWzCsqBV7tI7vfy/9kWbYWJcRKzM5XvXvpO/yzUCYVXuys6qTsCd7edSZzmX+olESLfvJBuN76iL0K+NW7EE+vf8A9Vp0se8xeMgPG0JnLfpGQ7c9qkmgsgsWYWs1jcsCeXTbpWsRhi0aMHWMMAXUk8CeNVsROFBEV9S8SOGnqKAAnvGM677S1hCrOzFQQdlVnIZbcLHr+tcTZZI53YDpfxG3IE86J5FHhp41ExfvxtqA2F/k361DmmVtGhMWtiCOG9weYFUWIapWMLpsweuRSfXSu4sqmHAoffV3CoscSvO7ISTt9L3VNlyrM5VHYWFwdtx+tCXfeOUYdqsGDnyWfcnR7DzqfvpYygYArGAxtYagD/3EE1ezdfg0e8zHUdhYXNqEPMsgTu3dpb7BgLW6Valm54inKjYHeE4c1LYpVOkrckMo031C47wryHSqOZYWaR76Rbe24639tN2d5IyxRiJND8WZbHluNqRZ85dGIDE2JFz1G1Ulk+USBkVf3Cd53/8AGzfU++tHAS2+R99XsiixM51XOgg78fuHCus7xBi1RmS724AHb20RL6tO0IHFo1GxIcqQxuHdLhb8GHHlRPFZw6W1LZ2Au+vcKfkggcCLGgWQ4aVlZ1sbngevW1MM+Ag7nvCuqa1yo28Xn5UOSg1NvBVmKWu07lxHwjU538O7bkqV22+sWoMjODvG/uq1luZSTKdCKCGA22HA/fVuWWZEZ2CADib0sgqaqaceUFbv/kCzOx+g/uriOXxfJb3GrOQmWaUlSWNiSDwopmxlgQM6bXsSLH3+VMbY6agrkDLruBZJNTbBvcaLYTHR4W2oKxsCSRfUH+UvrH/FU8FnZkbSsdyR+HGiGFgMzaGXT4TYm1t+VC1jYiUXDDUrS7NjMOx2bWroWYnSCu4AsOTADhS1nOF0HTxB3U/7Tw9tV8BIO9CaLkEjSbWuOFqJZ4WCprQrubXotGhgBAxvrQljAb4cAbXqPufM1OzeJWWQeany6VyG3Ptp9mJpSTIu5HU1cyuVVDA8Tflyt1quWqzksN219Dw60L/KbhIKyLpl3BlZHC6wOhtfcDYe00YWaBS0ZCAgWLsG2ZflAL1PCoHxgXfumHqFV3wcmL8SWUJtZtm33Nzz9dZ6BO+wmnK7KPKbMMZtHDMl40CSNYoBzQLbSoH0jYk3pUkmXqKbMhyN4vFJImqxKjjwrJsNG7Fu5tfkF2odYU1zCxa3XfaK+DwcjyIyEW1LxNuYrKa8KI9SAAgaht0sayiGdvSU3TKd9UTcyxSri5W0jaWS32jV7CYFu6aR7GJiDqB5cgelDM6wDrPOZFKjvJCL87ubUS7IZpe+EdQY5A1v6rX3rW62Npy0cg7iDc2eNlBTax02HMcaJZPjJMW4wzBdLqVDBAClhsb0sytYlSNwSKYeyee9zqUgaeN7C4PrqMtJ6ylfU/pOszygYVGUTaptQBVL7g9Tyq12MzBoZbS6hqDWDG2kW470AzvEgzO6nZzrG/A/rTQmLw0uHiOJucSBs97GwOwbrtQMPJv3jEPnodpz2jginj1I3jvtc3v1vS7hcz7m/dL4uBYm/DjYdKJNjYY3KAevzPkakyjOcPA5vHq1G7NsbDoB0oUBC1Vw8hGqwQDAWPzN57a+A4AU85TjsriwsV7999Jgt3Dc7+VBc6ywYsLNg4SBcqwG1+htSxioChKn5S7N66aNLrXHtM5Lo1n7x1zrtM6kGFwYzwe3yuo8qFxdnVmjfEGURjckMNgeN79KEYCSMJ47sb/JOwFud+tXsf2i7yNolRVQgDbjtzoBjK7J94wurC3+0pYDESo3xLsCPqm1wPLnUcxlmZpSrOb+IgG1/Oq8RI4e/pR7BdohEmgL6rfffrTXsbgXFIA2zGoMydmEq+Noxfdhfb11LmGPZ5nYNcE7kbbCu8yMrMWQHS9ibDnbf1VVWxAAA48eZqhTHVLNqNMO5Vn/AHKhUC6b3It14mq3aXMklOzEnhYGyi3O3MmhU0iqWXT6jzqARnUAdr/hVDGurVI2RtOmGcjkjVfnXjkvxBsPV5imjtRicO6QxnEspI1S6RquLbL5GlKfI72MDiTcArwYEm3uqhiNauUYeIHT7eFVoVjYl62UURGjslLgI5ZC8rpdQI2kAsDzDW/GrPaHOZIXHwZ4yoXUZFAIN+FjR7s96NEWGQ4uzO6+DQSO72uCT1vXmWK12CnhGWX16WI/4qaFZrlDIyrUgedi5ffUTe446j0pjztpsRFAN2cA6l+r5n10ro29HuzWIdsRHCxNnaxvxA4m3uo3XuO0HG3IPeDMblzxEahe/Ib2rMLe9iCOe/nR3tfAYcVIEuFNip4+G2+/WqWAhbEd6R4mWO43FyQeFudVqJWzDUBX2lZ+FEuz05AtfbVwtQx8JOBvE/uNNXYfBxFhqPiAuQ4sAfLrSstBJpxvbgyXH49ES7HysOdX+y0glPxIjJJ31i+m3XyrfarsoskLNC+qQG4Xk1+I8qvej/s+cOt5RZ2vfoB0pAC6LHNwi7a67QrmeNjw4dpYlcgAs4SycLADpQfG9rgkBkXu25WHVuFqq9vO2UcqvhUj0hHHjv8AKK+VeeYmUFdI4W/7qYuC+YtuooQtk2IZ5FYy6Qrrdet22tWUHy17MBzLp7LMKytBxbzOM209M9JGNSONwUVtcjDcXtudx50k9imiGKUsDsrH1WF69V7Zej/FYpJAipfWWW7jff7tqSYfRPmiKSEi1HbaVRYc96sLsYOreLPaXPVxBYLGire4IHiPmT50FvZRa997/wDFO49EWZ//AGov+qtSf5T5nf5mL1d8tMCgChF6rNmJmGw2pHdvkoB7T0FRSYq9773+6nv/ACqzQjT3UVj/APmWpMt9EeYJKpkiiZBuQJV36ffVV3MKxsBEeJIiF195q5lbW8qiiVNXiJAv93KvSx6KsZZviYwxva0q+6heJ9EuZNYiKO/P41PZQrZltQ9DIcJ20SDCCKJPGLi54WP0vXSPMxJJve5vfzp8PoizLT81Ff8AvLWJ6JMzFvior3vfvl91WqBeILMW5iCi3NqmKjlvanuf0TZkd1hiX/8AslRr6I8zuLxxAc7SpR8weIisL8NqLYMHwKoDFd/k33/Smub0SZitgkcbDiS0qC59VX8u9H2awkWhh/6q/pS3sjYRuMqG3MWTm7xRMukat9/M9RSyMSbi3G9/bXo+M9G+ayuWaKL/AKy1WwvolzBW1GKPbgO9W1+V6pF0jcS8j6yKO0SMwbxhiBcgGw6+dGVVSgYPG3DUp2ZSfI8R6qY19FeYE6pII3Y8+/VQOm1uVay/0QZizjWIkXm3eBj7AKhWxKDgNt3kWCw8cINjyuxvYt5eqgjSLBjEfZowRJbyvwNMs/ouzLU1kS19vjl4crjlTlhfROsuGiWa6SjdmUgkn6pPAilrjYG418qkUO0M5lmPdwfCBYoELey1xXzpi8R3js7Hd2LH1sb/APNfR/aDstM2Ckw8Sp83pTxW4db15JifRDmVltHEdt7Srx9tMQG94hjttEWG1ztvbbyPWmvsLJHrYvbXfY2uQoHKrsXokzMA/FRXO1+9Xbzop2d9F+YQzEyRxlbcRKu+4NXkW1NS8bAMLlH0k4W8UbpuA3i//YbE0tZLGYXWUk2B3ta1jxFeyZ9keOmhaCPBwKjAC5lUmw9nGvPZfRVmu4CR6Sb/ADy0vGjadJjGdQ2qTTZ/hdQCuxvxJUgDpvVv4THa+3uNCV9Emac44v8ArLRzB9h82RdDQwsALA98oI9fWlv039Y3H1V/NK2GzvkOA2t513iu0LR2UE+fmKsYX0e5iDvDGDyPeoQo9XM1FmHo1zFmBWOM2vxlUUQxbyjnFTz0zXaeQ78bX6saHazXoJ9FOZaGAiiuzA/OrwFT5F6I8d3q9/HGI+ZEikj1CtHAmQ7mIUEd2iYA/LUH7Q3rK+hMP2F+DqTFBGzgba2HX1bVlKGR/wCsYUQ95//Z"/>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2" name="AutoShape 18" descr="data:image/jpeg;base64,/9j/4AAQSkZJRgABAQAAAQABAAD/2wCEAAkGBhQSERUUExQWFRUWGBgXFBcYFhYXFhgYFRcWFBQYFhUXHSYeFxwjGRQXHy8gIycpLCwsFR4xNTAqNSYrLCkBCQoKDgwOGg8PGTElHyQsKi8sLiwpLCwsKSwsKSwsLCwsLC0pLCwsLCwsLCwsLCwsLCwpLCksLCwpKSwsLCwpLP/AABEIAL0BCwMBIgACEQEDEQH/xAAcAAABBAMBAAAAAAAAAAAAAAAFAQMEBgACBwj/xABNEAACAQIEAwQECAoHCAIDAAABAgMAEQQSITEFBkEHEyJRMmFxkRQjNYGTobHRJEJSU1RzdKOy4hUWFzNDweElNGJjZHKC8KLxRJLC/8QAGgEAAgMBAQAAAAAAAAAAAAAAAAECAwQFBv/EADMRAAICAQMBBQQKAwEAAAAAAAABAhEDEiExBBMiQVGhFFJxsSMyM0JhgZHR4fBiwfEF/9oADAMBAAIRAxEAPwAL238ani4qyxzSovcxHKsjKLkG+gNUD+suK/SZ/pX++rl29fK7fqYvsaud0wDEXMuKuPwmff8AOv5+2p8PMmJN/wAIm+lf76rSHUUQwh0PtqrLwbOiX0v5Br+sWJ/SJvpH++s/rFif0ib6R/voZelBrMd1JeQT/rFif0ib6R/vpP6xYn9Im+kf76HUl6RKl5BMcxYn9Im+kf76z+sWJ/SJvpH++ht6WkSpeQR/rFif0ib6R/vrWTmLE2/3ib6R/vofWkx0prkqy1oe3gzaTmTFZh+Ez/Sv5+2m15kxX6TP9K/30OdvFWvT562nlixxczYnN/vE1rH/ABH8vbUSbmbFWP4TONfzr/fQ4SfYaYc6fPSSIpBJOZMV+kz/AEr/AH06vMuK1/CZ/pX++hKmsDaH5qZIKDmXFX/3mfr/AIr+XtrSLmTFXH4TP9K/30NDa++tUOtABxOZ8T+kz7H/ABX8j66sXA+C4+aMSy4ueGNsuT4xy732KrfQes1UeD4MzSpH+UwB9m7fVeu2xuiIqooAUWWw2A0Fcvr+rlgSjDlm7o+mWVty4RUpeCOhs2PxmmpsWPuN6el4LKygwY+fMOkkjC/q0OlEuJ8ZZSF0338qT+kC8igKCL7lSNvxr1zfauopO/l+x1vYMTXACwfLeNuWxOMmQX0VJmJI9t9KlwcOLNYYjFAfr5L/AG0Xx2JuNdT7aDNiu7BY/MB9tSXVZ8m918CWPocUY1V/EHcc4XjYUZ4sVPIgsf7xw4A3661UG5mxX6TP9K/31e04xdFzAsLtdR5bg1ReYsOFfMBbNc/X19ddTpM85d3Jz5nO6zoliWuHBoeZcVf/AHmf6V/vp2PmfFa/hM/0r/fQe9KDXROUG4eZ8VcfhM+/51/vqO3MuK0/CZ/pX++h8baitCaKAIHmXFfpM/0r/fXq7kKZn4Zg2YlmMEZJJuSSouSTvXj81697PPkvBfs8f8IoGcI7evldv1MX2GudV0Xt6+V2/UxfYa53TAwGiGC9H56HURwPo/PVWXg29F9p+QT4dwySZisa3I1PQD2mlTBXYpfxi/W6tboD51K4Xx+SFMkaA+LMxtclRuD99TZcBHK8c2G0BYZ06o17n5q50pyUnfHh/J24veivstjY6UlT+OgfCJMu1/rtrUCrYvUkyYoNHpeA24es/wCMXuf+w+EfWKTlzjOR1R40kBIC3RSRfa/mK6JLilIK92h01SwyaeS7fNWHqeoljklXj6Ccn4HHb03iD4TVg49zD3pKJFHGgNvDGoY+02uKruKPhNb8bbptFeV/Ry+DBoOtJfQe2kvrS+VbzzBszVqTpSMawnSgBQaS9ZekoAUVgNZetaBli5LmZcRdVB8LZieg9R6E7fPV5k4ywDWjvtaxJW59utUzkhwWdLb5WzW/J2Unpc1b8XL4tZEVsxNiDe5AAJI02rh9ak8u6O9/58V2RExfeOM5HhFrm1tTrY61Jn4k5Eb2YFhZbG6knSw+6nsbFLKAi2IzC5U6eL8YgbUxicE0SqFYMFNyL6hutvVWROLpM6SojYuSbKLkZmYhRbWw3J+eouKwEli5YnYMTfX2KRUzFTi6uxk0tY2XTXp1+emOMcUZ1ADXHT/WroarVIiyC+Iy2sSD5jeq9zBOWK3N9ze1j7qJvLYa1XuIT5n9mg9VdLp4d6zn9fkrHXmRqy9ZWV0DgmymkpBS0CENevezz5LwX7PH/CK8hGvXvZ58l4L9nj/hFIZwjt6+V2/UxfYa51XRe3r5Xb9TF9hrnVMDKIYI+H30Pqfg/RqvJwbOj+0/IsWC46kENoV+OY+NmAIAGwHmDStzW9xaKJNQWyi2b7qCWpaw9jC7aOwk+SZxHFJJIWRSoO4Pn1qLekrKmlSpFqbJ/CMesMgkIzFQSo/4thf2VKw/Ncyy94TcX1Xpb1UHrKrlihJ21YEriU6vK7oLKxzW8idSPfQ/GHwGnjTGMPhNWwVNIqzv6OXwYMpTWt6U1tPNiGlO1JSnagBL0ppKygBQa1NLSUAXHs/zN3yKCdFa/QEXAufnq3x8t2FmbRh4rqDf2E7VzLgfHHwsmddRpmU7MBXQsNzrDMgswVz6Sv08/b6q4nW4sqyaoLZna6LNHQoXuTeHYLKzBGJQEX11JvbQ+ys+BACUG5VSbN101qNHzJECLMMo0GoAHrt1J86jY3mFGuFYWP8AxC3z+dYVjyuXB01NXySOI4yFV1VTppfRvqqqYnFZiSq29W/v86MxxxujeJSbjqDcUIGHyMbnQa3O1q24YqNrxBteDI+UgEn/AOqB4zCEeLoT7qJ47jKjRfF5+X+tCsTjS/qHlXSwxkt6OP1mXFJaU7aI9ZWVlazlGVlZWUxGGvXvZ78l4L9nj/hFeQjXr3s9+S8F+zx/wikM4R29fK7fqYvsNc6rovb18rt+pi+w1zo0AZU/CeiKgVPwvoiq8nBs6P6/5EgUta0orOzsJm1ZU7guGWSeNX9Et4vZuam81YOOOW0SFFIuL31qGrei0CistWUlMDKj430DT5qPjfQNShyjPnf0cvgDa2pBWVrPPD+BwbSypGls0jKi32uxAFz89WPjPZzisOjOTFKqSCKUxSBzG7EAK43BJoHwPiPcYmGY3IjkRyBuQpBIF/VXSV7UsCs0rLh52XETrPiM5S949YkRRoBmtcmkxlf4/wBmM8eOhwkKHPNEHUO43APeDMNNLUIh5DxjFQsWrTth8txmEiDM+YdFA1vV7h7YMPLJBNPA6TQSTMDH4hkmRha7G985BttpWJ2xwFMMzwv3oZ/hZUAZ88fdGRDf07BT81K2Okc743yxLhQjSGNkcsFaORZFunpKSuxFSIORcW8AnCLlKGRVLqJGjX0nWMm5AqdzbxvCS4bDwYYMWiZ80jRLEWVhZAcp8RHU9amYrmHAYjDwNOZxPh8N3AijACuyk5G7zouuotUrERJuzmZcAMVf4ywkaDTOsJNhIRe9uu2xodieSMZG+RoSG7k4i1x/dAXLA7aeVX/FcywLA/FAWMmIw/wIQeGyuECM5N75LC40p/F9quDkXEKwY5cOI8G+Q3BeJUmjb/hzKDc1G2OjnUnImMWDvzDZMneHxLnEZ2cx3zBfXaonBOWp8WX7lAQgBdmZUVcxst2Y2uToKv8AxTnLh+IWedie9mwyxLE0TZ45UTIMsobL3Z3tbeq52f8AMMOGEyzStGJBHoYhNDIFa7LJHve2xB0p2Ij8I5FmkGMDJIsmEQswABGYalWN/IE6VCj5XxckUMojZo53EcTXFme5AXfTUHeujcN7TeG4Ut3EUxSfEM8y+iFjy92qkG+cWLHL0vUbgvaPhMMcNAC8mERpTIDGbq3emTDyKN7gaUhnN4OATu0yKhLQBmlFxdQhsx9dj5VITlHFlA4hYqYxKDp/dlsoa19idKLcvc0RQ8VfEPc4eV5ll01MUuYHw/PtR9+f8M0+NILLC0EWHwi5T6EbqdR+Lpc07Ilc4r2cYuDuhlDvJ+IpGZWtmym58jvQfiXL2Iw7Ks0Txs/oA2uemg+er52lzx/CMPiVkhyTOkqFFcTd2MoJlN7dNrA1W+aOORTcWfEI5aEzIysb+iMtzY7bGnYATE8DnjMgeF1MQBlBUjIG9Et5A1pJwmZRGTE4Ev8AdHKfH/2flb/XXTePc74TGYfGK0gWd5EhSSxAkw4lDqx9aC+9TOLc4cOnEUazZfgU8DQFlspjSyShCNSCBm1osKOUvwLEDODBLdBdxka6gi4LaaC1er+zz5LwX7PH/CK51xLtCwTw4grOnezpOkh11ESOuH6fjXFq6J2d/JWC/Z4v4RRdgcJ7evldv1MX2GudV0Xt6+V2/UxfYa51TAyiOF9EUOohh/RFV5ODb0f12PVtWoNT+D4TvJkUi43PsAub1mbo68dzXhmMMciuLixFyN7dfqorzVimeTNqUYDKSNbDX5tdav8AwXh0MjKO5URg6W26Wv5+dXduHwlBeNGUDTwgjSqox1vUiOTMsbpo810lXTtI4VFHMrwxhFcNe22YNbbpVMJqadlydqzU1HxvompBNR8d6NWQ5M/UfZy+AOFZWClrUefErKw1lAGVlZWCgDKn8BwImxMMRtZ5FU3OUWJ116aVAp7BYsxSJItsyMGF9RdTcXofAHXcdyRw+XiE3DY4GhkWIyRTrKXFwua0kbej5Uxy72UwycOvKG+GTJLJARmyqI/RBA01t186rON7WsVJ3hWPDxSSjLLLHHaVl2tnJNtNKkjtXxBAl7545Yu7WCCNfwZkT0u8ubk0bj2IMvLUI4GMWVIxHwkxE3Nso6ZdqsOA7Mo58JwyaNdZm/Ci0oW63t4Ax3sDtVQ4tzzLiMM+HZI1jedsQcgIIdtwLnb1Up57mMeDjyplwTZotDdje/j11+aluGxeZ+B4Xg/wnGGNpV+EthsPHmHgVQGZi7A+LS1acX7O8MTi8QC5RsGMXANFyMx1VguhFAuEdowmmlTHpE+GxEpmdSrsI5Lbx5TfWwFqiY3tPxEjYm6x5Z4Rh1UAhY4lJy5Bff20bgJytwLDy8OxmJljZ3wxQrZyqsH0sQPKrRNyXwscM/pHJPkKCyZzm70nLlJtbJf8aqNwTm04fCz4buUkTEFTISzBrJqoBG1WJu2KUxmI4aHujF3PdXfu8n/b+V66e4igzOCxIFh0FybDyud6breZwWJUZR0F72Hlc71pTEZWVlZTAw1697PPkvBfs8f8IryEa9e9nnyXgv2eP+EUhnCe3kf7Xb9TF9jVzplt11rovbwpPGGt+Zi+xq59HYXuL/ZSA0RL7b9BRIwlLKwsRvUAzW0sNOtrGsSY3uST7fP11CSbNGHKsbCCipWHd42DKSDbQjyOn10MXE3Tc572AtuDub/5VIjxRuc2v4tgQFJW246iqXBnQj1UDoHLnOZiwxUxqxBN2LlTY7m33UVbtGbIzRRqPDYXZmQWGh8Olydr1y2LiPhXMzBVY3AtoG18N9TqNaz+krqdQLmx3UMFN/RGgPr9dVPC7JPqMUuV6hTivGp8SQZWLZb2FrAXOug9dDW03p4YjvMil7ltFA08Oa9gSfCQb2vvQ3icoLlVuANNTe9vO1Tjj3oc+rjGOxLjdb67UxxArk0N/P8A0qC6Edb1Iw2Kt4SoIPmNfmq3RW6MUuqc00+CHS2qdimRkBHpDSwtt66iRzEbeyrU7RiaEjiLGwpZYiDY9LinkmAN8v8A4+6pEgEpuWCna32AffSumKgbUrD4EsL3AGtvWR09VMzQlTY1uJTsP9Kb/ABginfgrZc9vDoL+3atGNPSYp2UKW8I2Gwv5n10OwI9Ialz8OZIw5K2bYBgW9pA2FRKaaYcG8URY2UEnyHqrSpmFjbKWUkC9ib21P11HvlPrpWFDdLTjC976Eerem2UjcW9tMBKyt42HUXqbBgUMMkmbVbZR7fOk5JAlZApTWNalyaXqQjSlrZU0va9IKANTXr7s8+S8F+zx/wivIb1687PPkvBfs8f8IoGcI7ej/tdv1MX2GueI1v866J29j/a7fqYv/6qk4XhOeGSXvACmyENdvPxAWHz70gB5NTUiQC97n/29R8PAWYLrcmw6eqiPEMBJBIY3X0CuYjVRfUa1CT8C7Gku8+CMEG9qjzJY1ZsfwqWaP4UBcO4RVA8VgLBrfNULE4FUBVtSbWNtgd/dVcZmuUVJAOstU3E4AoAzAhW9FrWv7KmYzh57mCyMC+g09K/o2qeoz9m978APGlzSiIk2qbPw14pTG6lXFrruddtqm4Pg8sjiOON2cgkLlNyBudelJzotx4FKO4LL6KttQTfy93+dJjNLGrDzO63iTwB44gHCgaN+SSPSIonFyfbuBnDtiomyJt47XUAneq+0qnRJY1plGyhySZiTtencEBnALZB1a1z8w6mnJeFSLIY8rFxoVCnMD5WqxcOijXh+IRgne94mVzbNcWNgTqLa1bKSSMag2xqXhaxrmBsfSJbUj1E+dAJcQGcEgW62AW/ttR5sTI+DnLBWUZFzi1wSb2PneqxVeFN3qHkpVQ5M92J91EoJAkV8oDEHxXzEjbbZRQo1us5AsPn86ulG1RWmNmnPxdeuooxytwxZMVGki5gzAZL2zaE2v0pjmFVXEMkeXIjMqZddL3tc72JIvS1XLSS0NKwfDiCvuI1Fxr5imqsf9FwjhveFD35lyh7m1huoHo7UK4fwWWbMUAslsxZgoF9t96FOLtg4SGIcTYAakX2/wAqe4vhDHIQfIH362+baiXEeVyIw0ILFEzYjUWU3/F8xap/BOGNjcQHMRZEhu9tQSi23O9/Kq+0X1lxuWPFJPRLkq3wlsoW9wNhTbuSbkkn105iIrMdLAk2HqvUnhnDhLnzNlCozDXcjpVrairKlFydIiiMgXtp9XvpEjJDEdLXHnfb20viOmpHt0rfCRDOM2g/9tTsVMaEZsTbQb1qDRnjmGQLG6k5nXxC1lNtAR56UHy0oS1Kxyi4uhKylKHypKmRaow1697PPkvBfs8f8IryGw0r152efJeC/Z4/4RQBxftx4WZeLqsV2keFLroAMubqfVegcfBpoMI0ZiPeSXY/GDKFQaEqNzfarV24YOI4wvcrMqRC9zYqc246UJ+BhIolGIw7gKL/ABljdtTqelZ5yvZGnGtO4G4ZwrFYvupWQvGhChhlGUAjNe2u1F+IEQ/CZMPIS4YAxsudSosBmzXubm4PSpuMEeIjIgKCQsPjyTGmYW3I08wKbxCwiKLOVeUAl2V1swDWAYXv5H13qpyb3Rel4AufEYpcLeSCUP3gZZMp0GXRdNhfWtOMRYpHhikMTlwLFEDFQTrfS5IvWTYbE4mWYYaeyLlLB5sgJI3yt06UxxuUjGRFjdEyI5DaFl9OxGwv1qS80EXvpYYxeGVjCiPk7oulpEDZwtj3hU+ZuLeVDMVxXEzP3eRXQSAF1i2ykAWYejYeVTZuHyy4jvIGURggkmQG2ljcMbm9Rjw+WOQRRYgrmvnuCo08RvlJuATSbfPgXtXsSOZZ2TGSrCsTZSNWsZFyWuQx1uSaK8uNNJiVeRHjCRsvhUoozarq3rrfh/B3bCmUIGldsrPcEub+Itr6tBQPj3HJ45FhgldQyhmUPe0no7nY26XtVT7zqguo1YVblKTHSSKUw0DQrq1rGQvexuN723oNzfjfg8mEVBllhhQ3HR9bkj5qkcL4RxFlcMChxFpO+ZgRlQEEaG+b1VovL7YmR2xOJLMqaPkszDZdHt4dN6stR+sZ6cvqm/BeJ4gYyOScAGci8ptex0DWHUDTXpUXiPEsPnmiMMcpDOyyqSDrop0OUm3qoXxDD4uLI+SWPLGAWI8JAO+p22oW8pMoOl21JAtuLmhQfJOLUnT42NcTdVeNWYA5SVJ9K2tzbTShpFEcVEzSkKLmw067VB7k1ohwZc6Sk0vA0ovyry6cbP3QcR+EsWa9tPZQ5cGT5e+rNyu3cMkhwxcEPGXGoZmBC6e3rROVLbkqgre5bk4MIsB3U0C51lsJFIR2S41VhqNOtUafloh7FZAM2UabknQBjvpRfH89TTRfB3IXuyLEDUlTf0unlRfgWMlxLRnubASjxj0b9SV3YjztWRynA6UIwkrkC+MqsWFGDlgKFTniYSMfG9gzODvoLeqrRyjBhYcJhnmaOOaRm7mPJcyG4jDsTsNx5VD504c80jhYxI6ZAGuAx0vYAm+l/KpXKPGZ8RDiA8Kg4aDLD8WM3hv4RffUXpKTlHcWSMFVbErtE4FhcCikIzmcnMqmw8ItoLbXN7UI7PIBFFI+VwCuUuxIjLXJChdwwHXaoM3Ns/FcRhY5LDK4QZVtq1szEedhXWPgOF784TMT4RnXKSM24ux0F16XqUl4JEGkkm+TzpjcIveG7fjXYWOmuutWDC4eGLDSTLE7Qs6oJZFUt5kKoI0OxsaXmflsR8QxEMakhWYgL0DarvsADarPxPh0icDETGM2ceBfE0ak3LXvuOtvOrJS4TZBQ070U/lflv4fiJO7iJRVLZU0Gno+mdAT0p/mvlWcIcSuG7mFbI1ly+IaZsp1t69qPdlU8izmHDqnpd48jsQGW2VVsB5muj8U4LPiopsPLiUJdSpUIQq9V91hT1d6yMlUdLo4nwub4RAY2iMpjUsqgiyqqkF7nW4JJttUPDcCEUYlxAKxyAGFrFs1jqCFPhOXzq9cqYJpcfJCfiVhVklLMGQt6Btex8V726VZ+P8AZhFPEy94Y1j1iy2NwEucw9txSTd0vnwJpJW/+nGMXDhhh86M4mMhFj6Ijtpp57UGIq7cvcHheJWaH0GPxjS2LWv4e68ul6F808qPhbSMAqyaql/EAdRp5W61bGa1aSqcG1qK6x0r152efJeC/Z4/4RXkM1687PPkvBfs8f8ACKtKTlPb5i177uwVzFIyw/GABa1/VXPOF8rd9EsnwiBNyUZ8r2HT2m2lXbtp4KZeKuwIX4iM3YELpm2aqSnKZJI7yMkAEWub3F7X6VW5JeJfGMmE+McTROHDDKABmuLSI5NiW8YXbf6qHYTlOYRLiFkgIAEmXvVzi2o8Pn6qaXlZ7kZ1BXfcgHyZgLA+qtoOU3NvEhuxVSCbPbfL1NjpaoqUUuSTxtsk4PhqYxpZXdla92AyC19QbMRmHqFReI8pYiFWYhSg6h1JIO3hBvWs3LMuUsouRuovmBvlIseopg8CnsTbRTZvFt7aIyXmWdm+K/Qi4DByyOI4wSx6Xt7NTVkwvL8+EKSTRsBe3hkBLX6aHS1AYOFyHUqRY7k29lEU4FI1vCxJ6Zj81tdb0SlHhkseCbVphJuDJMJDFKyNnJKAO2W+ovY7261o/J2MivI0LlFIZX3BGlmte9QE5dksWAYdDqfPL031p9eGYq4UGboPTNtTZevq+qqXJeZphjnF2CnMzuQneMQwsFvoT5Aba1aMBwzEYfCYqTGQSgZVVDJcWOuWxPrO1AH4RIrE+PwkZnUkgE7XYUQOFxc8ZDSyyIRmsZLghT5Hr6qnrjW5TLDOUm7A2Amed1jaVrXC6lm8I1yhevsFWODl5RjVVyGSSMlct1K7rfKw02O9VfEYSWB7WZGBuLbi3s2NS4ZcYW7wGYsfBm1JII9G5pTjauLorhJruyVlo4NhWMsrQwOFRSofKXzspygXtbbyqFy1hsPiZO7lgOdcxfLIwvbYW6WNQIOa+IwDIs88YFyVGlvMnSh2GxGJjdpELq9i7MBrlbUsT5G9J4u73Xv5hrbdS48iz85cHw0KomGhkE7nRc7SeHqQvtobhMXioYYwiyxTCQgMylVAI0HiFrkmhycexXeCcSyd6oyh+oHle2gqVxHnPiE6GOaaR0BVyGGxU3Vjp51KEHpSm7fmQbp93ZDvGOGYiGFDI8bi5CBGViCdwba3rbgPMs+EClVZZA4szAhchGqZWFtaHzcaxcrxyu7uyG8TEA2KkHSw87b0VxXaLxGQFXmzWOoMSGxHnpUtCfJNzlVJ7UbYTm/F4mcIpUtNIL2RSczEC97Xtb7K7RhuUSrBvhErlwbswTKhA0yqAABfpXAcLxmZJVlQIsq6qViUHUb2Hqqxr2scUyf3q5T4b90vzi462qLhF+A7yNBPmw4vDY8MggldCrpII0jJJGgKX1ta2lRJefcQsPwvOvwl5iGQqMoCaej7NKAcU56xct1lMZuMusS5gLW8LEXBtW2J58xU0Jw7LCVK5dIVD2AGobe9hvR2erki8klsvgRsbzjNJi/hTZDIbZhl8BsLWZNiLdKuGF488PDVxKZC7OC8bKvdZXMgyhP/ABGlcxeMjcEfMatWI7RcRJhjhTFB3bKEFogG02IP5Xr9dTlBOiCyS3sf4VxLGYWQ4mGErnBv4fD+WfB0Aq0Tc+YqHCQ4pjHI8rG4IIAuDqcp6WFc9HMD9z3Pdx6Ar3mU96ATqM9/m9lGMd2hSS4U4dsNhgmXIGCWYWAGZTfRtN6reNN7ljm3x8jbhHHe+mlMqI/fOGdzuhGgZQLdeh3ro2Hx7Ro7NIrOo7sFlyhQV0Yqp1sPtrk/CokCn4xEOjEMpLG3RfyqsnFufGlwgREhXOQjuFIkUi1yD5EAa1VJXItadFdPCGkR3LhBE/dDX0jqSwB3GmvtFXvGcmSYvhSTGaOR0jDNp4wFO2YHysbHyqm4eKJH73vB3jOwjUgsuUC2ZvK7ENUDlvmGfA4gyKuYNnR0bNkfMCGB8yL3q5K3fkUOSpKuSevISMtxjIretXFek+S8P3fD8KmYNlhjGYbGyjUXriXKmHw+Iw5adCrBmUBb2tv/AJ13jl+JVwsKp6AjULfewGlV9PllKbjJ8Ec+OEEtJxPtlztxIqXITuo/CAP+K+u9Ul0lYWEuUDbKACB5XGpq39tHFRHxRlKZviYtb/8AdVGXj6j/AA29/wDpUpqep0asTxaFq/2TcQspAHeEBWzLbceftPXMdadxGIkYWQ92dNRrtufPMTqTUGPmFOqN763HMUX5tvqNVVk8i/6D+2TJuJ4pmUmRfDlHo75fP29ajy8RmN/QvfTQge7rSHmKC3oN9VNtxmA9G91Na/InHsfe9TYYqax1TOxF3tr7LbWpx+IYkDKjIqj1a38/VTP9Lw+v3U+OK4e25v7KG5+RLThf3vUSHi+MS1mTS9tB19VKOL4oaMEcG5I9ZFum29brxPDfln3VsOKYa/pm3s1qDcvd9Bdni99/qMw8TxKqAFU6WsW8PqOXzFO4Hi88eZjGrOxJOoAv+Kfm+6t24phhtJ9RpTxPD/nR7jS1S90XZ4vf9UNpxuRJLrFmyr45FRmOZwNWB0vp7K3/AK0yH08N4gBlsZAWPnp16+VTeXeMhHmyP4CUPokg2W2o23NHOO44s0ciMUcqLXXrtpfb/Wrlpa3juYZalOoyVNsqc3NOJZR4DmUk2MZ0voQTaxBG4NK/NruqR/BlVlJIK3XN18S7WBq28JxMcWIWR5nCm6yq2quxGoN9gN6Hc3NF38Fhk/vDdiMuVgCtmGhFJNNWo+Yo3rSlL5Af+sbm/wCCqrHxFltq1tGsdBrrbamE5lfIyvF8YxBMupY5dhb0evsFTBNEbeNffoK2KRb94n/7D31T2n+PzN/s8ff+RGh5jyxOnctmYm5AAYjp4hoNNNK1TmYqpVYWFx6QVQ+YbG4FjppqL1NWJCfTX23Fq1dVHUH5xR2q90fsv+XoRsPzIqtf4Oy3AGa3iFtjmGpHmK3i41ABIBCbMygJYhW/KYg3IPs8qlCFdfEvluNfmrX4MG0uNPZb31HtV5D9nfvehEx3GorKVW5N2dioaytYKFuLlhYb7a0kPMUOjNE5Y+kyqpIFrEAkW31qU2FA0NvqqTDhAo6fVTeWK8CL6Z+96Af+sCXylZGRb5HdbyWIF08gAdQRW3DOYoY7ZsOzFSbOBqB0IPQ31ov8HDG3X5qdTDZNDtf1dai86931F7K1970/kDnjeGVs4ilkuLG99ibtm0sT5EVMwnGMN4/iIyVuUOUksFt4XjO1wd/MGja4fT/QVHiwiobqDfrYdar9oT+6/wBQ9nfven8ldxKguTGAqEnKCLkCmArbeH3VJmO/z/bTANWp2btKNGUjotayMxFtNLkb6E7mpDmm6aYOCJ3LHMAwkcmcM+oKgEZRcgHfb216R5cmz4SBgAM0aGwOYC4HUb15r4NHcPbyG4v81ej+UhbA4a35pP4RWjA08kttzjdZj0xTs4H26X/pdtbDuYvsaqAD/wAf21e+3n5Xb9TF9jVUOX+ENiJCqWLKpbKxtm6aVra8THCdbDaYCcp3ioxjG8mXwDzu1RpMQR+MD7qI4Pj0sUM+HZ2COhXJuAwYHQdNjTE3BWigEsyMO8sIdRY9Sx9VvtpUvEO0fgP8L4Y06lu8jQDo2589BUNwwJF0NvZWYB42a0rPGgGjIMxv0Fr9agtv6r1FRdsseav+jzYv1L7qeBNr5VqO8OXXMreoXpVkB9Le2mlSaXgKGV3TYQ4VhDOxVRGCBfxG3upt4iCQY109tD45SuoNjWzTk3JJuetR0u/wJRzbbkkJfZAfYTSPDb/DP11HgNjqSPZRDA4XMxzyFFBtfc+69D2DUnG6+Qb5V48uCziVXUsVKrkDC1t7NR/FdpELxmNw0inUZkAK9RZhrvrVC4thsrj43vFI8Lm97DQgjpaokz2OhvUFjTeq3/ohrrw/f5hzinGo29AvbyPr3uag47HCRUFyQo28vVQ0tfepC4jTQn2VbVIjDTbNoYlYhQrknYCxPurYxKDY5weugpeHcS7lg6XEgYFH6qR5UX5hxM0szSSr3bsFLDLlucoubeZ3+eoSdM0Yu/4AfwDq/uFYrIdmf3UzLiGbS9/mqXg8QwR0IG2YEgAqb+vf2UNbCWROVLj+/iNgr+U3upcw/Lb3Goz4o6jT3ClwxJJtanp2tkllTlpX99R/OPzje41ne/8AMPuNNzSMu9vdWkLsxsLaa7D/ANNLT4jlOpafH8/3HDiD+cP10vwxvzp+uthC5/FX3VJ/opDGC0yrK18kYXyOzN+KaO6RnKcf6/3Ivwx/zp+usGOf86feaaMDDQr9Va5T+SKdRFqn+PqWYyafMKRWod/So8j7qUcWT1+6sfZS8jse0Y/MIE7VrJsfZUP+lk8z7qU8RQ6A76bHrS7OXkPt8b4kQpMY6jwva9+terOQWJ4ZgyTcmCO5/wDEV5y4vy/h0wxdHZ5V0O2Qm12AG+nnXozs/wDkvB9PiI/4RWzE4yVo4nUuV78HCe3a39MNf8zF9jVQcDxB4WzRnK1rX6gHe1dg7XeT/hPEmk73J8VGLZM21+uYVXMb2XIMPE6zEMbhzkuDbYgZtKudcMyqygGbO5Z9Sx1Pt3qXj+JyMUVyHWFcket1C7i3nvViHZ1/z/3X89Z/Zz/1H7r+elQWU1r2vbQmsVb1cz2dmw/CP3X89a/2df8AUfuv56YimFaSr1g+zgd4mae4zC47u1xfUXz0X5v7P4zPaJliUKNFjvc+ZOegdbWcvtWAVdP7Of8AqP3X89J/Z0f0j91/PQIqmHAF2YX2sD186bllub7eqrv/AFCJAVsRcLt8Xt/86Zfs7vr34Hsi/nqKW+5N8bFMLVtGBu17Vb/7Of8AqP3X89Kezsn/AB/3X89MiDMXwWKQRvh5dGHxquReM26W9IU9i+VxHEXjmJZVzWsBmH41iD9RqaOzsj/8j91/PW8fZ+w2xJG/+H57/j1Xpl4P0J2vIqS4zKoCixBDFuuYbEeQ9VbYjHzTGzu8hvcXJOvU1Z/7Of8AqP3X89Owdn7KQVxFj+q/nqyiOplOeCSIglWU6Mp9moIq3ccXBs5nxUkkkkyoyRw5RlGVRd2OgNwdKnYXlGRXJOIDXBBUxXXUeWfpUObs9LG5nG35ry/86itV7htRUlw6PLlQsEJ8JYDMB6wP8qf4hwkwkeNXv+TcEe2rRh+z8oQROL3BHxXl/wCdEsf2cfGD4+4Iv/d/P+VSk3f4E4JPk5vNNm36bVqjEEEG1tq6ThOQ1hySB1dj6WeLMp16Lm0rbmHs6jaRXjcRZhdlEd1v5gZtPZTUk9kKV3bOdyYhza5PnfrWuHhaRwi6s5AA8ydtauLdnf8Az/3X89PP2eZSjJiMpAGoj6+fp+unwOdvewXieX1gujY2EyjeMh7A2vYSbUF75/yQfmqzHs5P6R+6/nrZezg2/wB4/d/z0tBOGWS2tlX75vzY9xrO8P5of/KrT/Zyf0k/R/z1n9njfpJ+j/npaCby+d+hVGf/AJQ+upWCeMFGliZlNyFDFcwGm5vpfyqwns8b9JP0f89SsXybJM4Z8QNAFUCKyqo2CjPoKHESyd4GQ8VVxNIx7uGMERwjxO2caLm9X5Vej+QXvwzBnzgj/hFefpuz02I+Eb/8r+evQ/JuE7rAYWO98kKLe1r2Ua26UQgokM0nxZ//2Q=="/>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3" name="AutoShape 21" descr="data:image/jpeg;base64,/9j/4AAQSkZJRgABAQAAAQABAAD/2wCEAAkGBxQTEhUUExQWFhUXGB4YGRgYGB8cHxwaHx0dHR0eHh0cISgkGxwlHB4cITEiJSkrLi4wHh8zODMsNygtLisBCgoKDg0OGxAQGywmICYwNDQsNC00LC80MC80LDcsLzcsNDQsLC8sLCwsLCwsLCwsLC8sLC8sLCwsLCwsLCwsLP/AABEIALYBFQMBEQACEQEDEQH/xAAcAAACAgMBAQAAAAAAAAAAAAAFBgMEAAIHAQj/xABCEAACAgAFAgQEBAMECAYDAAABAgMRAAQSITEFQQYTIlEyYXGBBxQjkUKhsSRSssEVYnJzgtHh8CU0U2PC8TNDkv/EABsBAAIDAQEBAAAAAAAAAAAAAAMEAQIFAAYH/8QAOBEAAQMCBAMHAwQCAQUBAQAAAQACEQMhBBIxQVFhcQUTIoGRofCxwdEUMuHxI0JyFTM0UmIkgv/aAAwDAQACEQMRAD8A6PkxS/fCw/YtB2qMZNtl5xYIFRfKHj/JGHqGYjNWGB29mUMP5EY7DNLaTQV2McHViRy+gS7g6WWY5csxy5ZjlyZ/BzfH9V/zwhjbwtHAmAV0bp0+w+mMGq1arXWR3KT3jPrU4CJqjGRO+M5xhwKXq6In4lP/AIfmf902PQ4QpbBf+bT6hIvh3PeXKxSBppNO2k+pUsayB71wfeh3wXEU3OZIflg3P55cVv42j3lMBz8rZ33OytZ3pxjyrEtqjMsbZZmGl7ZiJVYGqNc+/POAsqF1VvhglpDuFhaDofsgUq4qYgACHQQ8C4sPCR9kv6ufp/yw9C04Tt4PaF1eQQLHIn6ZYE6WujQs7XtY+m+PO9rCs0hhqS03Ai4jj02WD2iKrXBheS035jqlLxZPEkhhigEXltRYkliaJ2skBd/vjd7O72pRFWo+Z4Dn9Vs9nMquZ3tR+adrRr9U2+Epf7BD9G/xHGX2k7LXd82WP2gP/wBb/L6K+JcZPelL5V68+2JNWRAUBirmTFLomVRSyYu1sq7WoB4pzRWJQOGej9ACQP3xrdm0gapcdh9U1QYC6VN0/MHy0XUK0DgbnbHVqLc5dG6l7BMwi8WdOwLFQeQB8vf64C1xbIGnJKGkNQJQjqmdvSguiST9B7/MkjDGFoZSXFOUKUGUXyExMUZJ/hH/AC/pjLxIy1ngcUnVaBUIW0kmBNC4BZFJjiCCucFM+Y2xbO42VAxDszJeG6DIEplghb9IUmeH/bH8gTjVwlE94120quIMUX9E7a8ekzDRYUIZ4kf9JR7v/kcVrHwFFojxeSXMJFNJiQ4fH7UodUWyjekYmUF4lfNn40Q6eqSH+8iN/LT/APHF6P7VTEDx+SRMFQFmOXLMcuWY5cmLwofj/wCH/PCWM/1T2DNin/IN6R9MYlTVaTSj2ROEKyMCj+TfGRWCh4kK/wBamvI5kf8Ast/TGl2biJcGHWUDDNjFUz/9BctynWZI1dUfSJANRGzengBhuB7jHo3YdriCdvTzGhXrKmDpvIc4Tl04eiur16dldHld1cBWDktte1X8J+Y3/rgZoNFwPogHBUQ5rmtAIuIt68RyQ5sxyfkf8sFDEyKeyjzPUZCgi1UiksFG1sd7Pufa+MWp0GB5qRcwL8OX34qzMPTDjUi5geXzVQZ/qDzENIdTBQuruQOCT3NbX9MXo4dlEFrBAmfXhw6ItGgykCGaTP8AS6T4U/8AJQ/Rv8Rx4/tYn9U8dPovLY//AMp/l9EQIxnpZanHBSFCwwQK4UTDBWkBXCo9TyIljKH9/Y++HcNiO6fmCLTqZHSh6OIgBJGdQr1qNQatgb7bdjh4g1T4HDomcpqftK3m6qrKVUuvtQHPz3xDMI5rg4gG+65uHc0yQFXOQaVkKqY0W67E3zt8/n8sXNdtFpzGSuc8MBvJTPBEFVVGwAAH0GPP1H53Fx3WcTJlYy4gFSCvAMcTK5Y2JbqpCqyDGhQRAUS6Mg86P5En+Rx6KgGxbVLYk/43JnvGgxZaD+I29MY/1mP8hitU+FFoi5QSsKphHlPGHholSiOWf0/fFXFUIXz7+Oa/+Ig+8K/43wWgfCg4geIHkud4Ml1mOXLMcuWY5cmDwqd3/wCH/PCeM0Ccwu6fsgfSv0xiVNVojRHskcIVEcI1lmxmVQrKXqsv9lzA/wDaf+mIwYjE0/8AkPqpoN/zs/5D6rk2Per2S3Eh98QQFUtC8L46F2ULwnEqV5jlK6v4ST+xQfQ/4jjx/aLJxTzz+y8d2gf/ANT/AJsihTCndhKSoZlC1e1kAfU8DFe6B0V2knRaNEcULQN1IcFoYjiIjdWzLVFBuiDpNNXY80fY1ixY4RO+ikmIndbHK/IjEhzhaVHeBRSZYLuxCjbciuTQ/ckD74uHPNhdXa8usLqRYK7ffAnFx1VM8rbQfY4pC6QtdNixuPcbj98TlIMFTMarNPyx0LpWrpg7WwpBVc/PDuGMaoiJdEkuVfox/lj0NCpIACWxQimfJHi22HmGyzkG6+d4/ox/pilXQI1LdC6wBGRlTsMODRLHVXMs/p++BlVK4h+PCf2qE+8bfyb/AK4NhzYoOJ/16LmGGEqsxy5ZjlyzHLkf8Lcv/wAP+eFMZsnMLunzIcDGJU1Wi3RHcocI1EZqMZVsZ9YK4W/Vf/Lz/wC6f+hxTCf+TT/5D6olH/vM6j6rl2PdL162RbIA7msVe4NaXHZQ4gCSiniHoTZRlR5I3ZlsiNr0/I2P54o2pmcW9D6pLBY5uKBLWkdd0JwVPLMcuXXfCA/sUH+yf8TY8nj/APyH9V4vtE//AKn9fsFfzUWpGUGiVYA+1gjCYs4E8QfRLsdDgeaTYOhZpEVQ8Y0OJANTEF1AA39m3J+eNd2OwxeXZTcRpsbradjMM5xOU3EbaH8LWfw/Oxc61piW0ajVl7K3XFUfrirO0MOwNEG1pjgNfqFLMbQaAMulpjlqrr9JlKZcWrGNSramYUdQIcVyQBWANxtEPquuA4yLC9ojkgDE0s1Q3AJkWGkaHgqi9BnJfSwUh/i1E62GphJv3Nhf3wwcdh4EiRHDQWGXy1RjjaAiRNuGmgj2JVvpXRp48xFI5BVVAb1n+5Wmu9NvgeIxdGpRexouTw1vr5hCxGLovouY0XJtbn+FQXoub8p49S+uQPZcmtNkfuxH7DBjjcIajahGjYiOOvsEwcVhe8D40EacdfZX8tlMx+a819o2LMVDXpbRXv7k7fLCtWpQ/S92z9wAgxqM0pZ9Wh+nyN/cN41vKoS9MzGk+piVJRQHI/TCtRNHckkfthluLw2a4F7m3+0i3smW4ihm0F7mw1kL3w/0xwMszGVQNTMNZA2NoNPse4xXHYtk1Wtyk2Atx/dflsqYuu0moGxtFr814sWcUyfEwYOE9R9JdgLO/YCx7XizqmDcGiQIyzzyifcn2Vi7CuDdARE84H3KgzkWcKRgawyxmNzqNH1GiDe501vgtKpg8ziSIJkW0tdXpuwoc4mIJkcrflHYdXlxhiSwjUG+bAF388ZbnzUcRpJjpNkg6M7iNJP1RTw2f1vojf5Y1sA+XwlcYP8AH5hMEjY2GLMQfrTetP8AZP8AXEVNAjU9CqIOBwiIkjekffDQ0QDqp8vLsefsL/pgTjCh2q49+PI/Vyze6uP5qf8APBsNoQgYnRq5XhlKL3HLl5jlyzHLkweFuX/4f88J4zQJzC7p9yOwGMSotFqN5c4SejNRXKHCVYIgU/Ux/Zp/90/+E4Dhf/Jp/wDIfVWpf95n/IfVctx7pevRjw94ezOaa8ul6CLckBVPI3PJ+QvFHSQQBKSxuOw+GbFY67blMniDwv1HMFp2iNaQAjMhcBbG2kAbm2oe/fAgKjLvaeuvyFi9n4/BYf8Axl1+MGLpFkUgkEUQaIwdpBEhenaZEha4lSuweEP/ACWX/wBk/wCJseXxg/zvXie0f/KqdfsETYYTISoUDxjFMqIHFLfiKV1niCO6oVJfTqrnb4e/0w/hKbDTfmaCdphaWDax1J5cATtoqx6nKIWTU+tpKjkZaYRf3ia5vYXvvggwtI1g6BAHiANs3D0ui/pqXehxAgC4Gmbh6eS2zHWGaCI+c8UobTJQ5Xu/FfDvt88SzCtbWfDQ5pEjrw+yhmFa2s8ZA5sSOvDVEvFGaaKJDHKyMWA2A9a1uTYNVz98K9n02vqEPaCI9ErgKbalQh7QRHoUFk6xODMRKfQF0qQGoHZ2FKC2nY/fDowlAhmZovMkSOg13+yfGFokMlusyZjTQa7rSKZcuzLBmA6vG0jvQOlwPSbO1sdqxLmOrgOq04IcABxG46DXyUuaa4DqtOCCABpI3Hlqi3S52fKiR5lLEEmSlAQ+x7en54zsTTa3FZGU7C0cf7SddjWVyxrLcL3S/ketzvP5ZzUYSyPMMajVXaq2vtdY1K2CoU6Je2iZ4SbfmFo1sJSbSztpmeEm35hOZTHnFiAqN0xxdCsCoJBg1NyIFe8Mr+q5/wBT+pxt9mf9w9EDGn/G3qjc5xuM1WcEI6obcfJR/niKmyKzRVKwNEVtX2++GQglTZF9jgL9lxXLfx5TbKt7GQfuIzg2GOqXxI8LfNckGG0msxy5eY5csxy5MPheVRrB2OzX8gDeE8WCYTuE3Tpls4nl6wbAxkPpOzZYWg1MGQcMqsODxhCqCHFpRgETys6hgpI1e2E6tNxbmAsiQUSzqA5ef/cyf4TgOCaHV2ydCPqoYYqs6j6rm/QujSZmQIlAfxO2yqPmf8u+PY1aoYOJ4L1GKxlPDMzO9BqV1XwjlhkYmUzxuGYVsVAJNeok8nivphanXeHZgLutE2aRxPHl5rx/aVX9ZUzZCIHX0srXXeptKvlK9C7d4vUVo2FO9nVVbC8BxWMqPYGNg6yAb8NbbpfD0RTdny32nRcm8Q9NaGQhmV7FkrZAJ7b98N4Ws17YbNuNl7Ps/ECpRAiItdCcNLQXW/CmYUZPLqTuVP8Aib9seVxtQDEvHzReMx7HHE1COP2CLGUXVi/a8ADgUllMSoTOurTe/tgedqJkcBKxsS5q4KOSNXUqwDKRRHyxVstMhWaXMdmFipQBXAr6DHQQqSVrqVvY/scc2xspgheaAN6X60MSeZUyTaSqeWykaqyoo0sxYjY2SbP2+XbHPrueZJuEd9Wo5wLjcLYwrpK6Vo8ihR+2F31X5pkzxVQ90zN1WOQi/wDST/8AkYkYusP9z6onfVP/AGKtHAJQ1o2OhSoJMHpogV7w4PVJv2X+pxvdljxO6JfG/tb5ormD98bbDdIhCs+fWfoB/LHP1RW6Ktiiut9fxfXBwgqbp784C/RSVz78cVvLQN7TEfun/TBsNqgYn9g6rjiDDiRC8xy5eY5csxy5G/D6qN3NKzKh2JJ1dttwK323wtiJNm6xKbw1rnimfq/U/wAoNMUUYTYE0CDydwSWvvf/ANYQo0O/MvcZTNV76TQQLI3kPMlBjkVogumQGh6dI/1dgDvz9sJ1QynD2HNNvX8J6k2pEuGqj8Q9U8k+ZYUtTK4IcUDsSvNEVuOMWwtAVBk24aKtau6m3h7ofN44mkWrsN/Ag3KlQCG/1CdXG/A74M3suk0zGm/OfrpySoxTyQRtwHyyZfD2ehSAxhmSV+dYsFtNVpoUoO/vvztgGINXPnyy3yWnWr1KhzuEgWmIvqfmiaspn1ZdKOjWNOprFhO3qB1AgkdyBp53wL9blBlhHp89kiHNJBi3L5yVfO9TjjVzmJII6rSY5O17Ggt2Cf4T3+eKDEOe4No0yfa3D5ord40Ae8/bruh3Us0k2X9Bilv4SulgrEbatxbEHZhxvYGLsqim7xNIO86kb35cJv1TmFxAZUa+DB1g8/pxCWm6Og+OcAhlBGk7aufuDt7G198OfrSf2t4xzWvV7YZTMFp+aeR9Rumrw3NG8MKht1Fb/wAVEm/l9OcYPaAe2q90a+2yyK2I7x7ngWOiKzMiN5zv6CbsAn5njkbYFQpue3KRcevohOq5W5Yuocx1LLrJayBnJICjv7sTwo45waphH5MoNhy1Q2ViRkK3bN1qcklH2Gncqe+3sPlhXKSQ0DxDWbSjHLAAFwh0XWvKvVyRWx2+t/Pj5GxhzuC/9pgKtR7HEBWMj4iSVSrkKSKB7knj0jcYpVw9Rn7b/b8qABmlisVoVgzbnbaz8/rgHeZiC0W90Uva5wKiyudQKQ0gOqgAPnv9tt/li9am8nwjS6q9zXOBap4JFT06rLd+1njjAHipVOfLYfCrOBqeKFrNM3l05Cve4+V1/PE06bDW8Fxt6LhkD+SjGeEa05Bbst7gHi/r88Wdhu9f4NOO0qYa98NKsyEvHa2CeB3+mAMDaVaHaBQBkfBVGNJPLbTd3tR4rmj74ePdmo1x0+Qil1MvC1ypcqwY12HuO2OqimHNyqahYCIRPwfCyCbUbNr9tj742MG9ri5zRwSnaLw4sjmjmYPGNOnus9Cc0fW31H9BjnC6K3RRA4qpS6/i7LDVbgX7yRj/AOWGQ0oBcAt8v40yyn4ufZlJ/YYG6kSoNan/AOw9Ut/ih1eDNZL9F9RjmQsKIK6lcCwcWoscx10Os9rqfhO65PGf6YbSQWFccuK1xy5eY5cm7wXkzIGsMFu9QG+w3r2NXRHfGdj6gbHFaeEpk050v6/0iHivynyCyIrBhKE9TWTsST8z7nAcH3jcSWONom2yJjWhlEAcU4Hq9w6XjUsPS8an4UdQUuront71jIGF/wAuZrjGxO5BvC0aQY50NOkLxYIFMYdALbRH3o6Q3rY73Z4xYvrOzFp0En6WXEHOSYkJX6LnRFm+oxlAUcNdgbVq3/c38saVekalGi8GCISeEIbWqciD7rXKp5jKuoKWNKSL3rbaxf74cDHOs1sngvU42vTpYcvOUX8ObSenRLniPLSo/qe1DnSA9hW2uu3PcbYZY0NMZYPTVeO7QZNTvm/scbcuPRZ0zosksLza1qMDQjEksC2gkV8IB9+cVfUDXZY11I26qmHoVHQ+Ryk6or4eneN1S2U7ghD/ABbgfLknffC+IYHC49Vv4QA0gxwEgHyvdX/FCyRllEhDRsqk/GpXb1AlRZ1Nd9tsBw1NhuRMzy+9gkMVhwKTalNzpJAIOw9I4Jo8KwiIBjKzl1IOsA1VgAUOBzXOMntBrqhytaLG0Tf+U2/Amg9wDpAKn6n0MzyhIswUIAIDEm9hbFSN6ND0m79sQcR+lGaoyRxAjyH82SdSk4y6/OPaUm+FsmcwshkkcmN9BRW0a73JL7UAw/72xqYt/dkBoFxMm8eW9kthaL6rXO4W6p8SBZYlWOdgAu4IDEE71yQdtq+4xhOLqTyXsmT8+eq0O7IZ4h90qdf6Fmo5UjjzPnPNrJGmhEqAFjzWqj98auCxNKsxzjTyhsb6z/SQqUnggAm/LZGuhdH0Auc0ZFHqNqQTq43Hv7YUxWJJcGinBOl9OK0WUKlFwvMq11yR3IVZ2BkNKBGdKknSmtgKVdRHO7EVgOGYGNJcyzdb+ZgfjRArtLfCZkpV6bDmZs3NAHjDxNpY7gACgGBHxEmzxffeqxp1qlClh21SDBH12SlPO57myBHVPHQYhpbzW1NE1NZat6qy+523vg4xMY9wIDB+4cBPstBpe1uXilvxdLnBHLI6xeShA1eaTqBYAaBW1WLvbGjghhi9rQTmM7RFt/sksRnaOSo9JTNFEnaPVFINeoSnj4Tar6i5rk2ABg9Z1DMaLXQ4WiPPpHRRQFR8ECfVOGZRikbxSCgKGo0B/wA/vzjJY4Ne6nUbflutGHAFgF0leJuqZqB4o3dD5oLL5eqi16VuxVgk8Y2cHQoVWOcAbcY+Qsmu59NwDt0dyL5tWVZECHYgqSVo/wDfHb2wlUGGcCWGQtDDioB4hZPHhobTH3cbX7KP2+mDdnf9sjgl8UTLQdh90Tm7Y1qWhSyFz/E31xDtUQaKMYqVZIfh7w5onhGdaJSXJ8pGDMWINBig9N1u2ocAd8auHAqgPY1xZFjHhPSdfReccRmyhNHTc0kqmONzrUsDY9Qpivtt7XZ+uMTG9kVqVU1Gts79rW+t725pWpc5bdVzfxh00wfnIybLJDLZJJsOynnfvjQpVC+czcpBiPJaWEcHUXRtCQEwwrKZRscSuK0dMQuWjCscuXR/DWcSPL5ap40CEtKpO5BJobj7n9+2MPF0nvqVJYTNgeC3MO3JRa7ZD+t9bHmMpEE0bWQNRlAIb4lFgJ9NrUUecM4fDeEESD6HTf5qk6lQufBhyZug59yI3jOUp2uYrQ/TU6VX1GzQs7774zMVRZLg7PYeHqbk2WhhASM5Gu49lnWZpFlZcuASzCmoSGjvrG5o7812AxbDU2OY01J+nlzRKzCxjTT/AHO1VPoav+bcpGyTyeakwcGlFEKW1qojHcmzs1DehjSFD/EWuNmi0R57+WySw7vEXFuvU9NLo5DHFFEgeGGzNHEUDjy3KMSjsWBIFAkjv88Jsr1W1CxhMESSRJHIRZP4nO9re9vBkRtI/Hor8KvKmnNZVWy8jkEGSnKhyEZlKkhb08EGq7YriKhw5dckgbW12BM7bQl2FtUGLdRP8fhFuh+DYxE7QhVV2K1IxYKqHWAtikAYVYwei6tiqAe0hs+fmdEKo9tF5bc22tE8vshWf6JHmwWmjaGdSyo8ZGwDUHsi3Bra6rfbvhSpjzhH3kg32g7EJvKcpaIvrxH46K1B+FaywnXmHYykSmSQAurKdgvYhhzfsMajXVaobUblbaw6pA4oUw6nLjcHW0jlHJT+HPKj8uSMkhLVSyKSaY2dm2oagPreMT9UMPiHOfMyLagdOa0sRUfiGun/AG4FQ5zxcrSiYs7Qlm0oqKdIUgWp+Ily138tuN9bEtrVGkOADDIgkXn6EJKjSAGVpufdB8n4Wj8mPyp1Ny+cWMenzFcMLJuwyqx0+xAwj+upsqnOYgZRy+149Ff9OQ0BoI3N9fmysdNzmSjCxweXECAEdUf49RUrIy2CePVyL7YtiqL67DnBkcfnBXY0tGRmnAfaY+sqHrHh9pJhKc0kCgWxUMVaV2KkBGA02prvd1tWOweJpsaWNhx/1EH9o9bq9U1H5RcAdPe9x7qTomUhjjaGGbzQDbCVtBAXUpogfwsOOLvAsUHPqCo9sEacL8efFEYXU2giYGn+3rx36WVDN+Hj5s0k2YWPKOwAOos7RgBhpCGlUG9JIIBN1hyjWaKDGAN7wTO8OuL7m2vklnDEVXOLSfpbrb0K3l6O486bpo9U8KoW/MKWSUNux1er4OQN8KNIq5WYkyGmbiJEcORVDTcHvOa55G5+it9O6DPETLmZj5bBEGhgFYhQAzo5L62I2Fc84YrGi7Llpi29rTwj35JmhVqBwl2Y8IP4+8dVQ8T5pFymYy4t5DCGoWeSvwmtwOTX9BhWjRd+pZUJsHETa/XnspxpdUpFwFr9Vf8ADeWD9Py8etfMSMHSeRubBXkEXW+E8XWNLGVHwYJiVXCPDGgcrq8elM0flg0R6rvYseRXahgH6xraneEW06D7yU2K8Oki0JN8c5AeflE8+JGjBdtb6eXFEHgn0nG52XUNSnVdlMGw9Fl41zX1mGQI49Uz5LMF0S3WVlYt6WDCjt2N3R5wjUwbw4lrYBHzbinaj6dR0sIRfoWaXLI6sJW1yNISQNrrbnesaWGa4N8UeSVxUvfm5K8/iCC93K/7Sn/K8PUxAulSFhazY4O4+hxQogWAYiFKRM11XLtDD5jAxLr1pEyiStrvvud7Bu++PWNo1GiAbwAJFvT7LzRHiDss36ItnOo5bKS1lo2UtpMrMGZqIBobneiDXFn64Vo0a1TxvfMWsOCmo4uhgEDXXXZKXWc2J4OokhbWGGqWthmGP2J1b/PCOJphjhcnr0PtyTmHblY4Lmi4GuVrbSv8/u2LbLl4y7j7f1xVcStJ4iTsCfscQrBrjoFp5DD+E/scdIVzRqDVp9CtCMShJh8OeGZs369QjgDhGlY7KTxQu2Pah3IwtWxVOk4NcblNUadSruYH0GqZMn4ZzmRzIMdTLJcSSxVJp1MPUV30Pp3o7C+cdV7qpDHnnrExwTFNtRji4SQNDwvqU05DNZ2aWRnZ4cu1NGx0llAc6UZSNtQ9dNvsD8sZOKq0WBraVyNpMX34W9J5pygO8ecw6bacvotTNO0ceYghj8x/NiaMxqx8rUmkshALggFzW4HyJwyKTGgMe4k6nSx/Pwqoe+o4yIExN54CenCyKZvrEgSWeeOP9OBJBDVVqUgqSDufSK9hVYy3uz12UQNXEXmORi3FEyCmyWzb6qKbPZ9kcgoYmiS1ksam0rIUj3+Kzps7HbbGw6izIaQcTmtw04fjdUBYXAuAb052v147Ir05Usr5e7/qGOR2Lrt/eUgmqO3A3xhV8Q0WNPM3aZ13NtOPurtOWBng+X3n115oJH4qbNaJI4XdEmEaxpKQ/liNtWxNHeuTZOn2xuNw5N3OAgC3AcifrxG6DLQDlvO9on59Ve6z1HK5eAebCVWRtAVZW2Zt2vgBQLJo0ANsZWGaKtcsZTh7dS53C0m2qM9xpRmfINv2hB/CfUPjgy6OFR3MjIyldGrhgd/L0+kEGwKPc4bx+HdIqPAMC9iTHI9dbeaqwNNOWmAHQJtB1R3J5nW2YMwKabH6bKwACXYUiwApG18g4Qr4lj8mcHWRYWvoSeaKAQSGRHP+FzrNdLzOWjyiSrG8BmVhJFIHUBioIr+E8n7nHpKwpw5xFyD9FnU6lVoAbsfSbcJXS+t9EgzOlZHnCo+oUFFtwCCG7dseXwuKw2GdnpPNxBkba2hPPDnjK5o9fqIul/p2ZhykUimR3WSRld1XUUYR/AxHxgCySoG5v3xo4iiMU9tYsJAFpOXUz6/UKjacf7CeAOttuHwKz4g6HFMFmXMhfKjAChWCFa3t2/h+ft74Bgan6cmnMucTNryeG3VXILmjM025iCvOkJDG0aGVB5yKRNJ/+22enQ/ERewRqNcYZxOGL/8AuNht7jaOXNSzECQWuzHh9uZ5otmYUUbPE7HUajJJ2WySNI2GMY0sgDswI+fVMtqk2II6/wBpC8T9ZijWGRDKkhQpqUgEIVINb2VvSuxG2oY2cHhagc9r4ImfnuTzS+Opuw4aKhs6dPXkZBXnhfxDHFISzKRoSF377AldOokk3d78/QYrjcE6rTyt1nMB5rsKym8HK8F25Nugv7koxDLl0E7LnVpkIBW9QsgW29/LbfnAK1OsSxvdzBnbhsnauao0MEA9Qlzq+QE2an8oq6qiKoUqQqtZJUcUO24q98auAqd3SaKrTJJ5358f4XmMaYqhvJJ2byLQyFHQq4PFUaPwlaO9/LGgx7KjQ+mZCXBBEpo6GuaKswmnjVNHpJJ1FjVDWKFDeztjjSY5j32sFf8AUFsBrvdFutdRny4P6ize6vEFYfV0IH8sIYdwrA+GOYXUcdUfrC6aFoAewH9BiRotVe6ccuXP/F3jrIZzLCFctNG2oOCixoNVEAEgE6STvsMehaMhkn6rC7t4vZMMz/l4B5vkl1jjVjTlmIUKtKK3IA79sK1jQc/KZ3tfqop067wTTMCeICT87KJEz5Eaxk5SyigCikyexNnvfe8CrVW1WNc3SyapUHUc7HarnUGTJPy+owFz4R6OEfUN9FbOUAHFmwAL5JNDFWuc5wCeq4SlSplxAJ2CMZiTKpmM2jRRn9M+VoJKpKAt6b+IWCN/niDTqFoAN5v0SzatJjz4dLjQ3/C06Y3mADWwOk1oGxkOyKwPwrd2304wOpDb/XhutFuOr5Wlro6D2PAekqfJZnWVVpApZgA3qZRZqvm38sc6mdWgnkn29rVO7Jc4AmMtyRrBB5j0VvpckUkwikYj1ldQAN1YGx4Y0DR98UeyoGy0E8lLe1g+m6csjQm4N4O2sXhEvCvU9emBB8chZCu4JA3GnbSSNwfrhbFMewF/KCInUpTEVmYjK9oAaZFtLayIBHnsnjLx+WoVS6igCAxogbb++3vjz36ipJh1l3ds2C2yqurM/Gon1UNz3ux6iPnxeDVcU802ENAAkC1uao2mCYJ0VOTLSF5pDIzcqA5utQFkDsa29NYKzHAGnnFpl0bwpNOAcnkimRdtO+kjbZo0ah2FsCdvrhavjnGoTlBk739F3dDUEg8iQtJon9FBWCk6SQRV76dIOnSDvdEjgYvSxge1ue1wOUAz1PSbqr2SSZ29eqo5eWRpBtpCsSPWxHJvUNiWN83weMGrYhuUu1J5AfmLcFJpl7sxPsPkKZojCsnkIiK3xRRLWo0F9Nn07V8r3x1HG9+Wsqkhvr0mdbqHsLRnBkjp8+QvJOlRzIiZmFZPLAoO7bbCwaBsji+SAMVqY8Uaxewm9trj8bhcaZe3xQZ5C3Tgs6f0xMsJFhQIjuZCoI2Wq0DYWtjg84l/aXfPBFtp13lDbQyNtfyUWR6chkjzLIVk8sxuEVFDK1E2p+Gjxztd4Ji8Ux+am5xLZtrIjTlcLmUjmzwJhCMn4HykOYSWMTmMai0UhRgWG6/Dvp+W5uu14db2iMQW0WkAnUnh5cdEH9IWOLxAHAT90Yy/UHeSPTIVDepn0EqVO6gJdiQXzxVd8LvNCjmpgAC07wdD1AkgdAUwZfdo6X21ProhmZ8J5aNy2qSSyz/qFkQyM2xKjcNwu1qRyNsMMxzagFFj+UgRA039SfRD7tjaneOaWiZsQYMoh1Ppwmy0mXjkWEFQu0bkLVEqtDdbFD64zWPZRxfeG8E3kX2nij1fHTLADy08kP6h02IRwyza3MEMSKPM0r5yn+6vFk7sduBtvjWbiHVmHJodbHzB+0JYU6QdLybEcYHErbxaGkESw0X1l/SasbLYJ3osdNHkg4TwrKYfnaPCW6G5Bn4R9VrYdrXnx9enwX6JNjCUdcPnSXQJUFdtgAf7vucaZzT4XQPdP1GsqiXtznmAR5cBxQ/qPRTEAsVvIziTQFAUKAQftZrBadYPudAsmv2a6lfD+J05ogAAX9rxCFynSmYTQI6Cahdm9Y2v5YLMuaZ+Qs6s9radWl3eXTeTM8eEaDZMP4d5kRLK9An0ggj+EXq3+/HfGlhTAKwq9POIUniSX+0ZXM5f4tHqcAsLBO51cGiduBQxTEYdrmZWttvFl1NhALH8VmYzMjvIqmWbZTbEsRpOrvsQbIobcYabSoN8LGgDS0D+yrMbAiAI+6Y+qdO15HzJF0yaVrY/EWWxxxv74yqmDqMcarTadDs3j1+yTpFzcRkBkSuhS/EfrhQaL06zRjlC+Zc1n5JG1O5Yjg//AFjRL3HUrJLimyPr0E8IibLIrKoBldzJJITYvU+yDV6iRsBthdzXl4cD+PP8Jmk5ndlhFtfsoOndRVcxnFC+iaCWJNNUKA0tZ5UFe2LPMMvrZWw7XVqxa3dVuj5cNIFuwSvIvm/YjC1d8MLltUWZWvymbAz5XTpk8uB6fJyRqmDHLnVYPvr2xn/rCxkNmTvIJ+iX7oPILoXnU+gQyRtH5MUQLCQvEZC2rfenLdifTYGO/wCouLmkDS0cepQ34RpYRxuoYs0uXRIoYptJYEUIw5VSL1vXN+oD5AEm8WY97nOe/LPOSLjYaxsShM72lZrT7e6vxZKCS5GyR1uCujWuhW29SgfCaAFg2N65wBmJqUgWGpPAixB95HXVGbQc6MwEcFEnhXIlT5kObUXYCyIwBO1g2GLE1eqxhyj2jTgZ3eLe2v4+6h2FcRkb+3UXNjx52SfDNLk5ZUhEjqlhnHp3C2xOmyAAWuj7b7YZAGIpgutN487JaqHUxDJgE35mCmTJeO5FP60GqlXRGQUD6Rv6tNlztwKwi/slheHc7/1w9136yoBHJR5H8SnTRHKSyAU/pXuL1LpoqxerXeq+owR/ZpNI02mBeOUn5CGMWQ8ON/6R7J+Osu6LUdSSKFI1mvMF2VBFsCAPYXthKv2UIhuw1M6zc8JI22CYbjybH7KPJ/iBFRDhm0u5WMqFC7AASuCfUSpIC7Uawd/ZzcjWASG3vvKG3FmS7cq31Dx/lo0VtDOHjLINRUC/h3APDAoRyNsJ4fslxqObUggcCbGZ+mnFEfjQGgtVtfFeS7ylXIDBBGx2q7sA99gOThap2XWLHOAvNhI06o7cWyQ1T5jreUBI88abProAWNOoC+4LUCdj9jiXdnPpwGy7SY4HWOnupbjGFZluv5dgp8wJdqfMYKdY7UfccYHX7PeHAMBcBBPOdfJQzGsI8VlMOr5VtLrOulkGn3DEj0NXDAc/TE1OzjTe5rCSBJFj881ZmJBaCVPmJ4YwzPPEKqqa9RL6Nvb1bb4qcBVLXEHTTn+ON1LsWwR78lD+egbSEnQyAlTGWpgymjtyADp533vjE1MI6nSFUTfX89OE3UtxTHEtU6wCk9aeo2KYNxuePqPpeBHD1GuHeWBB+FWbVZfLspZsizAKVIJ2323+vvgNKk8VckQedtFdz2ETNlLH05lBsHSpAJ7e2x777YJXwlYZnRIGpGnlxVTWYYg3KA9RyDsSVYhdgwC3qCEnQdxpIN779sOUcTlY2nWJy7RFp35qHtmTTN0tjrqx6g0W7tuA5BdjsC1XYClhQsXZ7Y9OyhTa0ZL6en87xoqCu0NJe/xaG22oj7qh1LrXk6o0iiZWI8pwGDJW2hwx9K73QNGgcL1KDM7mzF7/AMFWZ2nis4B00FrX3I3PNe5SU6WbaSdh8Kb8bDZb2HxHAS2TlFgF6DvMjJJGY899vJQdQXyYaTSzpRZGrU431EXvYNGsEpTUqbxfyS+NxIwjG5Whx4Hcceckr3pmQV/PFhf1F0iwtkRg12vfGzgi7ICI9YXm+2ntZjnwI0028IWqdJklkjh8wL6G33OlV3FrsQCTsffGkCZAWNUrMY0vylSZfqc+WzGaT0MUQEoN0LNoAYX8OxwDEtp1HCm9oMcULKx7WFsifXzViPxRLIseXYtck8atq7qZVIA9qrA8RSpNomARGgkx/KtRoAVAefv/AGuudTUQspoNe5u99969h7Yyu7AjMtoOLgSFAWvAjE2RAvnTqPQHjQOgdwqqZv0yPKLcar4U9m4OGWOc6ZEQY6rPq0QwCDM68lu6lcmkglQlmZClDUq+980Tf7jECoTUNOLRMq2Qtoh8jWOa2zUWj8uDMJAYbpdvLJJOg18+fneIzlwdZMUGBlRmZ1iNrI5H08D8uySqxbTK6gVpVSGIG9udPYDCdSoA13QjzWpWxDsuSIBgzOwMopF1QllGilcHy3LD1HULUexIFi8JOw4AJm41HBLiqTBix0JOqLfnbXXo9BGm9QIsGrNcDjb6YV7pv7ZupGINjl15+d1XGYUOvwkirBbcFhx8j8sXyEg6/lSKxLoaJ+Sr+XzgFgBd22o/a8LupTudFdlYHQH5urs96Ca2FG+2xF4C2M4RwYiVzIQnzpgNfqlcFlYjVG1grY5BsWO+PUMflptj/wBVTCYJlYk1GH95kyQMsfmPymuCPMMYJGmlEkPpiBF6VYAMTYrcEc77YA/HkOm3z5qmH4HBB2Xx6TM+wtde5OKeGeeVZVZ5/S7OqspJB3UaRVWf+WKjtAZdNp+XQHYTANuXvBMWtN9NkOj6XKuWEEegAkHzAtSCiWosCNxvv2BI98XONpE3Gi4dmYRwLW1YHNt/XhtopH6US2XY5XLFYgQwVSBMSOXN3sNx/wBcW/XU5uqDsqiRIrN9I5X5fdSrk0XMSvLkYniZRohBYLEeQQRxq5bFmYumbjdXHYhcJbUaettPnBDsv01Y8sQsDLmiTU4dggBYH4O5C6lH1xY1qbrH7Kv/AEGrJa17Os+tuSi6h0qLyI1iWdZgy+bqcGMjSQ+kD+Jjvv2BxcVqZhD/AOhYqYaB66/2pJ+nZdcxEIWzAy1Eu0qRyOGKsooVuOObo7jjEl1I7oR7Gxgvk+hVfK9Gh83MKZpY4gAIpDDqZwDZsDdWvjucWlh1IQH9k4oXNN0dJ+igg6UjwSTvO6ToSUhaPUXJI0nVfNd62rHDLESEM9nYkWLHT0UiQNlEhzaZlJHkIEkQS5FsEvqDWDXF/MYpUYx7cpiFT9PVZfKZ3sVvLFNlsxEBLl5fNdmTRJaqZP0w0jaRp7dq2JxNTDtLYOsD2QQwgyP6VzN5XqLZj8s2YEk5AmsZj0izyxFesnT9AB7452HY50lt+iloeJaCqvS8hnMx5sSOWOWkGoGVVBcMx1Ek+oAqxHP3x3dDSLEXF9OSgNcbTcKfI53PNH+ZJkMEraSSwKsDIEJbcHUDQBrevbAn4WmKZ8Og+RyVqecmZtIn1RXqeT1N30gHa6B2Yb/Y9vYYQw+MqMYG7LUq0g66qZ6JUjQyEAAAamuhuBvQO2/t3OIpOL3kBd4KYBdoCJRvp2Wy+XaKWHMATSWEGXhZ7UkBtTNQUXRJYCh74dp064dDxHX8I2Jx+EqjKynIO+h8omEu+Mc6yxOk0gZywIGm9RGoM+rVuBvWwO4xoNpSe9NtuqyK1UBppjQnfUJc6Z11UjMcil7JOq9xYA7/AEHfBaVQMEQlXPc5xc4yeani6tVPFJokUkgk0dNbDewR8sFZUGxgqXBtQZSi/Q81JO8k76CwAUnTsw2NtRG42F/LBBU7x1wCk6jGsaGNkBXMmySZzKDywH/MqdQNggWSNwPb2P1wDEBjaTmgR5/Sf6RsI14qDMZHzqumx5ZUsKXIJ1euRn+wLk6V/wBUbYz3OJ1Ws1obora8YorJF8OdRjaDOPEW82LLAPE1FDp1aUB5ZA2ptR5DVXfDYoMbh3Ob+18nmLexQ6lR9SoMw8Qt85Jc6Pl3RmVkgRoCY2JGvWWFqR2AXVqH1HFYDP6ijIdYj0hRTaKdWMlxYjWTx5Iwj+bl8zGcnDCyQLEafUzlmVo9qoAsWNg3fOAiHtD2OJl32VsmVxa9ot9J/lRdR8L9S/L+VEEY5Y0Qjx2oN7A3ZcLWqyNjW+LAky6oLHY3v02U1Xtgtoncgf8AGdOciE2ZWTLSJJF+XqRFMch0+qMxxsbcg+klt1fv7nGeKcgwOnNWcZtMgfXVcry/iEMUaQquohXCghRENyGUA6iTVEb7c74ZdhIs3bSYmdLcI9EmMQ7UlFujdeikbdVZ2LMQQI11ENVMb2ArcnbahhWvhXtbYwB52+eqNTrZpBPO9vReZ3OGGBEkePWSW3PAvZQR782RVLW94llNtWqXNBjT583RCXmG942eJKDN1eUgkvDXemI2+dc4ebQY3QFaVPFOw9MnNTd//RJ8hureQ6gANUioFBDK6vfB3Fc7jj54FVa4mG68IXP7beRcNiNj/CInxUhcr+oP4iK1E329PFdycKnAvAmyzx2hEATYenSOS3PiDRubCq+oApeoc7ncal73WJGFkza4hWdjJOaTfW2w0+coW7dTXy0NGioe75N7k6d97I7AVigouzEHjHl5rv1oLMpJ/O/1urB6kpRXIAGliaINEkVerckAAAYp3bg4jmPn5Rv13hEkEWt00HGBN+JVheoXpoihqLgUV2GmrOzECj++BGiQII6fX+FRtRrT4/8AWdDudI6f2rS5ldWzMWZvTvessrEAEGrCqQR2GKEOy329oP8AKOcTDcpAm0dOHnqVGZ0atQtWXarsMDpC13PN4sGvBsYvfpuopYotJOk8NhN+p6LYmIHYjSGNCtxzqUWONjt+2JLqpBzax68PyjnGPcbnUbTJ4H5qtHhjFE6vS3N7hrsnbleNucS2tUNrX90RnadTfQiOpi3RSGNC5J0N29Q5NXtpK/8AP3xam90ARvxj7FSzH1Gsa0OIHG5npueEIB1FAkhCmx9v22w9QeXsBdqt3C4l9WmHO1VS+1D9sGhMTsvFI7abB7VYP2xOiERSfLSGmNbCy8QLuAF9iBQ29jX9DjpI4qho0HeHI0xyCKZXp0SzxxM63rBoA6brUBfw+Ya+E798JVMVUNBzgDEfxpw5rCfjcK9xaKIDtJjQ/lMZ6eC1ajxq3Q1V1VgmyDjK70xp7+aVzs4oV4j6f5ieXRKKR5h+HYBXsE/IVfvthnCVg1wfNzp9FSoab/ATbf6oRmJzEEhGYMUdkqC6M5AqiXXgewr749DhKvftJefEORH1SWJptpZQ2wM7zv7JXzf9pmWNCAdwWkY70LssSfY7Dvxd4MkXEuOVAyMQhLA2OXKbL5t03ViPoa/pizXFpkLoB1TZ+HucaXqOVVt9LlvnsrY6vVc9t0Wg0d5K7URhQrRUuKrlynq/WqeYaAonRY2WEhmEQILi9t6Ffc41HgtpOgzvy/q6bx7WhlPvInreI+gP8IP0OTRO5KM6KjyOhpLAUBQb229JwPtFoGCLQMpcWxyJ/qyy6NQtqB4Nxe/SPonbpqIdEmWhK+aYaDEEMEITQr9rGpiSL5xhYN9T9WKLnSJdYesnmCtGvTpimajSCbX+eiKQ9B8qaSWCQNozIWSOgGlRfSzkg+qi7A3sSh7jGgynH7HTEzyBMfYwqh4aMr2gZmzPDWLc7eSEeHNoGAI0OjNIeL5UekCmsVZNfTCfc5SXO1tl3MG++gQ31WZGtAuP3bbR5wkFs0j5hJmy8OhVCtCooEAbnt6jjR70TKr+hc69ui3njSWZ5P8A8EJoLFGNVcADfmzufmcAfUIs0X9FZ+HFAZ3nyABjqT+FXGXGoiORB3qSMD07b2NiO+3bHZzEuHoi0a9pDmjqwH7LXy3G36RVudNjUAfkQDXz+WOzN1M24qteoXNlwpkXiGkG3poi58GiVDNBK7QoAs0jRg+WTVAaW9QA3Yj4bGGA4ZZ2Wc6gM2UFVIvD/wATJOsjajHGnkvc1nSnG3qJ2s7VviuZjjlm+yg4dzQVv1bw/JlXWNpFMtiLyksPGzAMSwZSCp/vAn3GOflGpHEqO6dbLuoouj5iOSGG4WZwZEJk9NMCtE7AEkHY98c5jXGJ1Ud0/RewdIzgmmy8cWqSPTYjZW0nldz8W223H2xLqWY3UFjtFS8rMMpl8pmWO0YqjEqVHqJbcDnk7YgUxcQqkHgtWlkUJMI5VWvi0HT6iRasRQvj+mI7qQQV1xBCyPrEkZK26KRpok7DsN6oWSTXvij8Ox1yFZtV7TYlWB4ilAGlhQagDWqh8J9vvgf6SnKu2u9sGdNFv1Dr7BqVw4BPyBFDcd+aN/I9sRTwrYkiFH6h4blBMT881ZHXXcSFVNNyLHx18IWv5jt8xigwjWkSdPopZiajP2Eg8lB1HODWx85kLG/hDLxuBRJWj2OL0mENiNFp4PH1BIdWLGjS2b+vVRQ5pjsuYjJ9jHghaAJha1HF1ajg2niGE82FH+qZCUNAEjijZlEW6sNZFEM3saN99jzgYqNMiShYenWwzi+mWToZm99baGdlY6v01oVikVIXYKIT5bMPNLAuJLPtRG++59sVEuaRJA535e8pUVK1CqalIDMQc3mZO+0eiOZTpgkUMZ7jCsS5RfTKPTen2G4rnHfpAPC3jf59UJlZ7WhztdZ+/wCOKEy9WViiFJVZyo0j0ahI/oY7/A3FbGmbCdPBPz+GD73A+ckMAODnvBAEe51PDfmtXmOXdoisoaHVIyKNQjjdQyq9XYFggE7GxglfCPmXAeKOpP2PFCdVpy4NBMG3Ln7KimdabJMyogRp1iBdgWLMdr2tuCSBsK2w2MLUp+MmwG34081dmLa4AkS4n77qHp/gLMDN2EjmhR7LXSvSlygDC2YAcAe3vglNzq9EllilX0e7r+IWmY5EoV4p8L5iOaRky0giFP6FLhAyhqYr8PPB4wam14Y3PqUHEUwKjsgshfSOiGdZWEkaCNdR1kgnYn07b8V98VfUykCCZXUsOagLpgBDFS8EQACTAXY/CcUOrKVkxDMi7ur715RvzEKg+o+oEnk84WFUOeWCVotolrWvMffzTzG25xYhXCl1YopXC5MysOYy8j2FW7KgE1XYHY7++NLGMzsy8R0T3aTm0qlJ5Gkqr0V2mzXIWNmIIvTtIT2Jtt6Jq8BcS+l4zAaJ2tz5lY1FxdXECxOnVdG6dDJC2S/iZGJEakU3pIpQfhJJJ1fzxl4Cszv61YftyEydgOP4WljG/wCNrSYM3+dUHh62FbO5eOSRpGSZba18sR2S3zlatJI9ieTWHMIS+j3jv3OANuHXcb8ki9/iLc08+YEeiseE80TkogSKo0ukgnTYYhuLBrEYnD1S0Op8Dw/Mq1Kr4CTdJeQyjOfjXSGcElSAAvBL8AE7b74G5waNLq1PtGo0iYI6fdQ5iegvmDgWlkj62F7X370MXayCY81R+JD3ZnC/mP6j3UkcJJ1KrspYAH3J3I0jkHmjW1b44uAEGFwcLvIkT0vExHDlwVaEXZLirKgH2Hup2Ar00fb74sbKjId+49PrpoBt9l0bw14XEuUWJ8wAkzh2ZapZP/Ts/E1Vamv4vbBO6lwgmI4owcTSOa5kR6/Ag/gfw35k8sskwijy38SbEygtSIQfhOk2wvagN98c1hIJ4IbQ4OaG3nkeN/wduCMeKfCkwEM0chfMTSJHLESLjlPpUhrvSQtEWdtwaxU4eWjN0Motaq2XsABadNttR13B+qk8SdIzE+TWRZAUySKmlY9LuvDMrGiAtE0b4be8cWSDIFjaOCrVGQNFxmFxwPLgY84QXoSF8pmJfyzy5g0cvKmpdlvUU0r6ipst77DtiGMgQJv86qTUdUzVCZIjb05IJlc+41ICQpUlkUgA6q1aje22+xvYfPAjIb+4qzc4NhpfYczvruN1vN1VvLEDu4hU3oUk1pNgnkd7o7DHA1CLH1Qy/KASZ5Wtwk8uH1VmXxPKZI5GFtGpVNtjqO/xA6iTsb7DtWL5nk5pC5xNpbbj899hC2j6wfzDTtCkjS0NLBSpAo0q6TpAogmuD745tVwMmD7KYEDw66HWeg5byq2RmhilkmeGKZZd1SRdls2AgHYXVjsMd35MyLqO7pghxkg9L8hz+q86flIEcvMolDW6xIWULuSQGHtx9sQzENzEuaY8l36dkZr8dLfx/YVL8jMu4kSm3AA1D35++Kd4x2y1MDTrxlpVRGsFtroz4c8PyZl2EgbyVB1yQR+pT/CLo8n744X/AGCSjYt1ZgyVHsE/+oh30Un+ipFnVH/MaoiEe1JZEJC6gu9XYrY2SKxGV5kQOipVqU+6BzyTv9fMo15BjEiyq7SxSKQ8kenzEa01adNaVTYj3s87YfpMZUDc7bkHygSP4S1KszNlcbg3PLTpofNBOs5l4MuoyplHnqWdTZVKJJMd7J/c2u65vFGtqtfULh+0/Xj5JOq3M1raRmQY6C9lQ8PynNmQzTNGIogyGrDSoQRvp++keo9jheo3JHdt+fZFw2Ir1g5hPhtNpmDb5uj3TMrKvmO0muXMkCdTfoFXpv8AiIVgCDtxhDE4ttQ3Fm6HidPKY9k1h8MWy8/7ajhyWvhDpMUMxgzKCTLs7mGZn0r5kY3tf71AgEnsdjeK9oYrEVcKDhzDrFwAkkG1vrbVItw3dPgiRNimrOiRcll2y7tFKrIxN18dq7N3I/irvxhXB9qVWV6mGdBYSYO4i8D6ck/Wpg4kvDQ65A4cB6T9FWTo2fzOWicy6J5Ul819ekE6/wBMuFFboRpO1Cvpj0GIf3zhVYIA2B+l+PGyz6Q7tppuJm/yN0qx9OfLxzRSxN5kccraV0FPLjIXWWvcBrFfFZG2+Fu770l2YgiLbzrfaE//ANQyMDHMED9vTb+d0c8LzZPIzT5uSLR6MuqRgam/VDl6Qk0SqBt+11zgtBj8v+Q+vzis2qGB8s3G3H5CKRZzMzZkEFlgzUmtW0NqbLqdQKsD6RoIFMLwHvXvcY/aJG0edptsQnXtohrTTIJyidf3R81RPPdYggkVJZVjaRiEDWb3rkA0Pmaww2HCW3CUc8NN0S1YoQrrj/ivLmaaCOcLDqYKxEJQKCRZVPifvQ74rg3nI/MSb7mY/CNiWGqxrS4TO5tpx5ozP4AfL5nLzRCSTKXG7zSLpdSCbBWtSCvcV88VxDnGk5o1IMbDTdKUqcVNRbnw4LXxb0nIxtJnnzAzUchEaQRmmUld9TEkqAAa9PJqsRh6TmUW0w+41I3VsQHNe6pUabiOiP8AR+hRJk/zeVeOCPQJZElOuqFnUd2sDitjsKF3jqfe1HOFUeEGBFs0b8htzVsxpNloIkTcJY6b4dXqfnZlc15SFv1PNQKuvTqc6UcBYwACCdzvttvzqlem9tMMkG8zAHI6yeiCcjgXjTn/AGEB8PeE3zbyJBPGDqIRHcjzlF2QANxsOa5GGapc0S1s9Ikc+nNLtpgiZRPMfhpnIQvnfl1Q+o+ZLoOkH1c7qN+fpgNbEikRnDhNpsb+RVm0C6zSCjXh/wAK5KTMrlZFlafQ0hcO8aKp+BASPhC7hu/f2xdlRjm5gZHKD1J4HkimjTaSHba/PoofF/hB45I5Mmsk+X8ktKXIGlQ1G3IrSfuSATizmgOc1tjr6oVWg6mcp+bpr8IZdDkFy8RjcohJtauXdgwO97mr5ofPFK2LbSPcPaZdZpEESfSCNb7IraopvYHeSFeC+kDKyozTxMzRsrrGrKUIsgFmu15HC7gc4I1pY8F2kfb5dXpU3EPi5t5XUv4gzu8uT0JKXZkdiq2yAtYNqLUncWcBOLpVnk0XyGyJ2nlxVmiGZDu4T0/tFPGKQrkJV1BSgIFEhiCS7VVkgEknasNVwW0xk4jzVnve8uc6bg+38Bb+D4NOSilZ9M3lK6Ua0otHTt/CdK6qq7b3OLAQ3PGgVGyWilsYLuu3oCuQZiZXaST0Cy0gQEaS5cnSti63sA33F4VMkjmlhUhwMWGgPH7+fRQNIFUgMUYEAK6Gx3I1e90NxxxtYxMEnRd37gIH26+SswZZm3iKtpYg6fnuTbGtOkkUN72+eKkga8FfvsxFvh5eZsFrmY0KVrC23pWjuANxd2PvQO+Ia466qpqzY6fPnqvXjqQolGlXccBeGYA/DV8fM4km0n5+UZtVpkixjbkIJE78PNaJl2K7WraCVJPN8c9iAWscnHFwmFBrAt1vHuddeOvVZ+ZKavTa6hwfcCtII3GIyAkXujYDFihVLg0wbABdH8OdZhPS1jEulxMJJo/hcRiS2c+6hdPqHyGLuGWkBO+3VPU6orY11QjL4TGbjFvdNWf6zFrGcRlmQiMK4srtNJGjNVGlZuTwa5w08Rljjfpy81jthzYOiB/ig8jNlI3KLNJJI6jXS0dIrUexI2va8OYWoym8uOgHCeCgtzAs2Pz2SD1AtGGWRSjgEm+VFE6SON7v74eZVFU1IMtgX2II/I8kV1HuaNKrEOGbXkbexsjnh/qa5WJY3jkekjMQUbFmGp2rf35+uMpxDWgev1W0z/HSpt0abE8SRm9BxUvTc/rcNIqAaTLIzGhQVvQR2GwBN8YQxmGZVxLJmCL9Bf12V8VW7qmXCxIEdZ38kdTKZImGaENq89yqndZGaxIaa1EftVcLho4OnXw5a5uW02kOHAcZXm++qiqJJIJtw5kJhz2Zj/KTh1UqY7exfLaR/wBj2wh2VhKdHCscQJIkn5yTj8z6wazjAUHiKRS0CAFYlLq+g16VSxY4oUBvhnE04aOevSEXBuBa82mxE9b+yTM70iWaOHzJXjOYWZJNOlhGHPmopA3IJVRz773gLKzc5c0a7nfayrUo1HNDTtM8p4/ReZfpJ1pKsullWQMHo1rCrGAGAokLZr5DvgjaJxFMPdvw3g/REwzCADOhM2nWNPZNXhoFIlhEoleECJWA00CqqVG57p/LBe7cJaTrf8Ib6fdgAtiLdd594XviPw2Js1l1keNxKrEjSQQItLHSf4gWZear74FUoF0OaYj7obazQHNcNVdzCMjlWq/rYI9xjnNiykGVzrqmQkXrK+ZnElzjOGRVVgqvQeJWZ9gmwFA7WOMcM2WQLqlF9NlUk6G0ckYz/XutrKmYmTyctENTgkIrgWCGBa2LE0PoCMVDzluPJEqU6PfhrD4OOsIZ4p8QQRfmtGTiWd9PkyMiMqx0pBWMjTqK22uiST8sQ1wc+AEavRd+nDxUnkftx6JczcscmWiVZAMw4fz21EqwLWuw4I+QrbHFrGuzRCLQ76tRNNtRpMaHWOX8qCaBBl1EEjOpkKhJiBq9Ns6oPgo2NybFbjjFMzi+HgaTInynjZDwrXhgZSAMmIfHC8biOaFedLEkaso0I5ZaIvUe9g32B+wwYAFxcDeEEtrYZre+pgtDuPI8D5+SJdR6lNLCELZhozTE27WoO+rUSDW9dsUZRb3geYkfLJnFtYaI7pjodcG8cx/ChzWajzDs4aRSFCqS52QbAG7v57++JpsfT8LRrKEG4Ku3MXFsa/Qcd0X6d1HqEOUSM5meOCTUEWgyGMijRYcHehdckc4u+r4sutrxqEPCYRlRp7x8HQaGekrXIdbzEKeSsgfnQxZkZGA9LFgfVp7IduPbAu6D7gEDWNifypxDBS8BcHnQyD4fM8PVdK6b4v6UAJXjDTuAZXEGzSADUzUabf1ffEuczNNwfpKLTwNdzCKbgW8jr7IR03xOk+ezAOYbKFRRmJDLMykC+P0zp4FkVe2F8HhTh71HA3JjhO3PqUrRD3lzabZjVFJsjG3mTJmI8ytEmQrwy0wjF7C6Joc3uDeDw67heNNgPk6o7W5H/wCZpkxHIcr7qNvFeWOV0Mq5dTGxdy/6oRrIEalTeomtJNAbDAsTiazG91RYSbC48PrPuoNPK81XHTkbHnI2+q5J1wZRVh/LfmQpJJMpjPpuiFCgEHY7E1guH/UHN3mSf/mfeVn1GsbGWbp86VP0lIS8bZcRyKwkE7M2YJApQlD9MFqaxfG2JLHuplz23GwP9I4GGG/ty6pZ8K+HznXl8rMRXGxKJLK0ZZKa3232tT9jdYrUL7NbTJtJiLcrm6Bka4mHdLK5L4WnTLifLpHmk86y8DGVlYWADa+pfextfscUpvFR5a9r2wNxA9QSJ6Lu6gyCD0VbN+DM9l4zmDl/0Co16SrErW5Zea34+Q2xd1ekcoJIkwJBH8KzqDg4j6XWvQ/Dv5iKOWPNxnMILGXOsEKp3DObCWDsKrtguW+W1/nn9VFOialm6/NUJz3Tsxl3aOWMw76tWkttvVNxW9be2KB9N8ZSCeqNhmmnUlzssbxKGdRdvT+rr2I22r5H64KwRtCJ2g9zi0mqH22tC6R4Uy65jJRIViaOOKggkOvWZ2Ys9Vos1pG4IH7WxFOo+h/idDhpp7yg0oAkTsehCr/i7IzHLu9BhCUBW6Gl6oXzyd9vphqkHUqQBcZAueJ4qahs4369dvNI/Ts+oE7TO7O0RWO7a2NCySdqXg4D3tVtmuMboDHC+c7WTT0xLhyhLMGABU6dmCsdg3YjURtyNj2w3QZcVCAbRzB28lt0KQqNpEkyB5CD7fcIlBntOYZotLabFHj3YG/a6wnUirim0o2LT5ru0KjHUjtl/Mo7lI1TXJctqys2sqdTErspSl3Is7X89sR2cKraDzXLYgxBNssgkzccrwsas0iswMuPz9+KFeIvFksCflNDSROpfb1MAZG1Akg+kGiOKxn9n1XVaOVxEC3lFk62q2hWbULSSDOvO6MdF8RvmYMscwyK05mJYDZVQrGhIHHqB55rGnUnuHOGoI+tygYcy4c5hVunLM89uqxwrsiFgTxRaOhshIDAHcXhPuwKjKbZIP05+ifL6oY91VovBkm86WjrdUurZZpG9GhJYwHBNlr2C1uKoU4vYH3wzjMQ3CwMtrxAt7KlCm+pRy0+U306C22oKMdC6xFFKxc+kkM5ALEmqcn5gjc+94Oyk5zA/kPp99uSHiajLMaSYnX7I3lM3FPn4BDKsix5eXy2B2YOfXv2IpP54WNSaobyM9bR7KO6b+nFTfN7QI95QD8QvFq5OdIVCySBAZLJGkkkqNgbNb/tgjwDqlHVstl7k/DHSAwkizrLMa0yeYpa/fQRQJ4rkYUB0aD0T76NfvDVLL7/AC65z4zzk4Zss8kksUUtq5NqdqB70a7XsbxakDuZVO0X5gJplul9Jsq0meHlQrOglVIyIrJB0MzH4kIJp9WxOxFcY45nOJaeS6m/DNw4FVsnXUzE9Y5HghuSmQSEklV300eL43+m2LuByoWFfQ/UEulrTMQSI4Xvsr5EaSxqNlYjUZG43FnUtGiLxTM5zCB7cUbE0GUKrcrtTqTp5i+is9TjiKyW5KizHa0TvsLHBo84HTLgRIvutPGCm7CzUMnUbdOK0yE88sZddiKXUBQ0gVW22wrFy1jXeLRAwWJrVMOWUy1rgRE7j8qsEmh/TUJqkcC1Iaz2A7Vv7Yv4HxGyUb+rwAJAAz9CfTb0Vqc5kJLG4aVNUYLA2tJdAD2PH2xVopmHAxE+6juMUyWPYXTHOwMlR5rOx6nQR6r5cJTWR7HcUf6YsGuH+yZr4vDVqjxUoHNe41npyRLwf0GXNo0cUTvoOp7fywT2VSTyVHFf0GKVpY4OEHZL4B9AU306mYTuJEen3QeRPLnEUepNRAYH1Vv3FdhiwOdkuCvVP6XENp4Um8ToZny4K+Rr1+XmWA1UQFGnT27i+/I++KteWNjLYp99BmMrl7K/7f8A5Fr9QCBxVfpC+c8qyyemtNX3J2YAdlq8SQxsQEjSdi8W+rTL54g6G+wGl+CJSvFDEqKXZtwB2I3Y3fz/AK4q4NqGWkp6h32Ba1j2ggkxEkzE8I2hVuiZJZyZpTpANKKGk+mrFm2Knn7YYYykQWuqZSs1rq2Kr/qBSzARYC3zmr3R+jRZzqH5O40U2PNCAEALeoCwLPHPzxXI5ps+b+qmtiKcvpfpwLH/AJA8Z4DgutZDwrP03LSjJZhZALlZJogWZgKNMrCvSAACO3zxD3VAJEIOFFAkMqNNzqDx5fhV/wAP/FrdQlkR5IhJGpJUJ8QJA1JuKK8E78rigptqBtRwEj26c+avjO5pVHUqZJHX12v9FY8MeCz0vzmhcTiUgyFwVkVVJI0gWJCLs8Xi5Ds3yyXpCnF5B23HQpZyX4hZmS/My6ICDUglsFu3p+u3yx5rE9jU6jzUNUuMyZAv9IsmqObMGubAXOs30LN5ySSSLLvIRJTuCPUztS38yewx6HDhoYGt0A9ELtBpBb4A3XfXmm38H8vS55SpWRNGtSDY0l7v2o7HDlGQSl6bmBotB35p4my5YoYly7SsrpU4G4u9jvsO69xhA1atTFPa79jdBOpHHrPlCbLMtME7oN1nwX0bLMrTAR2LUGZiGIq6UEk0T8N4SrOx1OqO7lzeYA8pEEAfCgilSiSPqo+l9Qy+ZrLa0/LxWfzLIY4xYsRpZHlnVv2WlPvhzCurSKjhlfBtMiEzTxIYZpg2W83hiDLyyOcwI0uw0pXRJZBYIxa+BW/dhhMdp1aeLc4085/+Jtfe1+XRVrO75usSZ4q10/Ix5kEwIIgrqzRya7v4hStuK96o4c7S7UZRoVKLyXOc0wRoOpSzaI71j2WDdR7LnPizq+maeED1qPJMiuRRWRmJFfEpuiD7YF2bh3d22pMA3iOIi/8AC6rWElsbRKIfhlAryBgNoUIlOxvUzMu13wAOMaFXFUKAyvME+UwVXDse8wNkf/OiOcZeOEBpHJGgbbKbY2bU0PhI9sWo4lme1mzF/bkmsRmdAibWjlx+XQnPid8xKiLQmkWMh0qwEA+I8DYk19caZp0XBtR5nJMQbQdZG6ilmbTllibHiq/VMpJl4ZEkUBvKkKMCCrISRSnnY3z74B3ortc+ncINckOMiDC5ykrCgGIANjc7X3wkLGQkcxiJR3OdLzUGkGJjrGsMFLalPBscbdjivetzHxAoppPGygOZPmhCVC2AXqtj3+QwINhuYLXrYyoK/dGI0mNipszC8o0xqGBF1rG1ckWRff8AfENLQ4lWxLK1Wg1jWg2G++lhwRHNZuF/TFZKhULMN29lVfYUSdvn3xBYGjwnX5+FXBVn98W+UR7RyvKCZt1eXW6kCrKkaNdbbUP+6wRsgQksW+k+rma2ABcG0refPxgh0VC29bHbagaO1j2xVrHGxTGOxGHeA+kBm5A8N9RZW8vNGGdK1K4C6h8JIALabA0m+9DjFXsdAI2RMI7DvDqL5h0RFhIF/nJWH6hckaBmjgGkMVFuFGxA4BLCvkTi9OmWsObifdJ13U+8aKTpFrnaFDnulIxeRJHouSiMltos/wAQ9OoVXHOIZXixF0/V7OOIc6syoHAydDrwGvko2UUTDKSLABlIBJ5IUfLYYlwEjOB5KmEq1XMcKdWDaMzvWJ8tVGFeBnaRviBooQ4Z+QDR2HO+OIa+A1UBxeDecQ/V0jY38jZMTdUzmWeRcuZCpUM9jUw2B9RX+JbK2MWwoYWXIn4JHVWxzsS8NJYY0BE3J2MbhBoesMzOAoZ6Y62QEhVtjvyNrs7YoaIaf3WRx2qSb0xnbMWFhwO+nvsqOSmjRHV1VtRB+Yq9h++DvokwWnRZuExNGlmFVmYHb5CsZ+KHSWVVRtIKgMd+N6JPOANfUJg6LTxOEwNOiXMMOIlviv6KXJ5OFkVTM7MFLfpkUJCdtmANAc13xBe5pPhsqYTCsxFFje9IIdMA/QWMrMlE8Ui+R+sBbGNlLqxH8JVD7b1Y4xOZj7OHBc+k/CHLhqsiCTpttve66X4S8Q5NMq0XUMsgdnZlVYFD+WSCuuqKtd9+KxQvo/s4dfZDw2DxlY9/TME8TfzsgvU+qQZXqsH5cyfl38uSwx1KkqkEC7ugSTfzGLspBri6bc+itiO0nPojDubLp16G0AJk6X4EyaTM2Q6oyTOCop1uuWA0UeQD9u+OyuLQ1jrqjc1Gq6vVoSDsdB6r3ofXZBJ+QmmZ5Glmj1sWPC7W5NhbsgCyTWCUTNMgnxXhXxwpiqx7Gw0tBsPglLECaUTLMya4A8JCupso8hNDY1vttdYUxIeWyBoLoNDKCOqALMRwSLN7Ej6Y5pIFifovTClTe0Z2g24BGOjLnhHKcok5WYaZHiXc1qIp22vUd97IJHfF6NUtfANz1Kze1qVDuxEZm7CJjkoesw5gRKJ41ScPchdZAX1CybsotE1Sjc7/ACxD6tNxLTIM8ftZCwNCuC17Cw+HQz6Wm/P2WdKhy7wMJMx5b+ZGGTTemjuRYtvTZ9NfPHBjxJtHE6hXxGILsQ1oHiYdBuY00FvdMT+Eenlqj6p8Q+E6SjMdhqXv8xgmbJTLS8JSoytVris+kbajYwvIfw2kSaI5eaF3Da18z0BGWj6B6rB+Q7b4yOz+1X4wuY1kRz1HNWDsMA91WmLm0DTpw4ol4v8AB2fkZcyssbSQx2GRyrqQdR0jYMByLO++NWHO8Lm+Hca9Ut3mH7twLTmvlN/LT7rlzRWTOQGdj5jCVq8wtZJA7kk2QMWDoOQTGgjYKa1GiKTKlP8AcYmSDNr24ys6fmXyjM0TaGlXyy3GkEgkpxRFcm6xSqxuIjOJgyFY4NuHdTyu/dYmRbp/K2zLzq4n1zNO7B1zQkOodir1d7VW42ODmr3l3DygRZLVMNFbu6Zmd+HHTgmGTxi80KwzyOJopFkE6mrO+nUuntdEdxhGhgKFPEHFSQHf6gWnfdMvw1Ql1EEEtgzcfbVUegePpFLxTwwTo72dak7D+EAmgOWG3Jw+6jQfOaRa0Ej6JGnUqVKmTUp+6KvRc0D/AGaAMGqnUREitqAO/wBcZuCwtRjC2s8kzs46Jh1Iv8TG23sNVXbwfl9bpLmsyyqbjXzVXQG3I2u9/fDFd76cBgnyB+qltLNJJibxcenJceR42lTTG7AfEtli1b/UCv8APDBzBhkgJd7sO+uDTacu41/mFe6Z085plRS+t3NKiBiAbNAWDxvyMV/aYhO0qbK9AuNQiCdrAbc7ymPwf4Gzkk82WlR8uhG8skeyuN1Kmx6iL2Um++Oe3PDh8CRw9R1KSDBi0ceX3W3i3wd5EiQy5oTSLWy6tlayAA3vzsdrGBGp3boAW3QoU+0GB9dxBB1tEb9JKVY8pmYiytEVCX6JEHN9tQ39/pgzi20nVZmF/UnNTY0OAmQQD6fwq8iPHIGki0AiwCCqmx2rscXEEQCguc+nW751PKJ0ggaXH9K02ZjWMMFMcptlYMxAHFaTtR9/nivjccpghM1P0goioAWOIMASRIPPYhaDNR+UkdyIRuzKb1M3c2dgBtQ+Zxzqbg8uN1XD1qAo925z2mf9ee5vpyF1J06HKrMPNlaSFQzadDAs1elfSTps73fbFnNquYQ0QUu6nQpVGw/OBMwCIO3WeK3EcjNcc0Yr1AXRsb0NtzirXNp2IuN1q4ijXxTv8VVpaToCBHteFNlc7rBFs89sW4Ar67b3eB1GNHisAq4PG4mTQaMzgDHIjibSvMsJIneVoyqupUtpPGxNUedt+2LFrHtykoJOKo4k13UiDqRBj7+uivdGlXMuELBADWp1BABsg/esVFKpmDQblabO0sM+k+sWXESCBeeanzPhFoTJM7xy5dFLlVJGquF7dzhh1KoGc1gk0ziC948EkwPYLPB/hD/SZl/LLHAYyCdUjHSDwQKNjasD/wAgN7hFNTBGkclMtfsZJ9dvJOvRfzHhyCQzwCdZnU64pQqhqIC0VJBqze3bElxz5YQWUcP3WZzyHT+2J+4S747/ABRObijWPLRx727PUjHSRShtIIHuQbN9sQ5rHEgi6uKr8Nkq0Hm86iIO9pIKbctnuhuIZJITHKsWjTUp0ahuAQ29EtR7WcUc+kW5Sbeadb2Zjg8VABm1Gm99IQfr+Whyk0GaydvBIhaP1UdYBUqSdxuRzvzijYo1Gu2Tv6mpicJVZUjOD91FDmkSPJ9Rmk/XqaaQORTmjHFoXsdRCj5KSeMNNYA/veKxX1XlrabiICRshCVYOTchJYsebN3/AFOFahz2W5hOz2MaM13ak80dh6MfI89njRSSEVmpnrYkD2B235xUNc4SBYJp+NpUqopu9dhOiK9O8cvk4441kPkgEaAqn9SyziyL5I7nkYJQLv2zFt1k9pim0lxaC4uInoOq28R+P8xmctLCUQIy2AASVrccnkc47vQ8wQEw7ANw9E12Eh4bO2sJHiyymUETFSdjQ1vem7K2o0kijvt88GLhkuBCzMjjjQ2k92af3G5mLnp1TP4OykLSO2aJMcUTSnT6SSCoAG/NngYxu0atVjG/pwMznACb8ytqu6tSpNpl0uJ1iLJi6r4j6XmJY4pfMUn4ZRqUoW9xuK2GEcN2fj6FJ9Vr25v/AFjXobRqs7vqlCqKW5i2yVct1H8tJKsbGQvFJGrIdiCQNW52Fb1zjfw75bnfItprBWhjZq90xjZdOYi2g15IF0/qjuXj0qQy0bUNQBsDcErv3FYlzC1tik8NiW4yuWvpC0nTTrx891BnZUV11qCAp2ruT7Yu0uI1UYr9Nh67Q5giDYDefJUYcwpYhi2j+FbIHNi69sEIdFllUX4fvnd5+y8C/Hkr+TzIjEjpTHimogL8r5NX9MBe3OQ12nJPBzWsqvpuuIi+w66qyudjm/UaBQ+nRqF/KmIFDUOLrfHVARAabKMFRbUHfGxm3yeKoZvMl4wWO6gIDW1KNh8icXABdpsl3vy0La5jfp+V5l3mUAxzABhZAYjf2N98X7wDZVZha1VofnF+JW/+mpYypicI66t1UBvUADZrcUOMC7sOEOEhXxeJzEOaQHDgEQ6P1I5aRcxA8fmAgai3qLkEsdJ7Ua4rHEOidExhXUWgthrs0TJIvN1Y6p4szmZz8UrTCN0I8sofTHQpiAxrUdyb544rBWl2WRcpKtTDcRlkAdZsnvpf4mRecZ3y7hniWMummyF3vTsASb4I2r2wEkMcbLRbgxVoNhxveCLfWfZTR+P4s2zRzwxtAY9YVl1NER/GzX6ieKWt6xeqxoaA/fRIYcuL5pkiPzurvS5eiPlUEogtEBk80HWWA3I9/oD8sVp92IITuOpYlznZ/E25sZAQcSdMzxkGUBysiFSvnsnlOhYKx0ktpKi6TY8faHUI8TD6/Zdg8dWcO5c3O2NIk8fqrmf/AA46flk/Nz5pwkYB8xVTyyf4aQKxc32B3xbu3FhaXXSuIxDXVu8NMNI209RGqQc90rLmPz0KyQl2TzKaMhxv6lvYsDY5wNtSsyx8t5WnSHZ+KBc5gbGtyEIilUs0SNGsepWDn47HZGPzO+DEmMxF0iGUDje7pPAZIh03FtieaKdK8JZmW3yolc8OQgIBJ2F398DNf/XKmnYEYar3nf5XGdbnzUeZ8LZ7KLrnXyy5KhX9QYVu2pSR7D7nHPqMDg1wQOzmYp2Z1N4JNiHEmQVVhTMQx+Wvl6QS5KtZJIHz3oDYfXEE0nuzE3TGFwvaGFYe7Y3eZMz5T6LoXgdcr1GSVMz5ipp0qzyiNpmPKlRtajb0V88Qxr85BqE8holTWqVKLslMEaE5RPsLRxTjL0TL9Jyk82RfQY42Z0YiXzCNwG3DKboWKAA3wUsIdmab80rTeGMyVGS3XcH1/KG+Fs8OvZXNQZw2sbJvCoUWQWVlY6jrUgg3tRHvguUjUoL3McIa2Ock/NkYzXTF6Zk1WPLw5jL5c6x5h/VBJsvupVmsk2NNDA3OyiSJTGGo0q7m0y4gnoR9oSb1mSHqGWlzEGXTLy5ZtUiqR64mHxbAbqQTv2BwBzQW52jQ3W5QqvwWJ7iq8uaRYnY+qSs/1spAcvKAUj9UagEMsjsDqa+fSDtx6hzgwcKrWiNBCzcWTRrVHgyCduZlDBMZxG0gFRxiNFO4Cgk3v7kk/fFXviwRsDhW1R31QdAQrka19t8BXoWsDRPBQp1iGmMkMkgAqEkkKGvfYH6c3hlrXNbln0XlMbiadWr39Nhi0EixcCi/SvF+YSPyopaSNr0lUYBibJBI4u8KPoNGoBWvRdh8Y51TL4v9p/g6LXxH4v8AzCLHmV1yq5HmKoUeWwHpOnckMLHyJxalh8l22SlXEYfDV3UXCWEAOidfWdOCVstLqn9LemyQTVnaq3q/phhwhlwlMM8VcfmY+0yCYnSOU8ITJ0nOxxS6pQxi0kOlD1KaNHvQIB29sAFFtRzWu4z866LU7SuzvGz4bxve3sovEawSzpNlSq+mmGkhdW4BVd6BHI98MODKXgPtsksNQr4io3EhwkWGab25DmmHwBlenMWk6jKgKk6I7YDYepnI/ZRfc32qA0ftJseKpiBiH1e9pi7RBI24x6aqx4Zk6NnZ5oTlzk/SWjlGYPqUH+IMdIbuBv3wxVDXjKNuUJDC1q7KhNK5Osb+igzf4ZTMmZk/MZbyoy1FnIOlD8ZpSBY+eKU6MOAcbdJTNfFCtma5tzEcjKFz+EplyxlHkyRwAatFFgrmwzekFlPIO+1+2AOId4qZkdII4yE1hjh2ZaLmieJAMrOi/hzm8xl2zCwK0bk6F1BXKixag9r433rBGtLiIMdUnnw7XVWvZqbcuiXYfDGZRpDJDKBCacqL0n/WIsAfXF67XU+fS6pgMOHPl7o4QYJKow5cMGtmADGgKI++BF2Uo1LCsqsfmc4AOMaFSnLaQAs17b2hFH2739cVLgdQiswz2iBVEcwVJ1DS0bEIgOx1AUa+VGsSwnNCJ2hTZUo941jQReQIt00WmUhXyUDX63Z7U9kGkDjmyT+2JdIdI4JHB0WVA0Pm8m2th/Kh6hkI40jYMza9VgqBVVVGzfO+wxLHl0oeMwrMORlJIKk6bl5CpKsBa3v2pq/yxFQjdNdm067w8UnAWBv1214LVVlie9Q9XI5B37iheLtcBBA0SdVtZlR2Z15vG/0US57Y6hZJr2FVindgGyM3tDwk1BJMzsIVvpfV444Wi0PbsGZrFengVXsT3G+IqUQ85jtp9/4UYDGNoOggwdfsn3wp4FfqmWZhmPLjV9IBBbegSQLA4P3xSmxwNlpdo42nUp5IPiAM/TjKv+K/Ao6fko1E/mRFyXUxganNUxGog0Nt8UrBzX5p19kv2diqNMd3UZPoZ9Uky5WNtP6UYpa9K1fzNHc/PHB7hut//pmFu7uxe+/Dqt/w663LlZpZ49JVY9DISwDaiADSnkVz9cMPqmmABuvL9nYUYisWOsANl0hfxVs6fyisp7PJq/quAurNfZzZHzktYdiDeoQeQ/lI/wCGHWj/AKTJlRHjk1a0KhgPV6dF/DpYj7YKWsENjX+1kMqYjEvcC82E6nZdl6xl8lnCIZYmLAkKygIVJ5ohvl3BxZ9Br+qNROJw7e8puAHr9ktfhx4dysiSySIXkizDxAsSAAqjsDTWCbv6VgNGkIzlN9p4+pUf3TTDYE8ymlPCECJoyjSZMm94GoMT3ZTYaux5AwYsJu0x7rNpVu6EFrXDW4SD4Z69OM60OZlknjOuFlZrBs6bAP0/mcCw+ao/K4zY+y3e0KVIYVtWk0NMtNgEleJZmy82ay0MjrEWMbDjUqMaDe4+++JaXUwWDilMQ8YlrKrxeI90Q/FPMLP1RlreOKNXNAa2rVe3srhR9MErDLolcBSbVqZHaa/PVBIl4wqvUUWAQArBFKWPAB454+eI3RqxLabi3UA/RJ5zDenc+ncb8H3Hzw8YlfPO8dAEmBfz4ovF1x31tL6mC2WoWaoUcBdSE2K3cH2u4McHtFhNgL9VW/0kpdHeKytXTlbA+2xra8XayGwFm1cW2rWFR7NrwTfn1/CknigdXkjR0G5VS+qvldbjFczgYKbbhsLUwzqrA6QNyNfRUIXZyiFtiw35omhfz27Xgml1kgufAJTCemvEzL5gZUJG4ri6rmsBc5jtoK9VhsHiaFPOaktAJiOWxQiWZlZSGKhh5m3Ym8EEEQdlgVKtSnUDg4jN4rc1Vyma0b6Qb9+fscc5mYQqYTF/pzOUGfXyV/J9Qc1GrEa28uybAVzxXcbnbFqj3uAk6BGZi4Y6m0fucZnnyU+R6xNlzLCs0mljoYXswW1AIJ4+XzxQlxbI3U4KsylULSJM2kA6dUy9N/EvPgQwpKFCAQi1B1WaDNfcAgbewwaq4AjINBdVpvpeLO2TP36j0UnT+pZrptOsqzRkPCY3Wh6zqN0fULB59z74VFQZy7Lc680WlSmM5kDyv7pVlmiLOyK0Sl7VAdWnYXu253s4vUFx0TWHdTaxwlw8R0hV8+/lldywZA/GmrsVtd8YqxuYJPFV3UnAAmPRf//Z"/>
          <p:cNvSpPr>
            <a:spLocks noChangeAspect="1" noChangeArrowheads="1"/>
          </p:cNvSpPr>
          <p:nvPr/>
        </p:nvSpPr>
        <p:spPr bwMode="auto">
          <a:xfrm>
            <a:off x="917575" y="6175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44" name="AutoShape 24" descr="data:image/jpeg;base64,/9j/4AAQSkZJRgABAQAAAQABAAD/2wCEAAkGBhQSERQUEhQVFBUVFxgYFBQUFxQXFhgXFxcVFBcWFxgYHCYeFxwkGRcYIC8gJScpLCwsFR4xNTAqNSYrLCkBCQoKDgwOGg8PGiokHyUsLCwsLCwpKSwwLyksLCwsLCwtLCwsLywsLSwsLCwsLy8sLDQsLCwsLCksLCwsLCwsLP/AABEIALUBFgMBIgACEQEDEQH/xAAcAAABBQEBAQAAAAAAAAAAAAADAAIEBQYBBwj/xABEEAACAQIEAwUEBggEBQUAAAABAhEAAwQSITEFQVEGEyJhcTKBkbEUI1KhwdEHQmJygsLh8BUzkrIWQ3Oi8SQlU2OT/8QAGwEAAgMBAQEAAAAAAAAAAAAAAgMAAQQFBgf/xAAzEQABBAAEAQoGAgMBAAAAAAABAAIDEQQSITFBBRMUIjJRYXGBkVKhscHR8CPhJELxNP/aAAwDAQACEQMRAD8AFaSpiLpUa2KmWxXl2rvlMxVvwe8Vnez2Hhbg6XXHyrU4lfqz6j51UcHsw18f/cT8VQ/jUk7JHkqG1qULPhrI9qbcYgfuL8zW+W0IrF9s7cYhf+mP9zVWH0et+ANzUs8q0RV1qfY4QwtC84i0WyyCMxmRKqd4j7vh3iPDGsuASGVlDI42ZDsw6enKtfONJoFeiiLSaBUBV1p2WtL2c7J3bmIsm5abuiwLMR4So1jznQe+hcZ7H37D3D3ZNtC0XJWCoOh36RSekx5suYX5qxNFn5vML8/RTP0a8R7vF92fZvDL/EPEv4j+KvWe6rwLD3jbdXUwysGB8wZH3ivf+F4tb9m3dXa4ob0kaj3GR7qJzbNrz/LcGR7ZRx09R/X0XRap/d0cW6dkoMi8/mUfJXMlGIrgSiDVLTVWn5aILVdyUwNQ5kIimmjMtVvGbuS0T5gfEgUdK2DM4BMu8QlglsSTsTt60Z8FcI1uifJf61WcMYFgQRMHeat1cnXQ6e4dKMgNNLVIObOVqEOHuBreOb0BX79arV46yOUuqNP1l28jBq1v3IGpJP3VleIvnuk+7XypDwHHZNw7edJD1rEuhhI1FdNVXBJCQfP7jH9+lWgNZcqyO6pITTQ7i0ShtQlqq0FhQmSjNQ3pZartRnShtbqS1DYVWVFmUVrdYvgNn/3fiJ6JbH+ruz/LW6cVkOCJ/wCv4m37WHH/AGMa0YfTN5fcKybpXNw0qa5pUdpgCpra1KtVHTapNultTSjYgfVn3fMVB4fZ+svebKfjbUfhU7Ef5Z93zFAwo8beYT+YUT0I7KsEt+GsT28SL9v/AKf8zVu09msX+kBfrbJ/YI/7j+dSHtLZyaf8gDzUzAi9bW1bu4jDBe7GbD3xHgYkidNTHnIoXau7hrlu39HurFjwC3DSwYgyjH2gI/vSckXJ3JOka9BsKIKAYanh96+AAC9NDgqeH5tR3AUth2M4wMPZuvduEICBbTcltWbKPh5a0u3fF1xCWXs3JtkEPb2y3AQZYb7HTl4TFZGa4aoYVnPc9x/pO6AwTc/evy2r+7TDXqf6JuMZ7NzDsdbZzJ+458Xwb/fXltXHZHjP0XF27hMLOW5+42jfDf8AhrYl8pYbpGHc0b7jzH7S95C11lrq101a+dJpSupap8VIQaUYFoSaQRbpxSjRTHo6pDmtR2So2JwgdSrbEQamtQWFCjBrULKrg3wzyyl7exK9PMcvlUj/AB+0NvlV8aDdwqN7SqfVQfnUItaukh2sgs+Czt7jSMQfE55LGk8qj4bhdy4xZhkUmddz6Dl760/comsKuw5DcwB8adliluaQj6TQ6gpRrOHyiAI5e6jKtdy08LWeqWa0JlpjJRrTq4OUhoJUxrBGhGnMGutaqiFNlCuCgsKnOo9KhuwE6j4ilkIhZQTzobGn5wTEiY1EifhQnoUVJpNZbg6RieIHrftD/TZB/mrSk1n+GD63FnriflYs/nTI9neX3CNu6lXDSpt01yrtNpV1vaj2zQLdHShamlGv/wCW3p+IoeEPyH3T+dPvf5belBwpq3qAdUq2VvD76xn6Qf8AMs/ut8xWvU+Gsd2/Pis/ut81q4u2Fo5O0xDfX6LMrRBQ1ogrSV7ZicKbNdFNJqk0lKa7XDSqIF7b+jvjn0jBqGMvZ+rbrAHgPvXT1U0btVxm9Zewtn/mMVP1RucpEAEa76ep5V5r+jzjv0bFgMYt3vA/QE+w3uOnoxr1zinA7OIy98mbLqviZYnf2SOlXRI0Xh8dAzCYy3jqmzt3/grJ8W7U4g2EAKi4t28j5EZlfuMrB1jVRmgHlrrpR+K9rb9vKyOGR8MlzMEXwu2kkdC65fLP5a6JezOGBQi0BkRkWCwAVgwYQDzzHXfWn2ey2ESctlRKlD7RlWMldT1q8ru9I6VhRX8ffwHE/bSln8d2jvhLrDELb7gWgV7tGZzcRSbhHIS2kCNKtuNcXc/RUS53Avgk3WVZWEDBYbQMSefSp+J7P4a4wZ7KMwXKCw/VjLHnp8KNisBbuoEuW1dBEKwkCNBHSiIPes5nhtpDdrvQd1euuuvksjdxr3cti5i0yObhN9QoDd2UC25ICggyxg+hqHf7Q4iLbC6TNu7nC5QWVHKC8gI9qDm8xbPnW2xHCLL2xba2uRYyrAgRrp0oh4dbLBu7TMoyq2VZC6jKDGg1OnnS8pTRi4h/pe/AePh5eVaLBXOM3Db+sxNy0Vw9u7bgoGus8ltWjNB0Czy61ZcW4o5wGHuLcKFzbBLPkZxB3uLIQtGaTp1rVnAWzlGRDk9jwr4f3dPD7q49m3AUhMq7AhYHLQbDePfTQw66oHYuMlpDNjfD8ev0XnWK4y92xZRHud5N9n+tWSqSQc0gOoIkHojRXcZxZnIazdYj6KrXE7xpBGjEdGUhWPUA9a9AuW7SoXhMqKdQFgKJkCPl50LCXbTWxcTIFg6wqxyIPSlujPenDGtAsR6Wfn6eyz/FrJXCWLsue6yO4ztLI0ZpM68jr0NUN60LQtC5ccM2GuO4z3PbIY2+f9xrXoaXlI8JUgfZII9NKjNxnDje9a//AET86S5gvdDDintGXKTqfn6eJWA4dh7Nyy8tcFxLLXGNsvkLAkKGDa5pOuXw1bpgVHCbjAuxuIGIOYxcEL4REgZgP/FajDcWw5bKl20Sx0CusljvoDqTVkaoRhHNjn5hbSNQdT3cNl5A2HuKt0tbe4blhFtsEczLKJb9pVUrrzQdZMa/w1ltPYNpy3fIyutu4wylWDQSOUj1r2R2qJc3NVlpNHKrvh8d+6l5x2Z4XctYxu9VixQ/WZSVnQ6NH2fyrXuKnOKi3BSysM85nfnI4BRDvVDgxDXvPEOfhbtL+FaBhVJaSGPncuH7wPwqA0FUe6VwUqI4pUaYqu3sKOgoFvYVJtigamlPuD6tvQ1FwrbVPdfq2/dPyqvw40FR51RsFsKsrbeGsh28bWz6N81rWW28JrIduT/k+j/NKKE9cJ2BFTj1+izy0UUJKMtaivbRLlNNEIprCqRuCbSWkKVWgTq9z7D8f+lYVGJm4ngu9cyjRv4hB9ZrwwVpuwPaH6LihmMWrsJc6D7L+4n4E1AVy+V8H0mAlvabqPuF7aRRAK4Bypp2o7Xz9dZwK847WBm4iq5XKughRf7sNCnxA7JEbHfL516Ix6VT47srh77m5dtBmMAklhoNBoDQvt2i24KdsEhc7uI9/ULKYfiPd2eIWjda7ZtgLactJzNIChuesbfZPWhdk4s4u2t5XQXrBUG4wALEAkgg+ywBAnWtwezeHNoWjaXuwcwUSBmgidNSYJridmMPpmtq+XRMwByKNVRfIaxMnXelZTYW08oRZXto9bf2AB871Kpf0c2rYS/lgt3xXeTkX2Pdq2vOs1jcOBf4gttbBQAyblwggSGPdwfEc4Gh5hRzivSuH8Js2J7q2luYzZBExMT8TQhwDDyx7i1LznORdZIYz11APuo8ugCW3HtbM+Sj1q+RB+ywFnu+5wK3DGGOc3spMd9J9uNR+r6SakBLC4i6uHM4Y2G7/Um3MHLqfPLr61ul4XZCG2LaZCZyZVyz1jr50LC8JtWrfdqgyxBkA5v3tPF76AsKJ3KDTdA8dL01N35j8Ki7AOn0MRE5m7zrPLN/DHurEcYfDm9dNnKLIZNNM7QYbuiRoPKeXur1mxhUQEIioDuFUAeulDXhdn/4rf8AoT8qEsJACqHlBscz5aPW4X433e3csLg8XhP8Rw3cZO7yAeyR9Z4ssyPa9nX769GI9KDbwVsahEHoq6fdRgelGG5VjxM4mLS0HQVqb4+QQ2SozLoalOdKC6cqo0swUK4vyqLcFTri/fUW6tJciChOu9VLJFwern4saubg0qsuD6weh/E0srRHxQHFKu3BrSpiMKntbCpVmotrYVJsGltKeVOKfVt+6flVZaXT++tXSL9W37p+Rqqsrp/fWqkTIuyUewtZDtuNLX8f8lbG0Kyfbe3pa/j/AJaKA9cJ+DH84/eCzNujJQrYoq1tcvZxJ8U0iniuEUtaiEIikacRTaNZyEhTqZTgahUaV7N+jftN9Jw/dOfrbICnqybK34H0HWte/wA6+fOAcbfCYhLya5T4l+0h9pT7vvg8q95wHEUv2kuWzmRwCp/A9CDoR1FS14TljA9HmztHVd8jxH4R8tdjnXVPWuzV2uKuxXKWelUtUlXJrpFNJqlFwmmE10mm1SJKuiuTSU1YVJ+aiKaEAKQPKoTSm6cdTTXWiAVz+xQKKFdt1EurVlcWod1aW5EFXXlqrvD6z+E/JquLgqpv/wCZ7vwakHdaIuKjXaVK5SpiYFR2ToKlWTUSydBUqyaU0rUQrvDjwH90/I1WWU8Pxq0wfs+78Kr7C+E++rerh2Kk2bYrJ9vbfhs+r/Ja2eFWay/6Q7Xgtfvv8hVQnrhacAP8lo/dlh0G1EArirtWn7I9kvphaWyhQTAiTHmdBuPvraSvYSSsw8fOSGgFnBSNW3aPgf0W7kzBpEjUSNSIaOelVVDa1RSNlYHsOhTGFMopFDIogheE2kKRrhokg6J4rZ/o67W/R7ncXTFq4fCTsjn5Kdj7j1rEg101KScTAzExGN/FfSRauZ689/R7207xVw19vGoi05/XUfqH9oDbqPMa7rvKU40V8+xOFfh5DG9SZpBqji5Tg81A5ZsqOD50i1CBpZqvMqyrpamB6Y5phagzosqLn50QGRUXNT1bSrD1C1EzdKcDFCzVzPVlyqlIV/607PUTvKcLtAXqZUZ2qLfohuVHuNSi9EGqNdFU9/8AzPd+DVbXmqnvn6w+n4NQXZT4xuotxq5TXNKmWmUqWwdBUqyahYc6Cplk0kFayFe4JtPdUTDjwn0/Cj4FtBQcPsaNyqPirDBVm/0ip9VaP7bf7a0mCOgqg/SKPqLf/V/kb8qCHtBa8B/6meawCitN2Sx4Vu7NsNMuWJYHwKSNnUaan4a1B4FwUXS+cwqRPmWZVAHxHxreYHsElxVUQgEMYAMsCYknWND99bCbdlA1XY5XxkAiMLt9PRed8Wxwc6oEbMxMCFgwFCzJgBeZOpqDXsPFOw1t1VXRRlEZog6c53HpXmnaTgww17KpJSAVbrIB/GoDWhFJnJPKMMjRC3QqpobUQiuNZbodp25daYF2ZHtA1KCaaTT7ikbgj1oZowsxcDskTXQaZXQpGhBq6SucAO6IrkEEEggyCNCDyINeqdi+2oxAFq8QLwG+wuAcx+11HvHOPKZpyOVIIJBBkEGCCNiDQOYHClnxmEZimUd+BX0Et2nhqwfZTtx3i93ifC4Gjxo48+jfP10rW2+JW/tr13G29ZS0g0vFzwOheWPVmDXC1R0xAOgIJ3jyp5aokUk586EXrl26BuQPWo74gdR8R60CKlJD0RblQVvgzBBjQwRoehoi3KgKmVSy9MZ6itjFzZSwzROWdY6x0oQx6HZgdtj9rb41eqGlLNykLtQhilMwQY3gzSN6llEGqab1Me7UP6SOood3GKBJYAdSQBSijyo9xqqsQ3j9x/2tUr6QCJBn0quvXPH7j8jRM3TGtUd3pUF3pU60ylU4ZtKmWWqrwtzSp1q5SVpLVfYJ9qouL9pkw8oT4yJGgIA2BIJE+lWmDu1hu2Y/9QD+wP8Ac9aYWh7qKXRF0n3P0g4hdLeVjyIXlBBBHloQfIzVrhe0d3GBe8thVVgdRILQVA1gzEnf8qw/E8GIzRlMiQo0AJ3jYeQFWXZ/jK2VhVAzR7QBO/tMY9NBrp762yQtMdxjVZ2GRswBK9NwXDgyBjoG3W2IMqykQB7R8Go6L5RWgwnHjbAVBm8OhALBjrEFdJnSJ06ivPeH8eRmgMy5kJfxAwmaMkkgydSACYzbdbdeIghAAUcSpLDeQDkIgljCz6KPaMgcz+SN1hPmidKbJsLVcY42LltxmAIWJDKJJEqymDMyI1+OtYfiLMyyED5AIEgmWOu0jSQAfI9Kj4/j62xJILCbbmQ6q0TlBOsDYg896zV/twzKVKpJzBpmCTAzGCNYAgjaD1pwimldmOqCOoRlG6DdxviMyOXX47UFuMEZiH3AGuuxEmOsT6++oZxGYT1mahXjB2FdNkY2T8dE/KHh2mitWxpcyedLPVaj7ffR0uaVHMXRwmZjMmZFuY8rtp/e1C/xS4SDmO/9PlQ7pmohJmmsaKXCxeGeyTtXaurOIBEMY+c09LgB6iqzD2GaSoJCCWPICQJJ9SB6kUe3cpTmdy7+Ac5jMj3E/vup9/iUCPZjYz+fyoacYZdAxAM6TpDRmA94FQbpmozKR6UTWClxsdhAx+ZpJBPHvW97OcexDFUV+7VmJe6wzZiI8I20UD2RpqetekX8Q4s+Fs7x7UGTzBGTavB+H8Ue0RGoE+EzGu8dK9V7K9pUv24z/WakodwPLqPMVjmjINgaKHClrbGqyvaDimIEi+GndWYMMpOsA6QdOW/MHcUD8ccmSzGRlOuuXcjy0AHur03tLdZrRXKShENHL1HQ15PhrP1zArIUnQ9A3OmQlpBsbLK/Dmxrutf2b4oWYEO4IBhLNosFHMAzAHmcxM616AMYTbBUFiRsYRvfMQfhXmGAxbW3dkMTMAbQTOgre4fFSoncgGCaySUXLTzOULK9rcRiFWAlzL5+IKT+srLovTznWsza7RXVC+0saFtZiFWfUAH3nyr0/F3AVKzEjQ+deSqWGKuk7gv6A5+Va4HAtII2WWSC3DXdbXs7xy8QCFJUeyio2UeZIgMfMma0vEcZdNv6pRmO+YkRI8tSaxPD+LsmGIB1VxHkDrWk4fxkXVkbjQ/0rJLvdLUIaCxHG+LYi257wOjciwM66HK5JJHlJB6VV4bidwsACzHSACdSIA0HtERXp98h/CwDA8iAR8DXn/Z/FizfxGXTUqh3iHaJ8iBFa4pWuY7q6hZn4frjXdafs/hsSgkqqA6kEjOR+0Dmj00rQXL0t7vwNZ7hvaPO2VxBI0PnzBqZYxc3WHQfgP61z35i6yKWvm8opSWelQGelS7R5VmD2is2jldiGG4Ck761fYO6HVWBMMARpyIkV53xThr3MQcsa5dSfL+lbzha5baLr4VA58hFa8TDGxjXNOp3QRvkc9wcNOCv8GRpWU7XIDdH7v8AM1abBv8A376yfaq8e+byEf7jSsP200mtVXY5QbeUdRpzqmvyFEAiIBPxp+FxrjQXHHlnYD50DGXGJBZnI/aLEffXYijy6JLnWRJ6LuHxbBlIJkEHpsZ5bVfrx+49pi7nR0DEb5WJED0if7NUHDrIa6FHOR91Xg7Ov4sviVSCwBGwaCehihl5sEByaI3yAuB8FV8RvzmUEMobR4ILCAsmfTmJ1NBw1pO6YnW4zBU1HhUeJ2K7nkAdt+e2jc4UWDbCqz5QxYgltSAQGDaEbxHXeYp54VhGuJaW1cDuEAhgQGZFM5i+niMmdvdUbMK2KWMO/dnC91T4/hvdXGRC1xIUq2UiQQDt7/vFRzgXYiEbY7gjQAsTr5A1qsPewtkXO8Uu4AtNnckifBFsTsIknpEbGomHxFjLGW7mLgrlJICwQUEsJknff1pYmN7Hz709jZJmc3W1flUr8MnJ3Td7KBnC7oxJlY5xAoCWiTl5kga9ZitdwS1hbSvcUbBQzvbzBc5gKDm0JEmZOwEidK60cMS7XBdLMGygRlVyNGPizGG1iasTWSK0Toc1lpFkdyr7vC4Sc6l+8KFNjpENJOx/KhXOB3Adco0/We2Oh5tWkt8Js3xOHW6HzgZnywSQzHd42E+WlP7Q4jCEKgUl/wBZxlzxGnimDBBEEfnQ88QQBftskSh7nhrt70oLMYPEsFewAsXGQsw1Yi3mOVSDEeKdtSoq07V8HXD4g27auqgLIue0CVBIPxB99ScLewlvuyLVzOgXM8jV1JOcKWIHLTbSru1ibGMxbXmFx7ry2R+7a2oXmVOgUaAAluXrVvlGpo6fNMa2eF2dzTl4+CwdqyzmAJNW6cDXuLjMWF1cmRR7MsSCG84Gmo2o2IvYZsSHNs92rKTaUKuZdCyNBAU7r4anDi+HysndXcjwXHeAMSJg5uWrE++qMh0KbJHLPRa3TdY+7aKmCIPStF2Z7P38QpOGts1xbi+MMFCDKxmSRl1jX098/gOFsTcusgIZwlvvu7aGbdTOmxHigR15U3gvaa1h+8Nu0yuzhg1u5ly5SYGUzprMHarMl2KVMfJZawdb9tWAx+IFu3cKXbyN4LjFMsOM0240zkAGT1B9Ko8Pw11v3HykK2aJGwzAgGdjVpxjtiMRh1sXEfKLpuklkks2YnUjaXY+poWJxFpMHbm3bJYghMqkwGMy2XMDHMNG3pSTQ7I3WaSGVtZxrai3LSqveS2lzKdsns5o6zt5Vb8Ne53hMb6GdAIqnu9pbbBB9HULbEKqmFBhQW9kmTl5k71YcH7Thc7d2FtAKpQNmdmY6cpIgMdBplHWgmjNdUJnNytZmcFd8RdMoDvlJ2g8/KsFdw2W+7SCpLayNZIIPWrztiJRASGKsSIDbMJ57kaTWQvpOw+4/lTYIzV96zuZmF3srbvNDB0PSpPD8WUIIOnMVU4JiEAIj19alreXqPiPzq3wu1FJjXitVpX7RWhGZspiRIf00IU1j7At2zcLXVYtqMoubySZlKdxS/JUgAgCPCR1nr51U3ix2U/d+dNhw+Vvms0pF2Dt4K9FzYjfQirvs5fLXHJ3g/nWct35G+1WvZq5F4j9kms8rOqU8mwn9oe1L4e9kVEYZQZJadZ6GlXe03A1utnJIYwNIOgDdfX7qVNgGGMYzDX1WSRs+Y5Tooze2kCZOp6CDy51e4cn+/7NZe/fJ1+yQRvuKuMFed4CCZEiAPWskzOqCui1pJIWjwh8/wAfwisf2lw7G5cYGFDqs7amYUe7WtMODX1UMyzOsKyswHmoMistx7hl9LjsUYBbmqEeHQRmkEncxEVWEHX3S5xlZbdT4KDhOGXWymSqtIVzmykiJAMaxPKdqveI9nClvS8zlQA6vpBIBgeI8jzifuqwwnDr2JQLbs51SCi6IqSPbzZlAef1RO+vnRNh7xuOrAl2Y5g48UrPwiOW1aXSOcdCBXBXhDnNWB6JuD7NEN3qXFA1gGA3MSATuNDrV92TwVy7Nt2YQxBYKhzoQIJE5tDJMmNQBVLbwGVvrUyjXYa7TGoqz4bhHuZnwiXFKAGVGm4gMSYgmNDS5XucN/WltlwrGs6jtvT31+ybiex831UMuVrmQvGUIc2U51k5YO+vKiYPslfV+8DC4R6giNFEzAPQabVUWcHf8fgZiBNwwZGYx49ObRvzijW+IvYVB3IQd6tzvDOYkDwrlGhGhI9aY3PtmBS5YmNizF3sDor3G9hzatKLl1e9YzkywZAJyh2IzEjWSIMabVWWOAXTdm2QjBScxMDxDKfZbeDU6+l7HNdfJdZUBykBso1BVCvPXXrVSeGXEYd5ZeARmyiTGk6aaxypQLg6i7VXhI2PiJc/5Ka/CL9tGtgaErCqTk65iSdRrGs86tP+CS1tM922Wbopyb/qtsdDOn5SO6fqb73MOUF17ZQXbToShLEBG2EKBsY8WpoWBwN6/wB0MMbsW1JCgA92SWO/Q5mETyHoJNnFXp6LLHlLiWO87/vxUqx2TvWzltC0Bbuuc5DS5ju/taLAJGx8VRbPZxz4QgYuSYVXORQ0DVgGzHU5TrGuoqBiez19WM2wSCZGqkH0I0o2GxuJsXAbs5VCgqqDMqqpCqTEGAwafWajXF4oOCfPEyICRrsx8Afff6KXjuxSLGRmOgJBGSZ5rmaCNtdJnSakYDs4yWm7tkVrqiCW1XLc1DiZMhQQJA1mqNLpxV1iHOZUCEgDLlAyxAG0emtSH7FYrKHFoFWMAzqf4YJobc05XO1TIsssYMklX5/Yo47KXCltWIghWY6sUzGAsbu0AGANc++tGxvY+2PFbYFddLi92cynKwyluTAjltUbszg7gxeW6xlTbGedQhE5AX2AVRHlptQu0P1l1grZlt5suixDOWExzgjWmOY89cO0/eCzMdUgjuhtsp2I4BFq5aD2yweUuq6AEDw+Fc2xyyJ+1TcP2NtKlvvrj3CbSu3dqrNmMZlEk54kajrtVXguy+Iva27YcAAkjSAfUa/GpHCBjFxC2vEWUNliTKJqRBGhChQNNMo3qWX9VrgrmjigALHWeOn11QrfZu2S7W79oKEPduGSS8gZSCRkMEmfKo+L4HkyMt+25UjMM6Dwkkke1r99SOI4Es7ZLZQN4lczBBMhXgwSNBIA1FOwPY3E3VLILcCT4mgkDfKCRPL41efLoXJrYYXtzyOr0I+6k8H4PhbrOLhBKqWhHSdIG8RuQKi8Q4GiOLZurZRoZg8K5H6n6vQnbTbpRMBwy9bvLaRT376CYURBcbkARkJk7gb9Xce4dcuuXhh5+EgAaRoSDrsRE+8ULAQc2bRD1XzFhJLfJV2LwVs3YF9e7yjMREkrtpoJ8494qzTs5h7tlDbJDeIFu8zElJLSuXKNATodjUDC9lr9yIKqp/XeAvIbyeo5VpuyHBDhcQbeLttczsi2xGa1MtmMjwgxA8UaE1bnZqp+quUsgH8bjvdfpWZvdmVX2nYHQwcux1qHf4Igk94YAB2k7x6f36V6n2pwOFezetWbZF4E924RhDgglc50CH2egmsVi+yGItWw2ZbrEBsi6kAzPtCDA3jr5a3nLT1nBA/El8XFp8ll7vCwXEEhCeftRzIG560EWkOmVpJhSCN+SwfUVruBYaypJeWcas1wgqp1OVZGp9pjvABO1aXCdoEs5cqJlQuCRAt6FCWGnhOZva15ddI7E5TVE/Jc8CXQZ9f3ivLLWFCbmDrIkH2TB221qx4GcuJUnYo4/wBtb3iPHkdc7WrbBgArMqCGykBvEPazE8oHnJjO4s2C1tlEGHUEQqjYG2QB4WHmPftQOnzg2O8JjAey462EDjZbKMrhNdSwB5GBBP4cqVVPF2zwsnQzGvT+tKnQtAYL+iOSN2bRQHQnbarLhPELlnRfuAmNzr6fCpIwVSEt27Zi4fEdMoOq+sTvt76U+QOGWrXQmbHE3O9MxHa29cuM6t3esACD4doObTbpFMu9oLxkveLSZIZUg8/nVhbsYdSDkVgupmD+yAQTJE6xptRsRh8MToETTwsqHXkfJtQRp0NIzsGgb8kqPlHDNAbzfqgDtpd+j3FhczFQhK6Rz0OmkTtqWoB7U3zElcwGhyJI0iRp/SrINYK6qQsgGEJb4v7JP3TQr9jDXHbSQoAVQcsGFkEHUyc2s9PeDXR/BSCLG4Zj3FzLBVYeO3iQWKNH2kQ/hVgnbh1tXEYIznKF8IyKAQMsDaRP9KF/huGWJOqt4szkrBYgSJ00j40b6LaCkMiArpl1kTMMdZn0Gg33onOjOpb8kyfHYWRtNZSC/bC/qIQBssg20PswQJjYESPdXbXazEBg02yRqJtqxB6rOx8xrU27hLOSMskiT4h7LNlUgMRqTMA6wVpmIwWHZQGCWfspBVmLc9dTt1iJiKjZG9yNvKGEDaMdqTd/SDFpQVNy8WAcklRAjaD7tZO/pUO921xEOgyMh8Mtb1ZRGXNrvoD60RsDYzA5dIGQTAAkSTO3MfxelGc2mVbJVcqszMS6+0ciaRJ8hprrrrQtcxpsBZ4sVhWvJLbBO3d/xQsN2yxCwpIZYgq4e4uWCpXK7kRB2226Cri12+RUvAIts93ltIEChmIIJItwF3H361VnAYQq2U3AQdYdoUSQc3u6Hl60fE8Iw4us1seEgeFR4M4AzDMGJCk/Cd6J8jX9q0yfFYGQUxlHvUfE9sL8w1u1B9nOmYxvAbNqNfurl7trecEMlkyIM2zqIjUZulWvdYeMpEjQHMVIUtBA8420BPUCld4Fgp0DqCBDZjoSMxlQNIAPl76BsjBplTY8dgQOsz6/lVHDePd2c3dWFA2CWgCxPnP9dqscV2yZMOinS+XZngSQDmKkcojKu8wCJ2NOtcKw4PgEnTU6sQek69NIn3a029gLHfZjmYhTEEAHWBv7QO2nryihL4y7ZJnxWEeQWtodyqF7Y35LDugW3ItLrExJnXemDtLdLEstpid/q1EkCBOs9PhV0/D8OgZnQEQQfDz5MCDKww16jTYzTLXDMKyhFUG4x3HebHYAHYGPM7ajWm86zLtp5J4x+CGnN/NA4R2uZWLXQpVbbr4EUeJiCoA20IHU9TyoJ7bXQwJCqwnKSobRgQQSZMwfaHTUGp4wFiCoMxoQsD7II1OkE6zHKJ3od7h1pgFaQygHUEoZ1CspGZfWeW2ooGuZmvKs/SsIHl2X01VSe1t8zLoR0NtI8ifCNqsOH9tGUXBlDyoCllUgnY5uSyDsv2dZp+TC6Ratl+eVWYSNwIPhOm5Eb0rjWXI7sp4WyiVYCF1JjSfDGvluKtzmu/0KqbHYaVuUMpV+N7RYlWkO1td0jKQszoGC+ZGusVE/4jxB/wCc3/aPkK0V7HWJk5WHLL7BJPMjRQByk6R6UK5YwzsD3QDkEghfATyA0M856zvtRMkFatpNZynAwAGMFUuE7S37dwXO8e5AIKliV1BE9JBMjzAonE+0uIuObiNcRGjKFOxgTOUD9aTtzq27m2xICqVy5mEOAAZ9mRrO2/TzqK11FZoaSHLAgSVOp0gaJqBqfMCrD2k2G6rMeUIzJzgYBpVcFR/8QXgSe+eT1dvx2qU/am9dtJaZiWRpFydco9nXqNdeYY1YHH2lksrQYWVUKzLzJAn36aiedFtYiy14uqjMxUiVISFjQZgPDpHXQCKMvG5Yik5SjeQebGizzX7sh2eZEbQeupG50GvkKjWcYyuhJOVCfWGbMw85860vFOFtlBWWJcbGZJzHVtBO1U3+D3CfYIM6zHMSKNkrCL0TyYSLaQoFrFMVKtqDJ15SANP9I+FPtqST8T8qMvDX+w207f38Km8LwZJbMMugjNp79fOmPeALCsc2NyFSYnwRJM68yPX8KVae/wAHB0ZQYrlEzENrUIJMK5zrY4V5IwWnC2OlKlWJdQ6p4sLMwJ6wKKqD8ffSpVEvI07gLjWgTJ3GxpLYA26z7/PrSpVSnMx/CPZJ8Ire0AdZ11E7TFOayDuBp0EfKlSq0Bgi+EewQ2wKT7I/8076IummwganbpvtNdpVFQw8VdkewSXCKBEGN4zNuJ1303Pxrn+HWzuoOs+KT8Z399KlUsqdHi+EewT24bbZQrKCoMhTtPpRbfDkA0UDbXnpqIPKlSqWUJw0PwD2T7mDRiSVEmNgBtz9evWmpw5ARvoSRJmCYkj4UqVUq6ND8I9kRsIDuWb94k8ydZ33O/U00YNfPnrJ5iCPTypUqpQYaL4R7JDAJqI0OhEmOu21P+hL5knmSc2v7UzSpUSvo8Xwj2Qn4XbJEqNBA3ED3GnphFU6ab8257nfc0qVVaLmIvhHsENOH2xoFA8WfmfFvmB3BpwwyjYAemm3XrSpVCVQij+EewRLVvKDl09NKbHLl/etKlQ0qaxlnQewSdQZBAMxOg51w4ZRHhG07DzrlKraoGtDhQHsnZR0Gm2gpJeyk5QATpMdfnSpU1wBFKp2gRO8lFfTvFH/ACzB5hiSBIBkL10qv4fjmvnL7OzHUnVTl0giFjly11pUqHKKd4UvKFDXFOcwDZQqJe03IaBkOuvte1vUm7YNxUhikhjproNcpncffSpVbwGuFfuiqzSMMcUJU+ISYnSAIEaUqVKhpdOGRwbVr//Z"/>
          <p:cNvSpPr>
            <a:spLocks noChangeAspect="1" noChangeArrowheads="1"/>
          </p:cNvSpPr>
          <p:nvPr/>
        </p:nvSpPr>
        <p:spPr bwMode="auto">
          <a:xfrm>
            <a:off x="1069975" y="769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L-Shape 5"/>
          <p:cNvSpPr/>
          <p:nvPr/>
        </p:nvSpPr>
        <p:spPr>
          <a:xfrm rot="5400000">
            <a:off x="485801" y="4755965"/>
            <a:ext cx="917807" cy="1107371"/>
          </a:xfrm>
          <a:prstGeom prst="corner">
            <a:avLst>
              <a:gd name="adj1" fmla="val 16120"/>
              <a:gd name="adj2" fmla="val 16110"/>
            </a:avLst>
          </a:prstGeom>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sp>
      <p:grpSp>
        <p:nvGrpSpPr>
          <p:cNvPr id="7" name="Group 6"/>
          <p:cNvGrpSpPr/>
          <p:nvPr/>
        </p:nvGrpSpPr>
        <p:grpSpPr>
          <a:xfrm>
            <a:off x="442615" y="5007332"/>
            <a:ext cx="1116247" cy="1810177"/>
            <a:chOff x="64025" y="2192156"/>
            <a:chExt cx="1269099" cy="1492280"/>
          </a:xfrm>
        </p:grpSpPr>
        <p:sp>
          <p:nvSpPr>
            <p:cNvPr id="33" name="Rectangle 32"/>
            <p:cNvSpPr/>
            <p:nvPr/>
          </p:nvSpPr>
          <p:spPr>
            <a:xfrm>
              <a:off x="130256" y="2688106"/>
              <a:ext cx="1136638" cy="996330"/>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34" name="Rectangle 33"/>
            <p:cNvSpPr/>
            <p:nvPr/>
          </p:nvSpPr>
          <p:spPr>
            <a:xfrm>
              <a:off x="64025" y="2192156"/>
              <a:ext cx="1269099" cy="99633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lvl="0" algn="ctr" defTabSz="800100">
                <a:lnSpc>
                  <a:spcPct val="90000"/>
                </a:lnSpc>
                <a:spcBef>
                  <a:spcPct val="0"/>
                </a:spcBef>
                <a:spcAft>
                  <a:spcPct val="35000"/>
                </a:spcAft>
              </a:pPr>
              <a:r>
                <a:rPr lang="en-US" b="1" kern="1200" dirty="0">
                  <a:solidFill>
                    <a:srgbClr val="002060"/>
                  </a:solidFill>
                  <a:effectLst>
                    <a:outerShdw blurRad="38100" dist="38100" dir="2700000" algn="tl">
                      <a:srgbClr val="000000">
                        <a:alpha val="43137"/>
                      </a:srgbClr>
                    </a:outerShdw>
                  </a:effectLst>
                </a:rPr>
                <a:t>TỪ 1986-1991</a:t>
              </a:r>
              <a:endParaRPr lang="en-US" kern="1200" dirty="0">
                <a:solidFill>
                  <a:srgbClr val="002060"/>
                </a:solidFill>
                <a:effectLst>
                  <a:outerShdw blurRad="38100" dist="38100" dir="2700000" algn="tl">
                    <a:srgbClr val="000000">
                      <a:alpha val="43137"/>
                    </a:srgbClr>
                  </a:outerShdw>
                </a:effectLst>
              </a:endParaRPr>
            </a:p>
          </p:txBody>
        </p:sp>
      </p:grpSp>
      <p:sp>
        <p:nvSpPr>
          <p:cNvPr id="8" name="Isosceles Triangle 7"/>
          <p:cNvSpPr/>
          <p:nvPr/>
        </p:nvSpPr>
        <p:spPr>
          <a:xfrm>
            <a:off x="1311979" y="4433610"/>
            <a:ext cx="188630" cy="260146"/>
          </a:xfrm>
          <a:prstGeom prst="triangle">
            <a:avLst>
              <a:gd name="adj" fmla="val 100000"/>
            </a:avLst>
          </a:prstGeom>
        </p:spPr>
        <p:style>
          <a:lnRef idx="2">
            <a:schemeClr val="accent5">
              <a:hueOff val="-993388"/>
              <a:satOff val="3981"/>
              <a:lumOff val="863"/>
              <a:alphaOff val="0"/>
            </a:schemeClr>
          </a:lnRef>
          <a:fillRef idx="1">
            <a:schemeClr val="accent5">
              <a:hueOff val="-993388"/>
              <a:satOff val="3981"/>
              <a:lumOff val="863"/>
              <a:alphaOff val="0"/>
            </a:schemeClr>
          </a:fillRef>
          <a:effectRef idx="0">
            <a:schemeClr val="accent5">
              <a:hueOff val="-993388"/>
              <a:satOff val="3981"/>
              <a:lumOff val="863"/>
              <a:alphaOff val="0"/>
            </a:schemeClr>
          </a:effectRef>
          <a:fontRef idx="minor">
            <a:schemeClr val="lt1"/>
          </a:fontRef>
        </p:style>
      </p:sp>
      <p:sp>
        <p:nvSpPr>
          <p:cNvPr id="9" name="L-Shape 8"/>
          <p:cNvSpPr/>
          <p:nvPr/>
        </p:nvSpPr>
        <p:spPr>
          <a:xfrm rot="5400000">
            <a:off x="1709679" y="4338294"/>
            <a:ext cx="917807" cy="1107371"/>
          </a:xfrm>
          <a:prstGeom prst="corner">
            <a:avLst>
              <a:gd name="adj1" fmla="val 16120"/>
              <a:gd name="adj2" fmla="val 16110"/>
            </a:avLst>
          </a:prstGeom>
        </p:spPr>
        <p:style>
          <a:lnRef idx="2">
            <a:schemeClr val="accent5">
              <a:hueOff val="-1986775"/>
              <a:satOff val="7962"/>
              <a:lumOff val="1726"/>
              <a:alphaOff val="0"/>
            </a:schemeClr>
          </a:lnRef>
          <a:fillRef idx="1">
            <a:schemeClr val="accent5">
              <a:hueOff val="-1986775"/>
              <a:satOff val="7962"/>
              <a:lumOff val="1726"/>
              <a:alphaOff val="0"/>
            </a:schemeClr>
          </a:fillRef>
          <a:effectRef idx="0">
            <a:schemeClr val="accent5">
              <a:hueOff val="-1986775"/>
              <a:satOff val="7962"/>
              <a:lumOff val="1726"/>
              <a:alphaOff val="0"/>
            </a:schemeClr>
          </a:effectRef>
          <a:fontRef idx="minor">
            <a:schemeClr val="lt1"/>
          </a:fontRef>
        </p:style>
      </p:sp>
      <p:grpSp>
        <p:nvGrpSpPr>
          <p:cNvPr id="10" name="Group 9"/>
          <p:cNvGrpSpPr/>
          <p:nvPr/>
        </p:nvGrpSpPr>
        <p:grpSpPr>
          <a:xfrm>
            <a:off x="1724747" y="4584681"/>
            <a:ext cx="999740" cy="1208576"/>
            <a:chOff x="1521724" y="2343786"/>
            <a:chExt cx="1136638" cy="996330"/>
          </a:xfrm>
        </p:grpSpPr>
        <p:sp>
          <p:nvSpPr>
            <p:cNvPr id="31" name="Rectangle 30"/>
            <p:cNvSpPr/>
            <p:nvPr/>
          </p:nvSpPr>
          <p:spPr>
            <a:xfrm>
              <a:off x="1521724" y="2343786"/>
              <a:ext cx="1136638" cy="996330"/>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32" name="Rectangle 31"/>
            <p:cNvSpPr/>
            <p:nvPr/>
          </p:nvSpPr>
          <p:spPr>
            <a:xfrm>
              <a:off x="1521724" y="2343786"/>
              <a:ext cx="1136638" cy="99633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lvl="0" algn="ctr" defTabSz="800100">
                <a:lnSpc>
                  <a:spcPct val="90000"/>
                </a:lnSpc>
                <a:spcBef>
                  <a:spcPct val="0"/>
                </a:spcBef>
                <a:spcAft>
                  <a:spcPct val="35000"/>
                </a:spcAft>
              </a:pPr>
              <a:r>
                <a:rPr lang="en-US" b="1" kern="1200" dirty="0">
                  <a:solidFill>
                    <a:srgbClr val="002060"/>
                  </a:solidFill>
                  <a:effectLst>
                    <a:outerShdw blurRad="38100" dist="38100" dir="2700000" algn="tl">
                      <a:srgbClr val="000000">
                        <a:alpha val="43137"/>
                      </a:srgbClr>
                    </a:outerShdw>
                  </a:effectLst>
                </a:rPr>
                <a:t>ĐHĐBTQ LẦN THỨ VII (1991)</a:t>
              </a:r>
            </a:p>
          </p:txBody>
        </p:sp>
      </p:grpSp>
      <p:sp>
        <p:nvSpPr>
          <p:cNvPr id="11" name="Isosceles Triangle 10"/>
          <p:cNvSpPr/>
          <p:nvPr/>
        </p:nvSpPr>
        <p:spPr>
          <a:xfrm>
            <a:off x="2535857" y="4015940"/>
            <a:ext cx="188630" cy="260146"/>
          </a:xfrm>
          <a:prstGeom prst="triangle">
            <a:avLst>
              <a:gd name="adj" fmla="val 100000"/>
            </a:avLst>
          </a:prstGeom>
        </p:spPr>
        <p:style>
          <a:lnRef idx="2">
            <a:schemeClr val="accent5">
              <a:hueOff val="-2980163"/>
              <a:satOff val="11943"/>
              <a:lumOff val="2588"/>
              <a:alphaOff val="0"/>
            </a:schemeClr>
          </a:lnRef>
          <a:fillRef idx="1">
            <a:schemeClr val="accent5">
              <a:hueOff val="-2980163"/>
              <a:satOff val="11943"/>
              <a:lumOff val="2588"/>
              <a:alphaOff val="0"/>
            </a:schemeClr>
          </a:fillRef>
          <a:effectRef idx="0">
            <a:schemeClr val="accent5">
              <a:hueOff val="-2980163"/>
              <a:satOff val="11943"/>
              <a:lumOff val="2588"/>
              <a:alphaOff val="0"/>
            </a:schemeClr>
          </a:effectRef>
          <a:fontRef idx="minor">
            <a:schemeClr val="lt1"/>
          </a:fontRef>
        </p:style>
      </p:sp>
      <p:sp>
        <p:nvSpPr>
          <p:cNvPr id="12" name="L-Shape 11"/>
          <p:cNvSpPr/>
          <p:nvPr/>
        </p:nvSpPr>
        <p:spPr>
          <a:xfrm rot="5400000">
            <a:off x="2933557" y="3920624"/>
            <a:ext cx="917807" cy="1107371"/>
          </a:xfrm>
          <a:prstGeom prst="corner">
            <a:avLst>
              <a:gd name="adj1" fmla="val 16120"/>
              <a:gd name="adj2" fmla="val 16110"/>
            </a:avLst>
          </a:prstGeom>
        </p:spPr>
        <p:style>
          <a:lnRef idx="2">
            <a:schemeClr val="accent5">
              <a:hueOff val="-3973551"/>
              <a:satOff val="15924"/>
              <a:lumOff val="3451"/>
              <a:alphaOff val="0"/>
            </a:schemeClr>
          </a:lnRef>
          <a:fillRef idx="1">
            <a:schemeClr val="accent5">
              <a:hueOff val="-3973551"/>
              <a:satOff val="15924"/>
              <a:lumOff val="3451"/>
              <a:alphaOff val="0"/>
            </a:schemeClr>
          </a:fillRef>
          <a:effectRef idx="0">
            <a:schemeClr val="accent5">
              <a:hueOff val="-3973551"/>
              <a:satOff val="15924"/>
              <a:lumOff val="3451"/>
              <a:alphaOff val="0"/>
            </a:schemeClr>
          </a:effectRef>
          <a:fontRef idx="minor">
            <a:schemeClr val="lt1"/>
          </a:fontRef>
        </p:style>
      </p:sp>
      <p:grpSp>
        <p:nvGrpSpPr>
          <p:cNvPr id="13" name="Group 12"/>
          <p:cNvGrpSpPr/>
          <p:nvPr/>
        </p:nvGrpSpPr>
        <p:grpSpPr>
          <a:xfrm>
            <a:off x="2948625" y="4167012"/>
            <a:ext cx="999740" cy="1208576"/>
            <a:chOff x="2913192" y="1999466"/>
            <a:chExt cx="1136638" cy="996330"/>
          </a:xfrm>
        </p:grpSpPr>
        <p:sp>
          <p:nvSpPr>
            <p:cNvPr id="29" name="Rectangle 28"/>
            <p:cNvSpPr/>
            <p:nvPr/>
          </p:nvSpPr>
          <p:spPr>
            <a:xfrm>
              <a:off x="2913192" y="1999466"/>
              <a:ext cx="1136638" cy="996330"/>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30" name="Rectangle 29"/>
            <p:cNvSpPr/>
            <p:nvPr/>
          </p:nvSpPr>
          <p:spPr>
            <a:xfrm>
              <a:off x="2913192" y="1999466"/>
              <a:ext cx="1136638" cy="99633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lvl="0" algn="ctr" defTabSz="800100">
                <a:lnSpc>
                  <a:spcPct val="90000"/>
                </a:lnSpc>
                <a:spcBef>
                  <a:spcPct val="0"/>
                </a:spcBef>
                <a:spcAft>
                  <a:spcPct val="35000"/>
                </a:spcAft>
              </a:pPr>
              <a:r>
                <a:rPr lang="en-US" b="1" kern="1200" dirty="0">
                  <a:solidFill>
                    <a:srgbClr val="002060"/>
                  </a:solidFill>
                  <a:effectLst>
                    <a:outerShdw blurRad="38100" dist="38100" dir="2700000" algn="tl">
                      <a:srgbClr val="000000">
                        <a:alpha val="43137"/>
                      </a:srgbClr>
                    </a:outerShdw>
                  </a:effectLst>
                </a:rPr>
                <a:t>ĐHĐBTQ LẦN THỨ VIII (1996)</a:t>
              </a:r>
            </a:p>
          </p:txBody>
        </p:sp>
      </p:grpSp>
      <p:sp>
        <p:nvSpPr>
          <p:cNvPr id="14" name="Isosceles Triangle 13"/>
          <p:cNvSpPr/>
          <p:nvPr/>
        </p:nvSpPr>
        <p:spPr>
          <a:xfrm>
            <a:off x="3759736" y="3598270"/>
            <a:ext cx="188630" cy="260146"/>
          </a:xfrm>
          <a:prstGeom prst="triangle">
            <a:avLst>
              <a:gd name="adj" fmla="val 100000"/>
            </a:avLst>
          </a:prstGeom>
        </p:spPr>
        <p:style>
          <a:lnRef idx="2">
            <a:schemeClr val="accent5">
              <a:hueOff val="-4966938"/>
              <a:satOff val="19906"/>
              <a:lumOff val="4314"/>
              <a:alphaOff val="0"/>
            </a:schemeClr>
          </a:lnRef>
          <a:fillRef idx="1">
            <a:schemeClr val="accent5">
              <a:hueOff val="-4966938"/>
              <a:satOff val="19906"/>
              <a:lumOff val="4314"/>
              <a:alphaOff val="0"/>
            </a:schemeClr>
          </a:fillRef>
          <a:effectRef idx="0">
            <a:schemeClr val="accent5">
              <a:hueOff val="-4966938"/>
              <a:satOff val="19906"/>
              <a:lumOff val="4314"/>
              <a:alphaOff val="0"/>
            </a:schemeClr>
          </a:effectRef>
          <a:fontRef idx="minor">
            <a:schemeClr val="lt1"/>
          </a:fontRef>
        </p:style>
      </p:sp>
      <p:sp>
        <p:nvSpPr>
          <p:cNvPr id="15" name="L-Shape 14"/>
          <p:cNvSpPr/>
          <p:nvPr/>
        </p:nvSpPr>
        <p:spPr>
          <a:xfrm rot="5400000">
            <a:off x="4157435" y="3502955"/>
            <a:ext cx="917807" cy="1107371"/>
          </a:xfrm>
          <a:prstGeom prst="corner">
            <a:avLst>
              <a:gd name="adj1" fmla="val 16120"/>
              <a:gd name="adj2" fmla="val 16110"/>
            </a:avLst>
          </a:prstGeom>
        </p:spPr>
        <p:style>
          <a:lnRef idx="2">
            <a:schemeClr val="accent5">
              <a:hueOff val="-5960326"/>
              <a:satOff val="23887"/>
              <a:lumOff val="5177"/>
              <a:alphaOff val="0"/>
            </a:schemeClr>
          </a:lnRef>
          <a:fillRef idx="1">
            <a:schemeClr val="accent5">
              <a:hueOff val="-5960326"/>
              <a:satOff val="23887"/>
              <a:lumOff val="5177"/>
              <a:alphaOff val="0"/>
            </a:schemeClr>
          </a:fillRef>
          <a:effectRef idx="0">
            <a:schemeClr val="accent5">
              <a:hueOff val="-5960326"/>
              <a:satOff val="23887"/>
              <a:lumOff val="5177"/>
              <a:alphaOff val="0"/>
            </a:schemeClr>
          </a:effectRef>
          <a:fontRef idx="minor">
            <a:schemeClr val="lt1"/>
          </a:fontRef>
        </p:style>
      </p:sp>
      <p:grpSp>
        <p:nvGrpSpPr>
          <p:cNvPr id="16" name="Group 15"/>
          <p:cNvGrpSpPr/>
          <p:nvPr/>
        </p:nvGrpSpPr>
        <p:grpSpPr>
          <a:xfrm>
            <a:off x="4172504" y="3749342"/>
            <a:ext cx="999740" cy="1208576"/>
            <a:chOff x="4304660" y="1655146"/>
            <a:chExt cx="1136638" cy="996330"/>
          </a:xfrm>
        </p:grpSpPr>
        <p:sp>
          <p:nvSpPr>
            <p:cNvPr id="27" name="Rectangle 26"/>
            <p:cNvSpPr/>
            <p:nvPr/>
          </p:nvSpPr>
          <p:spPr>
            <a:xfrm>
              <a:off x="4304660" y="1655146"/>
              <a:ext cx="1136638" cy="996330"/>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8" name="Rectangle 27"/>
            <p:cNvSpPr/>
            <p:nvPr/>
          </p:nvSpPr>
          <p:spPr>
            <a:xfrm>
              <a:off x="4304660" y="1655146"/>
              <a:ext cx="1136638" cy="99633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lvl="0" algn="ctr" defTabSz="800100">
                <a:lnSpc>
                  <a:spcPct val="90000"/>
                </a:lnSpc>
                <a:spcBef>
                  <a:spcPct val="0"/>
                </a:spcBef>
                <a:spcAft>
                  <a:spcPct val="35000"/>
                </a:spcAft>
              </a:pPr>
              <a:r>
                <a:rPr lang="en-US" b="1" kern="1200">
                  <a:solidFill>
                    <a:srgbClr val="002060"/>
                  </a:solidFill>
                  <a:effectLst>
                    <a:outerShdw blurRad="38100" dist="38100" dir="2700000" algn="tl">
                      <a:srgbClr val="000000">
                        <a:alpha val="43137"/>
                      </a:srgbClr>
                    </a:outerShdw>
                  </a:effectLst>
                </a:rPr>
                <a:t>ĐHĐBTQ LẦN THỨ IX (2001)</a:t>
              </a:r>
              <a:endParaRPr lang="en-US" b="1" kern="1200" dirty="0">
                <a:solidFill>
                  <a:srgbClr val="002060"/>
                </a:solidFill>
                <a:effectLst>
                  <a:outerShdw blurRad="38100" dist="38100" dir="2700000" algn="tl">
                    <a:srgbClr val="000000">
                      <a:alpha val="43137"/>
                    </a:srgbClr>
                  </a:outerShdw>
                </a:effectLst>
              </a:endParaRPr>
            </a:p>
          </p:txBody>
        </p:sp>
      </p:grpSp>
      <p:sp>
        <p:nvSpPr>
          <p:cNvPr id="17" name="Isosceles Triangle 16"/>
          <p:cNvSpPr/>
          <p:nvPr/>
        </p:nvSpPr>
        <p:spPr>
          <a:xfrm>
            <a:off x="4983614" y="3180600"/>
            <a:ext cx="188630" cy="260146"/>
          </a:xfrm>
          <a:prstGeom prst="triangle">
            <a:avLst>
              <a:gd name="adj" fmla="val 100000"/>
            </a:avLst>
          </a:prstGeom>
        </p:spPr>
        <p:style>
          <a:lnRef idx="2">
            <a:schemeClr val="accent5">
              <a:hueOff val="-6953714"/>
              <a:satOff val="27868"/>
              <a:lumOff val="6040"/>
              <a:alphaOff val="0"/>
            </a:schemeClr>
          </a:lnRef>
          <a:fillRef idx="1">
            <a:schemeClr val="accent5">
              <a:hueOff val="-6953714"/>
              <a:satOff val="27868"/>
              <a:lumOff val="6040"/>
              <a:alphaOff val="0"/>
            </a:schemeClr>
          </a:fillRef>
          <a:effectRef idx="0">
            <a:schemeClr val="accent5">
              <a:hueOff val="-6953714"/>
              <a:satOff val="27868"/>
              <a:lumOff val="6040"/>
              <a:alphaOff val="0"/>
            </a:schemeClr>
          </a:effectRef>
          <a:fontRef idx="minor">
            <a:schemeClr val="lt1"/>
          </a:fontRef>
        </p:style>
      </p:sp>
      <p:sp>
        <p:nvSpPr>
          <p:cNvPr id="18" name="L-Shape 17"/>
          <p:cNvSpPr/>
          <p:nvPr/>
        </p:nvSpPr>
        <p:spPr>
          <a:xfrm rot="5400000">
            <a:off x="5381314" y="3085285"/>
            <a:ext cx="917807" cy="1107371"/>
          </a:xfrm>
          <a:prstGeom prst="corner">
            <a:avLst>
              <a:gd name="adj1" fmla="val 16120"/>
              <a:gd name="adj2" fmla="val 16110"/>
            </a:avLst>
          </a:prstGeom>
        </p:spPr>
        <p:style>
          <a:lnRef idx="2">
            <a:schemeClr val="accent5">
              <a:hueOff val="-7947101"/>
              <a:satOff val="31849"/>
              <a:lumOff val="6902"/>
              <a:alphaOff val="0"/>
            </a:schemeClr>
          </a:lnRef>
          <a:fillRef idx="1">
            <a:schemeClr val="accent5">
              <a:hueOff val="-7947101"/>
              <a:satOff val="31849"/>
              <a:lumOff val="6902"/>
              <a:alphaOff val="0"/>
            </a:schemeClr>
          </a:fillRef>
          <a:effectRef idx="0">
            <a:schemeClr val="accent5">
              <a:hueOff val="-7947101"/>
              <a:satOff val="31849"/>
              <a:lumOff val="6902"/>
              <a:alphaOff val="0"/>
            </a:schemeClr>
          </a:effectRef>
          <a:fontRef idx="minor">
            <a:schemeClr val="lt1"/>
          </a:fontRef>
        </p:style>
      </p:sp>
      <p:grpSp>
        <p:nvGrpSpPr>
          <p:cNvPr id="19" name="Group 18"/>
          <p:cNvGrpSpPr/>
          <p:nvPr/>
        </p:nvGrpSpPr>
        <p:grpSpPr>
          <a:xfrm>
            <a:off x="5396381" y="3331672"/>
            <a:ext cx="999740" cy="1208576"/>
            <a:chOff x="5696128" y="1310826"/>
            <a:chExt cx="1136638" cy="996330"/>
          </a:xfrm>
        </p:grpSpPr>
        <p:sp>
          <p:nvSpPr>
            <p:cNvPr id="25" name="Rectangle 24"/>
            <p:cNvSpPr/>
            <p:nvPr/>
          </p:nvSpPr>
          <p:spPr>
            <a:xfrm>
              <a:off x="5696128" y="1310826"/>
              <a:ext cx="1136638" cy="996330"/>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6" name="Rectangle 25"/>
            <p:cNvSpPr/>
            <p:nvPr/>
          </p:nvSpPr>
          <p:spPr>
            <a:xfrm>
              <a:off x="5696128" y="1310826"/>
              <a:ext cx="1136638" cy="99633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lvl="0" algn="ctr" defTabSz="800100">
                <a:lnSpc>
                  <a:spcPct val="90000"/>
                </a:lnSpc>
                <a:spcBef>
                  <a:spcPct val="0"/>
                </a:spcBef>
                <a:spcAft>
                  <a:spcPct val="35000"/>
                </a:spcAft>
              </a:pPr>
              <a:r>
                <a:rPr lang="en-US" b="1" kern="1200">
                  <a:solidFill>
                    <a:srgbClr val="002060"/>
                  </a:solidFill>
                  <a:effectLst>
                    <a:outerShdw blurRad="38100" dist="38100" dir="2700000" algn="tl">
                      <a:srgbClr val="000000">
                        <a:alpha val="43137"/>
                      </a:srgbClr>
                    </a:outerShdw>
                  </a:effectLst>
                </a:rPr>
                <a:t>ĐHĐBTQ LẦN THỨ X (2006)</a:t>
              </a:r>
              <a:endParaRPr lang="en-US" b="1" kern="1200" dirty="0">
                <a:solidFill>
                  <a:srgbClr val="002060"/>
                </a:solidFill>
                <a:effectLst>
                  <a:outerShdw blurRad="38100" dist="38100" dir="2700000" algn="tl">
                    <a:srgbClr val="000000">
                      <a:alpha val="43137"/>
                    </a:srgbClr>
                  </a:outerShdw>
                </a:effectLst>
              </a:endParaRPr>
            </a:p>
          </p:txBody>
        </p:sp>
      </p:grpSp>
      <p:sp>
        <p:nvSpPr>
          <p:cNvPr id="20" name="Isosceles Triangle 19"/>
          <p:cNvSpPr/>
          <p:nvPr/>
        </p:nvSpPr>
        <p:spPr>
          <a:xfrm>
            <a:off x="6207493" y="2762930"/>
            <a:ext cx="188630" cy="260146"/>
          </a:xfrm>
          <a:prstGeom prst="triangle">
            <a:avLst>
              <a:gd name="adj" fmla="val 100000"/>
            </a:avLst>
          </a:prstGeom>
        </p:spPr>
        <p:style>
          <a:lnRef idx="2">
            <a:schemeClr val="accent5">
              <a:hueOff val="-8940489"/>
              <a:satOff val="35830"/>
              <a:lumOff val="7765"/>
              <a:alphaOff val="0"/>
            </a:schemeClr>
          </a:lnRef>
          <a:fillRef idx="1">
            <a:schemeClr val="accent5">
              <a:hueOff val="-8940489"/>
              <a:satOff val="35830"/>
              <a:lumOff val="7765"/>
              <a:alphaOff val="0"/>
            </a:schemeClr>
          </a:fillRef>
          <a:effectRef idx="0">
            <a:schemeClr val="accent5">
              <a:hueOff val="-8940489"/>
              <a:satOff val="35830"/>
              <a:lumOff val="7765"/>
              <a:alphaOff val="0"/>
            </a:schemeClr>
          </a:effectRef>
          <a:fontRef idx="minor">
            <a:schemeClr val="lt1"/>
          </a:fontRef>
        </p:style>
      </p:sp>
      <p:sp>
        <p:nvSpPr>
          <p:cNvPr id="21" name="L-Shape 20"/>
          <p:cNvSpPr/>
          <p:nvPr/>
        </p:nvSpPr>
        <p:spPr>
          <a:xfrm rot="5400000">
            <a:off x="6605192" y="2667615"/>
            <a:ext cx="917807" cy="1107371"/>
          </a:xfrm>
          <a:prstGeom prst="corner">
            <a:avLst>
              <a:gd name="adj1" fmla="val 16120"/>
              <a:gd name="adj2" fmla="val 16110"/>
            </a:avLst>
          </a:prstGeom>
        </p:spPr>
        <p:style>
          <a:lnRef idx="2">
            <a:schemeClr val="accent5">
              <a:hueOff val="-9933876"/>
              <a:satOff val="39811"/>
              <a:lumOff val="8628"/>
              <a:alphaOff val="0"/>
            </a:schemeClr>
          </a:lnRef>
          <a:fillRef idx="1">
            <a:schemeClr val="accent5">
              <a:hueOff val="-9933876"/>
              <a:satOff val="39811"/>
              <a:lumOff val="8628"/>
              <a:alphaOff val="0"/>
            </a:schemeClr>
          </a:fillRef>
          <a:effectRef idx="0">
            <a:schemeClr val="accent5">
              <a:hueOff val="-9933876"/>
              <a:satOff val="39811"/>
              <a:lumOff val="8628"/>
              <a:alphaOff val="0"/>
            </a:schemeClr>
          </a:effectRef>
          <a:fontRef idx="minor">
            <a:schemeClr val="lt1"/>
          </a:fontRef>
        </p:style>
      </p:sp>
      <p:grpSp>
        <p:nvGrpSpPr>
          <p:cNvPr id="22" name="Group 21"/>
          <p:cNvGrpSpPr/>
          <p:nvPr/>
        </p:nvGrpSpPr>
        <p:grpSpPr>
          <a:xfrm>
            <a:off x="6620260" y="2914002"/>
            <a:ext cx="999740" cy="1208576"/>
            <a:chOff x="7087596" y="966506"/>
            <a:chExt cx="1136638" cy="996330"/>
          </a:xfrm>
        </p:grpSpPr>
        <p:sp>
          <p:nvSpPr>
            <p:cNvPr id="23" name="Rectangle 22"/>
            <p:cNvSpPr/>
            <p:nvPr/>
          </p:nvSpPr>
          <p:spPr>
            <a:xfrm>
              <a:off x="7087596" y="966506"/>
              <a:ext cx="1136638" cy="996330"/>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24" name="Rectangle 23"/>
            <p:cNvSpPr/>
            <p:nvPr/>
          </p:nvSpPr>
          <p:spPr>
            <a:xfrm>
              <a:off x="7087596" y="966506"/>
              <a:ext cx="1136638" cy="99633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lvl="0" algn="ctr" defTabSz="800100">
                <a:lnSpc>
                  <a:spcPct val="90000"/>
                </a:lnSpc>
                <a:spcBef>
                  <a:spcPct val="0"/>
                </a:spcBef>
                <a:spcAft>
                  <a:spcPct val="35000"/>
                </a:spcAft>
              </a:pPr>
              <a:r>
                <a:rPr lang="en-US" b="1" kern="1200" dirty="0">
                  <a:solidFill>
                    <a:srgbClr val="002060"/>
                  </a:solidFill>
                  <a:effectLst>
                    <a:outerShdw blurRad="38100" dist="38100" dir="2700000" algn="tl">
                      <a:srgbClr val="000000">
                        <a:alpha val="43137"/>
                      </a:srgbClr>
                    </a:outerShdw>
                  </a:effectLst>
                </a:rPr>
                <a:t>ĐHĐBTQ LẦN THỨ XI (2011)</a:t>
              </a:r>
            </a:p>
          </p:txBody>
        </p:sp>
      </p:grpSp>
      <p:pic>
        <p:nvPicPr>
          <p:cNvPr id="4106" name="Picture 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0981" y="3858416"/>
            <a:ext cx="1167843" cy="9559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9" name="Picture 1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2182" y="3391606"/>
            <a:ext cx="1168383" cy="9620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12" name="Picture 1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38775" y="3023076"/>
            <a:ext cx="1109591" cy="9257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15" name="Picture 1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48234" y="2611273"/>
            <a:ext cx="1121790" cy="9106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18" name="Picture 2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86532" y="2154074"/>
            <a:ext cx="1109591" cy="9125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21" name="Picture 2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494118" y="1773074"/>
            <a:ext cx="1123663" cy="8545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7" name="L-Shape 46"/>
          <p:cNvSpPr/>
          <p:nvPr/>
        </p:nvSpPr>
        <p:spPr>
          <a:xfrm rot="5400000">
            <a:off x="7824392" y="2439878"/>
            <a:ext cx="917807" cy="1107371"/>
          </a:xfrm>
          <a:prstGeom prst="corner">
            <a:avLst>
              <a:gd name="adj1" fmla="val 16120"/>
              <a:gd name="adj2" fmla="val 16110"/>
            </a:avLst>
          </a:prstGeom>
        </p:spPr>
        <p:style>
          <a:lnRef idx="2">
            <a:schemeClr val="accent5">
              <a:hueOff val="-9933876"/>
              <a:satOff val="39811"/>
              <a:lumOff val="8628"/>
              <a:alphaOff val="0"/>
            </a:schemeClr>
          </a:lnRef>
          <a:fillRef idx="1">
            <a:schemeClr val="accent5">
              <a:hueOff val="-9933876"/>
              <a:satOff val="39811"/>
              <a:lumOff val="8628"/>
              <a:alphaOff val="0"/>
            </a:schemeClr>
          </a:fillRef>
          <a:effectRef idx="0">
            <a:schemeClr val="accent5">
              <a:hueOff val="-9933876"/>
              <a:satOff val="39811"/>
              <a:lumOff val="8628"/>
              <a:alphaOff val="0"/>
            </a:schemeClr>
          </a:effectRef>
          <a:fontRef idx="minor">
            <a:schemeClr val="lt1"/>
          </a:fontRef>
        </p:style>
      </p:sp>
      <p:grpSp>
        <p:nvGrpSpPr>
          <p:cNvPr id="48" name="Group 47"/>
          <p:cNvGrpSpPr/>
          <p:nvPr/>
        </p:nvGrpSpPr>
        <p:grpSpPr>
          <a:xfrm>
            <a:off x="7839460" y="2686265"/>
            <a:ext cx="999740" cy="1208576"/>
            <a:chOff x="7087596" y="966506"/>
            <a:chExt cx="1136638" cy="996330"/>
          </a:xfrm>
        </p:grpSpPr>
        <p:sp>
          <p:nvSpPr>
            <p:cNvPr id="49" name="Rectangle 48"/>
            <p:cNvSpPr/>
            <p:nvPr/>
          </p:nvSpPr>
          <p:spPr>
            <a:xfrm>
              <a:off x="7087596" y="966506"/>
              <a:ext cx="1136638" cy="996330"/>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50" name="Rectangle 49"/>
            <p:cNvSpPr/>
            <p:nvPr/>
          </p:nvSpPr>
          <p:spPr>
            <a:xfrm>
              <a:off x="7087596" y="966506"/>
              <a:ext cx="1136638" cy="99633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lvl="0" algn="ctr" defTabSz="800100">
                <a:lnSpc>
                  <a:spcPct val="90000"/>
                </a:lnSpc>
                <a:spcBef>
                  <a:spcPct val="0"/>
                </a:spcBef>
                <a:spcAft>
                  <a:spcPct val="35000"/>
                </a:spcAft>
              </a:pPr>
              <a:r>
                <a:rPr lang="en-US" b="1" kern="1200" dirty="0">
                  <a:solidFill>
                    <a:srgbClr val="002060"/>
                  </a:solidFill>
                  <a:effectLst>
                    <a:outerShdw blurRad="38100" dist="38100" dir="2700000" algn="tl">
                      <a:srgbClr val="000000">
                        <a:alpha val="43137"/>
                      </a:srgbClr>
                    </a:outerShdw>
                  </a:effectLst>
                </a:rPr>
                <a:t>ĐHĐBTQ LẦN THỨ XII (2016)</a:t>
              </a:r>
            </a:p>
          </p:txBody>
        </p:sp>
      </p:grpSp>
      <p:pic>
        <p:nvPicPr>
          <p:cNvPr id="3" name="Picture 2"/>
          <p:cNvPicPr>
            <a:picLocks noChangeAspect="1"/>
          </p:cNvPicPr>
          <p:nvPr/>
        </p:nvPicPr>
        <p:blipFill>
          <a:blip r:embed="rId8"/>
          <a:stretch>
            <a:fillRect/>
          </a:stretch>
        </p:blipFill>
        <p:spPr>
          <a:xfrm>
            <a:off x="7704890" y="1547757"/>
            <a:ext cx="1067685" cy="897571"/>
          </a:xfrm>
          <a:prstGeom prst="rect">
            <a:avLst/>
          </a:prstGeom>
        </p:spPr>
      </p:pic>
    </p:spTree>
    <p:extLst>
      <p:ext uri="{BB962C8B-B14F-4D97-AF65-F5344CB8AC3E}">
        <p14:creationId xmlns:p14="http://schemas.microsoft.com/office/powerpoint/2010/main" val="9470703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187890" y="242477"/>
            <a:ext cx="6727510" cy="1738724"/>
            <a:chOff x="64025" y="2020802"/>
            <a:chExt cx="1269099" cy="1663634"/>
          </a:xfrm>
        </p:grpSpPr>
        <p:sp>
          <p:nvSpPr>
            <p:cNvPr id="5" name="Rectangle 4"/>
            <p:cNvSpPr/>
            <p:nvPr/>
          </p:nvSpPr>
          <p:spPr>
            <a:xfrm>
              <a:off x="130256" y="2688106"/>
              <a:ext cx="1136638" cy="996330"/>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6" name="Rectangle 5"/>
            <p:cNvSpPr/>
            <p:nvPr/>
          </p:nvSpPr>
          <p:spPr>
            <a:xfrm>
              <a:off x="64025" y="2020802"/>
              <a:ext cx="1269099" cy="420907"/>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lvl="0" algn="ctr" defTabSz="800100">
                <a:lnSpc>
                  <a:spcPct val="90000"/>
                </a:lnSpc>
                <a:spcBef>
                  <a:spcPct val="0"/>
                </a:spcBef>
                <a:spcAft>
                  <a:spcPct val="35000"/>
                </a:spcAft>
              </a:pPr>
              <a:r>
                <a:rPr lang="en-US" sz="3600" b="1" kern="1200" dirty="0">
                  <a:solidFill>
                    <a:srgbClr val="002060"/>
                  </a:solidFill>
                  <a:effectLst>
                    <a:outerShdw blurRad="38100" dist="38100" dir="2700000" algn="tl">
                      <a:srgbClr val="000000">
                        <a:alpha val="43137"/>
                      </a:srgbClr>
                    </a:outerShdw>
                  </a:effectLst>
                </a:rPr>
                <a:t>TỪ 1986-1991</a:t>
              </a:r>
              <a:endParaRPr lang="en-US" sz="3600" kern="1200" dirty="0">
                <a:solidFill>
                  <a:srgbClr val="002060"/>
                </a:solidFill>
                <a:effectLst>
                  <a:outerShdw blurRad="38100" dist="38100" dir="2700000" algn="tl">
                    <a:srgbClr val="000000">
                      <a:alpha val="43137"/>
                    </a:srgbClr>
                  </a:outerShdw>
                </a:effectLst>
              </a:endParaRPr>
            </a:p>
          </p:txBody>
        </p:sp>
      </p:grpSp>
      <p:grpSp>
        <p:nvGrpSpPr>
          <p:cNvPr id="7" name="Group 6"/>
          <p:cNvGrpSpPr/>
          <p:nvPr/>
        </p:nvGrpSpPr>
        <p:grpSpPr>
          <a:xfrm>
            <a:off x="715184" y="226869"/>
            <a:ext cx="8086387" cy="713031"/>
            <a:chOff x="715184" y="226869"/>
            <a:chExt cx="8086387" cy="955917"/>
          </a:xfrm>
        </p:grpSpPr>
        <p:sp>
          <p:nvSpPr>
            <p:cNvPr id="8" name="L-Shape 7"/>
            <p:cNvSpPr/>
            <p:nvPr/>
          </p:nvSpPr>
          <p:spPr>
            <a:xfrm rot="5400000" flipH="1">
              <a:off x="4998035" y="-2620750"/>
              <a:ext cx="933057" cy="6674014"/>
            </a:xfrm>
            <a:prstGeom prst="corner">
              <a:avLst>
                <a:gd name="adj1" fmla="val 16120"/>
                <a:gd name="adj2" fmla="val 16110"/>
              </a:avLst>
            </a:prstGeom>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sp>
        <p:sp>
          <p:nvSpPr>
            <p:cNvPr id="9" name="Isosceles Triangle 8"/>
            <p:cNvSpPr/>
            <p:nvPr/>
          </p:nvSpPr>
          <p:spPr>
            <a:xfrm>
              <a:off x="1838877" y="802063"/>
              <a:ext cx="220565" cy="260146"/>
            </a:xfrm>
            <a:prstGeom prst="triangle">
              <a:avLst>
                <a:gd name="adj" fmla="val 100000"/>
              </a:avLst>
            </a:prstGeom>
          </p:spPr>
          <p:style>
            <a:lnRef idx="2">
              <a:schemeClr val="accent5">
                <a:hueOff val="-993388"/>
                <a:satOff val="3981"/>
                <a:lumOff val="863"/>
                <a:alphaOff val="0"/>
              </a:schemeClr>
            </a:lnRef>
            <a:fillRef idx="1">
              <a:schemeClr val="accent5">
                <a:hueOff val="-993388"/>
                <a:satOff val="3981"/>
                <a:lumOff val="863"/>
                <a:alphaOff val="0"/>
              </a:schemeClr>
            </a:fillRef>
            <a:effectRef idx="0">
              <a:schemeClr val="accent5">
                <a:hueOff val="-993388"/>
                <a:satOff val="3981"/>
                <a:lumOff val="863"/>
                <a:alphaOff val="0"/>
              </a:schemeClr>
            </a:effectRef>
            <a:fontRef idx="minor">
              <a:schemeClr val="lt1"/>
            </a:fontRef>
          </p:style>
        </p:sp>
        <p:pic>
          <p:nvPicPr>
            <p:cNvPr id="10" name="Picture 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5184" y="226869"/>
              <a:ext cx="1365557" cy="9559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13" name="Freeform: Shape 12"/>
          <p:cNvSpPr/>
          <p:nvPr/>
        </p:nvSpPr>
        <p:spPr>
          <a:xfrm>
            <a:off x="134721" y="1256882"/>
            <a:ext cx="1093213" cy="4893933"/>
          </a:xfrm>
          <a:custGeom>
            <a:avLst/>
            <a:gdLst>
              <a:gd name="connsiteX0" fmla="*/ 0 w 782631"/>
              <a:gd name="connsiteY0" fmla="*/ 78263 h 4893933"/>
              <a:gd name="connsiteX1" fmla="*/ 78263 w 782631"/>
              <a:gd name="connsiteY1" fmla="*/ 0 h 4893933"/>
              <a:gd name="connsiteX2" fmla="*/ 704368 w 782631"/>
              <a:gd name="connsiteY2" fmla="*/ 0 h 4893933"/>
              <a:gd name="connsiteX3" fmla="*/ 782631 w 782631"/>
              <a:gd name="connsiteY3" fmla="*/ 78263 h 4893933"/>
              <a:gd name="connsiteX4" fmla="*/ 782631 w 782631"/>
              <a:gd name="connsiteY4" fmla="*/ 4815670 h 4893933"/>
              <a:gd name="connsiteX5" fmla="*/ 704368 w 782631"/>
              <a:gd name="connsiteY5" fmla="*/ 4893933 h 4893933"/>
              <a:gd name="connsiteX6" fmla="*/ 78263 w 782631"/>
              <a:gd name="connsiteY6" fmla="*/ 4893933 h 4893933"/>
              <a:gd name="connsiteX7" fmla="*/ 0 w 782631"/>
              <a:gd name="connsiteY7" fmla="*/ 4815670 h 4893933"/>
              <a:gd name="connsiteX8" fmla="*/ 0 w 782631"/>
              <a:gd name="connsiteY8" fmla="*/ 78263 h 4893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82631" h="4893933">
                <a:moveTo>
                  <a:pt x="0" y="78263"/>
                </a:moveTo>
                <a:cubicBezTo>
                  <a:pt x="0" y="35040"/>
                  <a:pt x="35040" y="0"/>
                  <a:pt x="78263" y="0"/>
                </a:cubicBezTo>
                <a:lnTo>
                  <a:pt x="704368" y="0"/>
                </a:lnTo>
                <a:cubicBezTo>
                  <a:pt x="747591" y="0"/>
                  <a:pt x="782631" y="35040"/>
                  <a:pt x="782631" y="78263"/>
                </a:cubicBezTo>
                <a:lnTo>
                  <a:pt x="782631" y="4815670"/>
                </a:lnTo>
                <a:cubicBezTo>
                  <a:pt x="782631" y="4858893"/>
                  <a:pt x="747591" y="4893933"/>
                  <a:pt x="704368" y="4893933"/>
                </a:cubicBezTo>
                <a:lnTo>
                  <a:pt x="78263" y="4893933"/>
                </a:lnTo>
                <a:cubicBezTo>
                  <a:pt x="35040" y="4893933"/>
                  <a:pt x="0" y="4858893"/>
                  <a:pt x="0" y="4815670"/>
                </a:cubicBezTo>
                <a:lnTo>
                  <a:pt x="0" y="78263"/>
                </a:lnTo>
                <a:close/>
              </a:path>
            </a:pathLst>
          </a:cu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68642" tIns="68642" rIns="68642" bIns="68642" numCol="1" spcCol="1270" anchor="ctr" anchorCtr="0">
            <a:noAutofit/>
          </a:bodyPr>
          <a:lstStyle/>
          <a:p>
            <a:pPr marL="0" lvl="0" indent="0" algn="ctr" defTabSz="533400">
              <a:lnSpc>
                <a:spcPct val="90000"/>
              </a:lnSpc>
              <a:spcBef>
                <a:spcPct val="0"/>
              </a:spcBef>
              <a:spcAft>
                <a:spcPct val="35000"/>
              </a:spcAft>
              <a:buFont typeface="+mj-lt"/>
              <a:buNone/>
            </a:pPr>
            <a:r>
              <a:rPr lang="vi-VN" sz="1300" b="1" kern="1200" dirty="0">
                <a:solidFill>
                  <a:schemeClr val="tx1"/>
                </a:solidFill>
              </a:rPr>
              <a:t>Hội nghị lần thứ 2 (4/1987) quyết định phương hướng giải quyết vấn đề lưu thông phân phối.</a:t>
            </a:r>
            <a:endParaRPr lang="en-US" sz="1300" b="1" kern="1200" dirty="0">
              <a:solidFill>
                <a:schemeClr val="tx1"/>
              </a:solidFill>
            </a:endParaRPr>
          </a:p>
        </p:txBody>
      </p:sp>
      <p:sp>
        <p:nvSpPr>
          <p:cNvPr id="15" name="Freeform: Shape 14"/>
          <p:cNvSpPr/>
          <p:nvPr/>
        </p:nvSpPr>
        <p:spPr>
          <a:xfrm>
            <a:off x="1230405" y="1256882"/>
            <a:ext cx="1093213" cy="4893933"/>
          </a:xfrm>
          <a:custGeom>
            <a:avLst/>
            <a:gdLst>
              <a:gd name="connsiteX0" fmla="*/ 0 w 782631"/>
              <a:gd name="connsiteY0" fmla="*/ 78263 h 4893933"/>
              <a:gd name="connsiteX1" fmla="*/ 78263 w 782631"/>
              <a:gd name="connsiteY1" fmla="*/ 0 h 4893933"/>
              <a:gd name="connsiteX2" fmla="*/ 704368 w 782631"/>
              <a:gd name="connsiteY2" fmla="*/ 0 h 4893933"/>
              <a:gd name="connsiteX3" fmla="*/ 782631 w 782631"/>
              <a:gd name="connsiteY3" fmla="*/ 78263 h 4893933"/>
              <a:gd name="connsiteX4" fmla="*/ 782631 w 782631"/>
              <a:gd name="connsiteY4" fmla="*/ 4815670 h 4893933"/>
              <a:gd name="connsiteX5" fmla="*/ 704368 w 782631"/>
              <a:gd name="connsiteY5" fmla="*/ 4893933 h 4893933"/>
              <a:gd name="connsiteX6" fmla="*/ 78263 w 782631"/>
              <a:gd name="connsiteY6" fmla="*/ 4893933 h 4893933"/>
              <a:gd name="connsiteX7" fmla="*/ 0 w 782631"/>
              <a:gd name="connsiteY7" fmla="*/ 4815670 h 4893933"/>
              <a:gd name="connsiteX8" fmla="*/ 0 w 782631"/>
              <a:gd name="connsiteY8" fmla="*/ 78263 h 4893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82631" h="4893933">
                <a:moveTo>
                  <a:pt x="0" y="78263"/>
                </a:moveTo>
                <a:cubicBezTo>
                  <a:pt x="0" y="35040"/>
                  <a:pt x="35040" y="0"/>
                  <a:pt x="78263" y="0"/>
                </a:cubicBezTo>
                <a:lnTo>
                  <a:pt x="704368" y="0"/>
                </a:lnTo>
                <a:cubicBezTo>
                  <a:pt x="747591" y="0"/>
                  <a:pt x="782631" y="35040"/>
                  <a:pt x="782631" y="78263"/>
                </a:cubicBezTo>
                <a:lnTo>
                  <a:pt x="782631" y="4815670"/>
                </a:lnTo>
                <a:cubicBezTo>
                  <a:pt x="782631" y="4858893"/>
                  <a:pt x="747591" y="4893933"/>
                  <a:pt x="704368" y="4893933"/>
                </a:cubicBezTo>
                <a:lnTo>
                  <a:pt x="78263" y="4893933"/>
                </a:lnTo>
                <a:cubicBezTo>
                  <a:pt x="35040" y="4893933"/>
                  <a:pt x="0" y="4858893"/>
                  <a:pt x="0" y="4815670"/>
                </a:cubicBezTo>
                <a:lnTo>
                  <a:pt x="0" y="78263"/>
                </a:lnTo>
                <a:close/>
              </a:path>
            </a:pathLst>
          </a:custGeom>
        </p:spPr>
        <p:style>
          <a:lnRef idx="2">
            <a:schemeClr val="lt1">
              <a:hueOff val="0"/>
              <a:satOff val="0"/>
              <a:lumOff val="0"/>
              <a:alphaOff val="0"/>
            </a:schemeClr>
          </a:lnRef>
          <a:fillRef idx="1">
            <a:schemeClr val="accent5">
              <a:hueOff val="-1419125"/>
              <a:satOff val="5687"/>
              <a:lumOff val="1233"/>
              <a:alphaOff val="0"/>
            </a:schemeClr>
          </a:fillRef>
          <a:effectRef idx="0">
            <a:schemeClr val="accent5">
              <a:hueOff val="-1419125"/>
              <a:satOff val="5687"/>
              <a:lumOff val="1233"/>
              <a:alphaOff val="0"/>
            </a:schemeClr>
          </a:effectRef>
          <a:fontRef idx="minor">
            <a:schemeClr val="lt1"/>
          </a:fontRef>
        </p:style>
        <p:txBody>
          <a:bodyPr spcFirstLastPara="0" vert="horz" wrap="square" lIns="68642" tIns="68642" rIns="68642" bIns="68642" numCol="1" spcCol="1270" anchor="ctr" anchorCtr="0">
            <a:noAutofit/>
          </a:bodyPr>
          <a:lstStyle/>
          <a:p>
            <a:pPr marL="0" lvl="0" indent="0" algn="ctr" defTabSz="533400">
              <a:lnSpc>
                <a:spcPct val="90000"/>
              </a:lnSpc>
              <a:spcBef>
                <a:spcPct val="0"/>
              </a:spcBef>
              <a:spcAft>
                <a:spcPct val="35000"/>
              </a:spcAft>
              <a:buFont typeface="+mj-lt"/>
              <a:buNone/>
            </a:pPr>
            <a:r>
              <a:rPr lang="vi-VN" sz="1300" b="1" kern="1200">
                <a:solidFill>
                  <a:schemeClr val="tx1"/>
                </a:solidFill>
              </a:rPr>
              <a:t>Hội nghị lần thứ 3 (8/1987) quyết định về "chuyển hoạt động của các đơn vị kinh tế cơ sở quốc doanh sang hạch toán kinh doanh xã hội chủ nghĩa, đổi mới quản lý nhà nước về kinh tế”. </a:t>
            </a:r>
          </a:p>
        </p:txBody>
      </p:sp>
      <p:sp>
        <p:nvSpPr>
          <p:cNvPr id="17" name="Freeform: Shape 16"/>
          <p:cNvSpPr/>
          <p:nvPr/>
        </p:nvSpPr>
        <p:spPr>
          <a:xfrm>
            <a:off x="2326089" y="1256882"/>
            <a:ext cx="1093213" cy="4893933"/>
          </a:xfrm>
          <a:custGeom>
            <a:avLst/>
            <a:gdLst>
              <a:gd name="connsiteX0" fmla="*/ 0 w 782631"/>
              <a:gd name="connsiteY0" fmla="*/ 78263 h 4893933"/>
              <a:gd name="connsiteX1" fmla="*/ 78263 w 782631"/>
              <a:gd name="connsiteY1" fmla="*/ 0 h 4893933"/>
              <a:gd name="connsiteX2" fmla="*/ 704368 w 782631"/>
              <a:gd name="connsiteY2" fmla="*/ 0 h 4893933"/>
              <a:gd name="connsiteX3" fmla="*/ 782631 w 782631"/>
              <a:gd name="connsiteY3" fmla="*/ 78263 h 4893933"/>
              <a:gd name="connsiteX4" fmla="*/ 782631 w 782631"/>
              <a:gd name="connsiteY4" fmla="*/ 4815670 h 4893933"/>
              <a:gd name="connsiteX5" fmla="*/ 704368 w 782631"/>
              <a:gd name="connsiteY5" fmla="*/ 4893933 h 4893933"/>
              <a:gd name="connsiteX6" fmla="*/ 78263 w 782631"/>
              <a:gd name="connsiteY6" fmla="*/ 4893933 h 4893933"/>
              <a:gd name="connsiteX7" fmla="*/ 0 w 782631"/>
              <a:gd name="connsiteY7" fmla="*/ 4815670 h 4893933"/>
              <a:gd name="connsiteX8" fmla="*/ 0 w 782631"/>
              <a:gd name="connsiteY8" fmla="*/ 78263 h 4893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82631" h="4893933">
                <a:moveTo>
                  <a:pt x="0" y="78263"/>
                </a:moveTo>
                <a:cubicBezTo>
                  <a:pt x="0" y="35040"/>
                  <a:pt x="35040" y="0"/>
                  <a:pt x="78263" y="0"/>
                </a:cubicBezTo>
                <a:lnTo>
                  <a:pt x="704368" y="0"/>
                </a:lnTo>
                <a:cubicBezTo>
                  <a:pt x="747591" y="0"/>
                  <a:pt x="782631" y="35040"/>
                  <a:pt x="782631" y="78263"/>
                </a:cubicBezTo>
                <a:lnTo>
                  <a:pt x="782631" y="4815670"/>
                </a:lnTo>
                <a:cubicBezTo>
                  <a:pt x="782631" y="4858893"/>
                  <a:pt x="747591" y="4893933"/>
                  <a:pt x="704368" y="4893933"/>
                </a:cubicBezTo>
                <a:lnTo>
                  <a:pt x="78263" y="4893933"/>
                </a:lnTo>
                <a:cubicBezTo>
                  <a:pt x="35040" y="4893933"/>
                  <a:pt x="0" y="4858893"/>
                  <a:pt x="0" y="4815670"/>
                </a:cubicBezTo>
                <a:lnTo>
                  <a:pt x="0" y="78263"/>
                </a:lnTo>
                <a:close/>
              </a:path>
            </a:pathLst>
          </a:custGeom>
        </p:spPr>
        <p:style>
          <a:lnRef idx="2">
            <a:schemeClr val="lt1">
              <a:hueOff val="0"/>
              <a:satOff val="0"/>
              <a:lumOff val="0"/>
              <a:alphaOff val="0"/>
            </a:schemeClr>
          </a:lnRef>
          <a:fillRef idx="1">
            <a:schemeClr val="accent5">
              <a:hueOff val="-2838251"/>
              <a:satOff val="11375"/>
              <a:lumOff val="2465"/>
              <a:alphaOff val="0"/>
            </a:schemeClr>
          </a:fillRef>
          <a:effectRef idx="0">
            <a:schemeClr val="accent5">
              <a:hueOff val="-2838251"/>
              <a:satOff val="11375"/>
              <a:lumOff val="2465"/>
              <a:alphaOff val="0"/>
            </a:schemeClr>
          </a:effectRef>
          <a:fontRef idx="minor">
            <a:schemeClr val="lt1"/>
          </a:fontRef>
        </p:style>
        <p:txBody>
          <a:bodyPr spcFirstLastPara="0" vert="horz" wrap="square" lIns="68642" tIns="68642" rIns="68642" bIns="68642" numCol="1" spcCol="1270" anchor="ctr" anchorCtr="0">
            <a:noAutofit/>
          </a:bodyPr>
          <a:lstStyle/>
          <a:p>
            <a:pPr marL="0" lvl="0" indent="0" algn="ctr" defTabSz="533400">
              <a:lnSpc>
                <a:spcPct val="90000"/>
              </a:lnSpc>
              <a:spcBef>
                <a:spcPct val="0"/>
              </a:spcBef>
              <a:spcAft>
                <a:spcPct val="35000"/>
              </a:spcAft>
              <a:buFont typeface="+mj-lt"/>
              <a:buNone/>
            </a:pPr>
            <a:r>
              <a:rPr lang="vi-VN" sz="1300" b="1" kern="1200">
                <a:solidFill>
                  <a:schemeClr val="tx1"/>
                </a:solidFill>
              </a:rPr>
              <a:t>Hội nghị lần thứ 5 (6/1988) ra Nghị quyết Về một số vấn đề cấp bách về xây dự­ng Đảng. </a:t>
            </a:r>
          </a:p>
        </p:txBody>
      </p:sp>
      <p:sp>
        <p:nvSpPr>
          <p:cNvPr id="19" name="Freeform: Shape 18"/>
          <p:cNvSpPr/>
          <p:nvPr/>
        </p:nvSpPr>
        <p:spPr>
          <a:xfrm>
            <a:off x="3421773" y="1256882"/>
            <a:ext cx="1093213" cy="4893933"/>
          </a:xfrm>
          <a:custGeom>
            <a:avLst/>
            <a:gdLst>
              <a:gd name="connsiteX0" fmla="*/ 0 w 782631"/>
              <a:gd name="connsiteY0" fmla="*/ 78263 h 4893933"/>
              <a:gd name="connsiteX1" fmla="*/ 78263 w 782631"/>
              <a:gd name="connsiteY1" fmla="*/ 0 h 4893933"/>
              <a:gd name="connsiteX2" fmla="*/ 704368 w 782631"/>
              <a:gd name="connsiteY2" fmla="*/ 0 h 4893933"/>
              <a:gd name="connsiteX3" fmla="*/ 782631 w 782631"/>
              <a:gd name="connsiteY3" fmla="*/ 78263 h 4893933"/>
              <a:gd name="connsiteX4" fmla="*/ 782631 w 782631"/>
              <a:gd name="connsiteY4" fmla="*/ 4815670 h 4893933"/>
              <a:gd name="connsiteX5" fmla="*/ 704368 w 782631"/>
              <a:gd name="connsiteY5" fmla="*/ 4893933 h 4893933"/>
              <a:gd name="connsiteX6" fmla="*/ 78263 w 782631"/>
              <a:gd name="connsiteY6" fmla="*/ 4893933 h 4893933"/>
              <a:gd name="connsiteX7" fmla="*/ 0 w 782631"/>
              <a:gd name="connsiteY7" fmla="*/ 4815670 h 4893933"/>
              <a:gd name="connsiteX8" fmla="*/ 0 w 782631"/>
              <a:gd name="connsiteY8" fmla="*/ 78263 h 4893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82631" h="4893933">
                <a:moveTo>
                  <a:pt x="0" y="78263"/>
                </a:moveTo>
                <a:cubicBezTo>
                  <a:pt x="0" y="35040"/>
                  <a:pt x="35040" y="0"/>
                  <a:pt x="78263" y="0"/>
                </a:cubicBezTo>
                <a:lnTo>
                  <a:pt x="704368" y="0"/>
                </a:lnTo>
                <a:cubicBezTo>
                  <a:pt x="747591" y="0"/>
                  <a:pt x="782631" y="35040"/>
                  <a:pt x="782631" y="78263"/>
                </a:cubicBezTo>
                <a:lnTo>
                  <a:pt x="782631" y="4815670"/>
                </a:lnTo>
                <a:cubicBezTo>
                  <a:pt x="782631" y="4858893"/>
                  <a:pt x="747591" y="4893933"/>
                  <a:pt x="704368" y="4893933"/>
                </a:cubicBezTo>
                <a:lnTo>
                  <a:pt x="78263" y="4893933"/>
                </a:lnTo>
                <a:cubicBezTo>
                  <a:pt x="35040" y="4893933"/>
                  <a:pt x="0" y="4858893"/>
                  <a:pt x="0" y="4815670"/>
                </a:cubicBezTo>
                <a:lnTo>
                  <a:pt x="0" y="78263"/>
                </a:lnTo>
                <a:close/>
              </a:path>
            </a:pathLst>
          </a:custGeom>
        </p:spPr>
        <p:style>
          <a:lnRef idx="2">
            <a:schemeClr val="lt1">
              <a:hueOff val="0"/>
              <a:satOff val="0"/>
              <a:lumOff val="0"/>
              <a:alphaOff val="0"/>
            </a:schemeClr>
          </a:lnRef>
          <a:fillRef idx="1">
            <a:schemeClr val="accent5">
              <a:hueOff val="-4257376"/>
              <a:satOff val="17062"/>
              <a:lumOff val="3698"/>
              <a:alphaOff val="0"/>
            </a:schemeClr>
          </a:fillRef>
          <a:effectRef idx="0">
            <a:schemeClr val="accent5">
              <a:hueOff val="-4257376"/>
              <a:satOff val="17062"/>
              <a:lumOff val="3698"/>
              <a:alphaOff val="0"/>
            </a:schemeClr>
          </a:effectRef>
          <a:fontRef idx="minor">
            <a:schemeClr val="lt1"/>
          </a:fontRef>
        </p:style>
        <p:txBody>
          <a:bodyPr spcFirstLastPara="0" vert="horz" wrap="square" lIns="68642" tIns="68642" rIns="68642" bIns="68642" numCol="1" spcCol="1270" anchor="ctr" anchorCtr="0">
            <a:noAutofit/>
          </a:bodyPr>
          <a:lstStyle/>
          <a:p>
            <a:pPr marL="0" lvl="0" indent="0" algn="ctr" defTabSz="533400">
              <a:lnSpc>
                <a:spcPct val="90000"/>
              </a:lnSpc>
              <a:spcBef>
                <a:spcPct val="0"/>
              </a:spcBef>
              <a:spcAft>
                <a:spcPct val="35000"/>
              </a:spcAft>
              <a:buFont typeface="+mj-lt"/>
              <a:buNone/>
            </a:pPr>
            <a:r>
              <a:rPr lang="vi-VN" sz="1300" b="1" kern="1200">
                <a:solidFill>
                  <a:schemeClr val="tx1"/>
                </a:solidFill>
              </a:rPr>
              <a:t>Hội nghị lần thứ 6 (1/1989) đánh giá tình hình và đề ra những chủ trương cụ thể để chỉ đạo công cuộc đổi mới vào chiều sâu và nêu ra các nguyên tắc cơ bản phải được toàn Đảng, toàn dân trong quá trình tiếp tục công cuộc đổi mới. </a:t>
            </a:r>
          </a:p>
        </p:txBody>
      </p:sp>
      <p:sp>
        <p:nvSpPr>
          <p:cNvPr id="21" name="Freeform: Shape 20"/>
          <p:cNvSpPr/>
          <p:nvPr/>
        </p:nvSpPr>
        <p:spPr>
          <a:xfrm>
            <a:off x="4517457" y="1256882"/>
            <a:ext cx="1093213" cy="4893933"/>
          </a:xfrm>
          <a:custGeom>
            <a:avLst/>
            <a:gdLst>
              <a:gd name="connsiteX0" fmla="*/ 0 w 782631"/>
              <a:gd name="connsiteY0" fmla="*/ 78263 h 4893933"/>
              <a:gd name="connsiteX1" fmla="*/ 78263 w 782631"/>
              <a:gd name="connsiteY1" fmla="*/ 0 h 4893933"/>
              <a:gd name="connsiteX2" fmla="*/ 704368 w 782631"/>
              <a:gd name="connsiteY2" fmla="*/ 0 h 4893933"/>
              <a:gd name="connsiteX3" fmla="*/ 782631 w 782631"/>
              <a:gd name="connsiteY3" fmla="*/ 78263 h 4893933"/>
              <a:gd name="connsiteX4" fmla="*/ 782631 w 782631"/>
              <a:gd name="connsiteY4" fmla="*/ 4815670 h 4893933"/>
              <a:gd name="connsiteX5" fmla="*/ 704368 w 782631"/>
              <a:gd name="connsiteY5" fmla="*/ 4893933 h 4893933"/>
              <a:gd name="connsiteX6" fmla="*/ 78263 w 782631"/>
              <a:gd name="connsiteY6" fmla="*/ 4893933 h 4893933"/>
              <a:gd name="connsiteX7" fmla="*/ 0 w 782631"/>
              <a:gd name="connsiteY7" fmla="*/ 4815670 h 4893933"/>
              <a:gd name="connsiteX8" fmla="*/ 0 w 782631"/>
              <a:gd name="connsiteY8" fmla="*/ 78263 h 4893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82631" h="4893933">
                <a:moveTo>
                  <a:pt x="0" y="78263"/>
                </a:moveTo>
                <a:cubicBezTo>
                  <a:pt x="0" y="35040"/>
                  <a:pt x="35040" y="0"/>
                  <a:pt x="78263" y="0"/>
                </a:cubicBezTo>
                <a:lnTo>
                  <a:pt x="704368" y="0"/>
                </a:lnTo>
                <a:cubicBezTo>
                  <a:pt x="747591" y="0"/>
                  <a:pt x="782631" y="35040"/>
                  <a:pt x="782631" y="78263"/>
                </a:cubicBezTo>
                <a:lnTo>
                  <a:pt x="782631" y="4815670"/>
                </a:lnTo>
                <a:cubicBezTo>
                  <a:pt x="782631" y="4858893"/>
                  <a:pt x="747591" y="4893933"/>
                  <a:pt x="704368" y="4893933"/>
                </a:cubicBezTo>
                <a:lnTo>
                  <a:pt x="78263" y="4893933"/>
                </a:lnTo>
                <a:cubicBezTo>
                  <a:pt x="35040" y="4893933"/>
                  <a:pt x="0" y="4858893"/>
                  <a:pt x="0" y="4815670"/>
                </a:cubicBezTo>
                <a:lnTo>
                  <a:pt x="0" y="78263"/>
                </a:lnTo>
                <a:close/>
              </a:path>
            </a:pathLst>
          </a:custGeom>
        </p:spPr>
        <p:style>
          <a:lnRef idx="2">
            <a:schemeClr val="lt1">
              <a:hueOff val="0"/>
              <a:satOff val="0"/>
              <a:lumOff val="0"/>
              <a:alphaOff val="0"/>
            </a:schemeClr>
          </a:lnRef>
          <a:fillRef idx="1">
            <a:schemeClr val="accent5">
              <a:hueOff val="-5676501"/>
              <a:satOff val="22749"/>
              <a:lumOff val="4930"/>
              <a:alphaOff val="0"/>
            </a:schemeClr>
          </a:fillRef>
          <a:effectRef idx="0">
            <a:schemeClr val="accent5">
              <a:hueOff val="-5676501"/>
              <a:satOff val="22749"/>
              <a:lumOff val="4930"/>
              <a:alphaOff val="0"/>
            </a:schemeClr>
          </a:effectRef>
          <a:fontRef idx="minor">
            <a:schemeClr val="lt1"/>
          </a:fontRef>
        </p:style>
        <p:txBody>
          <a:bodyPr spcFirstLastPara="0" vert="horz" wrap="square" lIns="68642" tIns="68642" rIns="68642" bIns="68642" numCol="1" spcCol="1270" anchor="ctr" anchorCtr="0">
            <a:noAutofit/>
          </a:bodyPr>
          <a:lstStyle/>
          <a:p>
            <a:pPr marL="0" lvl="0" indent="0" algn="ctr" defTabSz="533400">
              <a:lnSpc>
                <a:spcPct val="90000"/>
              </a:lnSpc>
              <a:spcBef>
                <a:spcPct val="0"/>
              </a:spcBef>
              <a:spcAft>
                <a:spcPct val="35000"/>
              </a:spcAft>
              <a:buFont typeface="+mj-lt"/>
              <a:buNone/>
            </a:pPr>
            <a:r>
              <a:rPr lang="vi-VN" sz="1300" b="1" kern="1200">
                <a:solidFill>
                  <a:schemeClr val="tx1"/>
                </a:solidFill>
              </a:rPr>
              <a:t>Hội nghị lần thứ 7 (6/1989) ra Nghị quyết về Một số vấn đề cấp bách về công tác tư tưởng truớc tình hình trong nước và quốc tế hiện nay. </a:t>
            </a:r>
          </a:p>
        </p:txBody>
      </p:sp>
      <p:sp>
        <p:nvSpPr>
          <p:cNvPr id="23" name="Freeform: Shape 22"/>
          <p:cNvSpPr/>
          <p:nvPr/>
        </p:nvSpPr>
        <p:spPr>
          <a:xfrm>
            <a:off x="5613141" y="1256882"/>
            <a:ext cx="1093213" cy="4893933"/>
          </a:xfrm>
          <a:custGeom>
            <a:avLst/>
            <a:gdLst>
              <a:gd name="connsiteX0" fmla="*/ 0 w 782631"/>
              <a:gd name="connsiteY0" fmla="*/ 78263 h 4893933"/>
              <a:gd name="connsiteX1" fmla="*/ 78263 w 782631"/>
              <a:gd name="connsiteY1" fmla="*/ 0 h 4893933"/>
              <a:gd name="connsiteX2" fmla="*/ 704368 w 782631"/>
              <a:gd name="connsiteY2" fmla="*/ 0 h 4893933"/>
              <a:gd name="connsiteX3" fmla="*/ 782631 w 782631"/>
              <a:gd name="connsiteY3" fmla="*/ 78263 h 4893933"/>
              <a:gd name="connsiteX4" fmla="*/ 782631 w 782631"/>
              <a:gd name="connsiteY4" fmla="*/ 4815670 h 4893933"/>
              <a:gd name="connsiteX5" fmla="*/ 704368 w 782631"/>
              <a:gd name="connsiteY5" fmla="*/ 4893933 h 4893933"/>
              <a:gd name="connsiteX6" fmla="*/ 78263 w 782631"/>
              <a:gd name="connsiteY6" fmla="*/ 4893933 h 4893933"/>
              <a:gd name="connsiteX7" fmla="*/ 0 w 782631"/>
              <a:gd name="connsiteY7" fmla="*/ 4815670 h 4893933"/>
              <a:gd name="connsiteX8" fmla="*/ 0 w 782631"/>
              <a:gd name="connsiteY8" fmla="*/ 78263 h 4893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82631" h="4893933">
                <a:moveTo>
                  <a:pt x="0" y="78263"/>
                </a:moveTo>
                <a:cubicBezTo>
                  <a:pt x="0" y="35040"/>
                  <a:pt x="35040" y="0"/>
                  <a:pt x="78263" y="0"/>
                </a:cubicBezTo>
                <a:lnTo>
                  <a:pt x="704368" y="0"/>
                </a:lnTo>
                <a:cubicBezTo>
                  <a:pt x="747591" y="0"/>
                  <a:pt x="782631" y="35040"/>
                  <a:pt x="782631" y="78263"/>
                </a:cubicBezTo>
                <a:lnTo>
                  <a:pt x="782631" y="4815670"/>
                </a:lnTo>
                <a:cubicBezTo>
                  <a:pt x="782631" y="4858893"/>
                  <a:pt x="747591" y="4893933"/>
                  <a:pt x="704368" y="4893933"/>
                </a:cubicBezTo>
                <a:lnTo>
                  <a:pt x="78263" y="4893933"/>
                </a:lnTo>
                <a:cubicBezTo>
                  <a:pt x="35040" y="4893933"/>
                  <a:pt x="0" y="4858893"/>
                  <a:pt x="0" y="4815670"/>
                </a:cubicBezTo>
                <a:lnTo>
                  <a:pt x="0" y="78263"/>
                </a:lnTo>
                <a:close/>
              </a:path>
            </a:pathLst>
          </a:custGeom>
        </p:spPr>
        <p:style>
          <a:lnRef idx="2">
            <a:schemeClr val="lt1">
              <a:hueOff val="0"/>
              <a:satOff val="0"/>
              <a:lumOff val="0"/>
              <a:alphaOff val="0"/>
            </a:schemeClr>
          </a:lnRef>
          <a:fillRef idx="1">
            <a:schemeClr val="accent5">
              <a:hueOff val="-7095626"/>
              <a:satOff val="28436"/>
              <a:lumOff val="6163"/>
              <a:alphaOff val="0"/>
            </a:schemeClr>
          </a:fillRef>
          <a:effectRef idx="0">
            <a:schemeClr val="accent5">
              <a:hueOff val="-7095626"/>
              <a:satOff val="28436"/>
              <a:lumOff val="6163"/>
              <a:alphaOff val="0"/>
            </a:schemeClr>
          </a:effectRef>
          <a:fontRef idx="minor">
            <a:schemeClr val="lt1"/>
          </a:fontRef>
        </p:style>
        <p:txBody>
          <a:bodyPr spcFirstLastPara="0" vert="horz" wrap="square" lIns="68642" tIns="68642" rIns="68642" bIns="68642" numCol="1" spcCol="1270" anchor="ctr" anchorCtr="0">
            <a:noAutofit/>
          </a:bodyPr>
          <a:lstStyle/>
          <a:p>
            <a:pPr marL="0" lvl="0" indent="0" algn="ctr" defTabSz="533400">
              <a:lnSpc>
                <a:spcPct val="90000"/>
              </a:lnSpc>
              <a:spcBef>
                <a:spcPct val="0"/>
              </a:spcBef>
              <a:spcAft>
                <a:spcPct val="35000"/>
              </a:spcAft>
              <a:buFont typeface="+mj-lt"/>
              <a:buNone/>
            </a:pPr>
            <a:r>
              <a:rPr lang="vi-VN" sz="1300" b="1" kern="1200">
                <a:solidFill>
                  <a:schemeClr val="tx1"/>
                </a:solidFill>
              </a:rPr>
              <a:t>Hội nghị lần thứ 8 (3/1990) thông qua Nghị quyết về tình hình các nước xã hội chủ nghĩa, sự phá hoại của chủ nghĩa đế quốc và nhiệm vụ cấp bách của Đảng ta (Nghị quyết 8A).</a:t>
            </a:r>
          </a:p>
        </p:txBody>
      </p:sp>
      <p:sp>
        <p:nvSpPr>
          <p:cNvPr id="25" name="Freeform: Shape 24"/>
          <p:cNvSpPr/>
          <p:nvPr/>
        </p:nvSpPr>
        <p:spPr>
          <a:xfrm>
            <a:off x="6708824" y="1256882"/>
            <a:ext cx="1093213" cy="4893933"/>
          </a:xfrm>
          <a:custGeom>
            <a:avLst/>
            <a:gdLst>
              <a:gd name="connsiteX0" fmla="*/ 0 w 782631"/>
              <a:gd name="connsiteY0" fmla="*/ 78263 h 4893933"/>
              <a:gd name="connsiteX1" fmla="*/ 78263 w 782631"/>
              <a:gd name="connsiteY1" fmla="*/ 0 h 4893933"/>
              <a:gd name="connsiteX2" fmla="*/ 704368 w 782631"/>
              <a:gd name="connsiteY2" fmla="*/ 0 h 4893933"/>
              <a:gd name="connsiteX3" fmla="*/ 782631 w 782631"/>
              <a:gd name="connsiteY3" fmla="*/ 78263 h 4893933"/>
              <a:gd name="connsiteX4" fmla="*/ 782631 w 782631"/>
              <a:gd name="connsiteY4" fmla="*/ 4815670 h 4893933"/>
              <a:gd name="connsiteX5" fmla="*/ 704368 w 782631"/>
              <a:gd name="connsiteY5" fmla="*/ 4893933 h 4893933"/>
              <a:gd name="connsiteX6" fmla="*/ 78263 w 782631"/>
              <a:gd name="connsiteY6" fmla="*/ 4893933 h 4893933"/>
              <a:gd name="connsiteX7" fmla="*/ 0 w 782631"/>
              <a:gd name="connsiteY7" fmla="*/ 4815670 h 4893933"/>
              <a:gd name="connsiteX8" fmla="*/ 0 w 782631"/>
              <a:gd name="connsiteY8" fmla="*/ 78263 h 4893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82631" h="4893933">
                <a:moveTo>
                  <a:pt x="0" y="78263"/>
                </a:moveTo>
                <a:cubicBezTo>
                  <a:pt x="0" y="35040"/>
                  <a:pt x="35040" y="0"/>
                  <a:pt x="78263" y="0"/>
                </a:cubicBezTo>
                <a:lnTo>
                  <a:pt x="704368" y="0"/>
                </a:lnTo>
                <a:cubicBezTo>
                  <a:pt x="747591" y="0"/>
                  <a:pt x="782631" y="35040"/>
                  <a:pt x="782631" y="78263"/>
                </a:cubicBezTo>
                <a:lnTo>
                  <a:pt x="782631" y="4815670"/>
                </a:lnTo>
                <a:cubicBezTo>
                  <a:pt x="782631" y="4858893"/>
                  <a:pt x="747591" y="4893933"/>
                  <a:pt x="704368" y="4893933"/>
                </a:cubicBezTo>
                <a:lnTo>
                  <a:pt x="78263" y="4893933"/>
                </a:lnTo>
                <a:cubicBezTo>
                  <a:pt x="35040" y="4893933"/>
                  <a:pt x="0" y="4858893"/>
                  <a:pt x="0" y="4815670"/>
                </a:cubicBezTo>
                <a:lnTo>
                  <a:pt x="0" y="78263"/>
                </a:lnTo>
                <a:close/>
              </a:path>
            </a:pathLst>
          </a:custGeom>
        </p:spPr>
        <p:style>
          <a:lnRef idx="2">
            <a:schemeClr val="lt1">
              <a:hueOff val="0"/>
              <a:satOff val="0"/>
              <a:lumOff val="0"/>
              <a:alphaOff val="0"/>
            </a:schemeClr>
          </a:lnRef>
          <a:fillRef idx="1">
            <a:schemeClr val="accent5">
              <a:hueOff val="-8514751"/>
              <a:satOff val="34124"/>
              <a:lumOff val="7395"/>
              <a:alphaOff val="0"/>
            </a:schemeClr>
          </a:fillRef>
          <a:effectRef idx="0">
            <a:schemeClr val="accent5">
              <a:hueOff val="-8514751"/>
              <a:satOff val="34124"/>
              <a:lumOff val="7395"/>
              <a:alphaOff val="0"/>
            </a:schemeClr>
          </a:effectRef>
          <a:fontRef idx="minor">
            <a:schemeClr val="lt1"/>
          </a:fontRef>
        </p:style>
        <p:txBody>
          <a:bodyPr spcFirstLastPara="0" vert="horz" wrap="square" lIns="68642" tIns="68642" rIns="68642" bIns="68642" numCol="1" spcCol="1270" anchor="ctr" anchorCtr="0">
            <a:noAutofit/>
          </a:bodyPr>
          <a:lstStyle/>
          <a:p>
            <a:pPr marL="0" lvl="0" indent="0" algn="ctr" defTabSz="533400">
              <a:lnSpc>
                <a:spcPct val="90000"/>
              </a:lnSpc>
              <a:spcBef>
                <a:spcPct val="0"/>
              </a:spcBef>
              <a:spcAft>
                <a:spcPct val="35000"/>
              </a:spcAft>
              <a:buFont typeface="+mj-lt"/>
              <a:buNone/>
            </a:pPr>
            <a:r>
              <a:rPr lang="vi-VN" sz="1300" b="1" kern="1200">
                <a:solidFill>
                  <a:schemeClr val="tx1"/>
                </a:solidFill>
              </a:rPr>
              <a:t>Hội nghị cũng đã thảo luận và thông qua Nghị quyết Về tăng cường mối quan hệ giữa Đảng và dân, phát huy quyền làm chủ của nhân dân, đẩy mạnh công cuộ c đổi mới (Nghị quyết 8B). </a:t>
            </a:r>
          </a:p>
        </p:txBody>
      </p:sp>
      <p:sp>
        <p:nvSpPr>
          <p:cNvPr id="27" name="Freeform: Shape 26"/>
          <p:cNvSpPr/>
          <p:nvPr/>
        </p:nvSpPr>
        <p:spPr>
          <a:xfrm>
            <a:off x="7804508" y="1256882"/>
            <a:ext cx="1093213" cy="4893933"/>
          </a:xfrm>
          <a:custGeom>
            <a:avLst/>
            <a:gdLst>
              <a:gd name="connsiteX0" fmla="*/ 0 w 782631"/>
              <a:gd name="connsiteY0" fmla="*/ 78263 h 4893933"/>
              <a:gd name="connsiteX1" fmla="*/ 78263 w 782631"/>
              <a:gd name="connsiteY1" fmla="*/ 0 h 4893933"/>
              <a:gd name="connsiteX2" fmla="*/ 704368 w 782631"/>
              <a:gd name="connsiteY2" fmla="*/ 0 h 4893933"/>
              <a:gd name="connsiteX3" fmla="*/ 782631 w 782631"/>
              <a:gd name="connsiteY3" fmla="*/ 78263 h 4893933"/>
              <a:gd name="connsiteX4" fmla="*/ 782631 w 782631"/>
              <a:gd name="connsiteY4" fmla="*/ 4815670 h 4893933"/>
              <a:gd name="connsiteX5" fmla="*/ 704368 w 782631"/>
              <a:gd name="connsiteY5" fmla="*/ 4893933 h 4893933"/>
              <a:gd name="connsiteX6" fmla="*/ 78263 w 782631"/>
              <a:gd name="connsiteY6" fmla="*/ 4893933 h 4893933"/>
              <a:gd name="connsiteX7" fmla="*/ 0 w 782631"/>
              <a:gd name="connsiteY7" fmla="*/ 4815670 h 4893933"/>
              <a:gd name="connsiteX8" fmla="*/ 0 w 782631"/>
              <a:gd name="connsiteY8" fmla="*/ 78263 h 4893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82631" h="4893933">
                <a:moveTo>
                  <a:pt x="0" y="78263"/>
                </a:moveTo>
                <a:cubicBezTo>
                  <a:pt x="0" y="35040"/>
                  <a:pt x="35040" y="0"/>
                  <a:pt x="78263" y="0"/>
                </a:cubicBezTo>
                <a:lnTo>
                  <a:pt x="704368" y="0"/>
                </a:lnTo>
                <a:cubicBezTo>
                  <a:pt x="747591" y="0"/>
                  <a:pt x="782631" y="35040"/>
                  <a:pt x="782631" y="78263"/>
                </a:cubicBezTo>
                <a:lnTo>
                  <a:pt x="782631" y="4815670"/>
                </a:lnTo>
                <a:cubicBezTo>
                  <a:pt x="782631" y="4858893"/>
                  <a:pt x="747591" y="4893933"/>
                  <a:pt x="704368" y="4893933"/>
                </a:cubicBezTo>
                <a:lnTo>
                  <a:pt x="78263" y="4893933"/>
                </a:lnTo>
                <a:cubicBezTo>
                  <a:pt x="35040" y="4893933"/>
                  <a:pt x="0" y="4858893"/>
                  <a:pt x="0" y="4815670"/>
                </a:cubicBezTo>
                <a:lnTo>
                  <a:pt x="0" y="78263"/>
                </a:lnTo>
                <a:close/>
              </a:path>
            </a:pathLst>
          </a:custGeom>
        </p:spPr>
        <p:style>
          <a:lnRef idx="2">
            <a:schemeClr val="lt1">
              <a:hueOff val="0"/>
              <a:satOff val="0"/>
              <a:lumOff val="0"/>
              <a:alphaOff val="0"/>
            </a:schemeClr>
          </a:lnRef>
          <a:fillRef idx="1">
            <a:schemeClr val="accent5">
              <a:hueOff val="-9933876"/>
              <a:satOff val="39811"/>
              <a:lumOff val="8628"/>
              <a:alphaOff val="0"/>
            </a:schemeClr>
          </a:fillRef>
          <a:effectRef idx="0">
            <a:schemeClr val="accent5">
              <a:hueOff val="-9933876"/>
              <a:satOff val="39811"/>
              <a:lumOff val="8628"/>
              <a:alphaOff val="0"/>
            </a:schemeClr>
          </a:effectRef>
          <a:fontRef idx="minor">
            <a:schemeClr val="lt1"/>
          </a:fontRef>
        </p:style>
        <p:txBody>
          <a:bodyPr spcFirstLastPara="0" vert="horz" wrap="square" lIns="68642" tIns="68642" rIns="68642" bIns="68642" numCol="1" spcCol="1270" anchor="ctr" anchorCtr="0">
            <a:noAutofit/>
          </a:bodyPr>
          <a:lstStyle/>
          <a:p>
            <a:pPr marL="0" lvl="0" indent="0" algn="ctr" defTabSz="533400">
              <a:lnSpc>
                <a:spcPct val="90000"/>
              </a:lnSpc>
              <a:spcBef>
                <a:spcPct val="0"/>
              </a:spcBef>
              <a:spcAft>
                <a:spcPct val="35000"/>
              </a:spcAft>
              <a:buFont typeface="+mj-lt"/>
              <a:buNone/>
            </a:pPr>
            <a:r>
              <a:rPr lang="vi-VN" sz="1300" b="1" kern="1200">
                <a:solidFill>
                  <a:schemeClr val="tx1"/>
                </a:solidFill>
              </a:rPr>
              <a:t>Hội nghị lần thứ 9 (8/1990) bàn một số vấn đề kinh tế - xã hội cấp bách, với tư tưởng chỉ đạo là kiên quyết thực hiện đổi mới cơ chế quản lý kinh tế,…</a:t>
            </a:r>
          </a:p>
        </p:txBody>
      </p:sp>
    </p:spTree>
    <p:extLst>
      <p:ext uri="{BB962C8B-B14F-4D97-AF65-F5344CB8AC3E}">
        <p14:creationId xmlns:p14="http://schemas.microsoft.com/office/powerpoint/2010/main" val="3414065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additive="base">
                                        <p:cTn id="14" dur="500" fill="hold"/>
                                        <p:tgtEl>
                                          <p:spTgt spid="15"/>
                                        </p:tgtEl>
                                        <p:attrNameLst>
                                          <p:attrName>ppt_x</p:attrName>
                                        </p:attrNameLst>
                                      </p:cBhvr>
                                      <p:tavLst>
                                        <p:tav tm="0">
                                          <p:val>
                                            <p:strVal val="#ppt_x"/>
                                          </p:val>
                                        </p:tav>
                                        <p:tav tm="100000">
                                          <p:val>
                                            <p:strVal val="#ppt_x"/>
                                          </p:val>
                                        </p:tav>
                                      </p:tavLst>
                                    </p:anim>
                                    <p:anim calcmode="lin" valueType="num">
                                      <p:cBhvr additive="base">
                                        <p:cTn id="15"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7"/>
                                        </p:tgtEl>
                                        <p:attrNameLst>
                                          <p:attrName>style.visibility</p:attrName>
                                        </p:attrNameLst>
                                      </p:cBhvr>
                                      <p:to>
                                        <p:strVal val="visible"/>
                                      </p:to>
                                    </p:set>
                                    <p:anim calcmode="lin" valueType="num">
                                      <p:cBhvr additive="base">
                                        <p:cTn id="20" dur="500" fill="hold"/>
                                        <p:tgtEl>
                                          <p:spTgt spid="17"/>
                                        </p:tgtEl>
                                        <p:attrNameLst>
                                          <p:attrName>ppt_x</p:attrName>
                                        </p:attrNameLst>
                                      </p:cBhvr>
                                      <p:tavLst>
                                        <p:tav tm="0">
                                          <p:val>
                                            <p:strVal val="#ppt_x"/>
                                          </p:val>
                                        </p:tav>
                                        <p:tav tm="100000">
                                          <p:val>
                                            <p:strVal val="#ppt_x"/>
                                          </p:val>
                                        </p:tav>
                                      </p:tavLst>
                                    </p:anim>
                                    <p:anim calcmode="lin" valueType="num">
                                      <p:cBhvr additive="base">
                                        <p:cTn id="21"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9"/>
                                        </p:tgtEl>
                                        <p:attrNameLst>
                                          <p:attrName>style.visibility</p:attrName>
                                        </p:attrNameLst>
                                      </p:cBhvr>
                                      <p:to>
                                        <p:strVal val="visible"/>
                                      </p:to>
                                    </p:set>
                                    <p:anim calcmode="lin" valueType="num">
                                      <p:cBhvr additive="base">
                                        <p:cTn id="26" dur="500" fill="hold"/>
                                        <p:tgtEl>
                                          <p:spTgt spid="19"/>
                                        </p:tgtEl>
                                        <p:attrNameLst>
                                          <p:attrName>ppt_x</p:attrName>
                                        </p:attrNameLst>
                                      </p:cBhvr>
                                      <p:tavLst>
                                        <p:tav tm="0">
                                          <p:val>
                                            <p:strVal val="#ppt_x"/>
                                          </p:val>
                                        </p:tav>
                                        <p:tav tm="100000">
                                          <p:val>
                                            <p:strVal val="#ppt_x"/>
                                          </p:val>
                                        </p:tav>
                                      </p:tavLst>
                                    </p:anim>
                                    <p:anim calcmode="lin" valueType="num">
                                      <p:cBhvr additive="base">
                                        <p:cTn id="27"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21"/>
                                        </p:tgtEl>
                                        <p:attrNameLst>
                                          <p:attrName>style.visibility</p:attrName>
                                        </p:attrNameLst>
                                      </p:cBhvr>
                                      <p:to>
                                        <p:strVal val="visible"/>
                                      </p:to>
                                    </p:set>
                                    <p:anim calcmode="lin" valueType="num">
                                      <p:cBhvr additive="base">
                                        <p:cTn id="32" dur="500" fill="hold"/>
                                        <p:tgtEl>
                                          <p:spTgt spid="21"/>
                                        </p:tgtEl>
                                        <p:attrNameLst>
                                          <p:attrName>ppt_x</p:attrName>
                                        </p:attrNameLst>
                                      </p:cBhvr>
                                      <p:tavLst>
                                        <p:tav tm="0">
                                          <p:val>
                                            <p:strVal val="#ppt_x"/>
                                          </p:val>
                                        </p:tav>
                                        <p:tav tm="100000">
                                          <p:val>
                                            <p:strVal val="#ppt_x"/>
                                          </p:val>
                                        </p:tav>
                                      </p:tavLst>
                                    </p:anim>
                                    <p:anim calcmode="lin" valueType="num">
                                      <p:cBhvr additive="base">
                                        <p:cTn id="33"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23"/>
                                        </p:tgtEl>
                                        <p:attrNameLst>
                                          <p:attrName>style.visibility</p:attrName>
                                        </p:attrNameLst>
                                      </p:cBhvr>
                                      <p:to>
                                        <p:strVal val="visible"/>
                                      </p:to>
                                    </p:set>
                                    <p:anim calcmode="lin" valueType="num">
                                      <p:cBhvr additive="base">
                                        <p:cTn id="38" dur="500" fill="hold"/>
                                        <p:tgtEl>
                                          <p:spTgt spid="23"/>
                                        </p:tgtEl>
                                        <p:attrNameLst>
                                          <p:attrName>ppt_x</p:attrName>
                                        </p:attrNameLst>
                                      </p:cBhvr>
                                      <p:tavLst>
                                        <p:tav tm="0">
                                          <p:val>
                                            <p:strVal val="#ppt_x"/>
                                          </p:val>
                                        </p:tav>
                                        <p:tav tm="100000">
                                          <p:val>
                                            <p:strVal val="#ppt_x"/>
                                          </p:val>
                                        </p:tav>
                                      </p:tavLst>
                                    </p:anim>
                                    <p:anim calcmode="lin" valueType="num">
                                      <p:cBhvr additive="base">
                                        <p:cTn id="39"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grpId="0" nodeType="clickEffect">
                                  <p:stCondLst>
                                    <p:cond delay="0"/>
                                  </p:stCondLst>
                                  <p:childTnLst>
                                    <p:set>
                                      <p:cBhvr>
                                        <p:cTn id="43" dur="1" fill="hold">
                                          <p:stCondLst>
                                            <p:cond delay="0"/>
                                          </p:stCondLst>
                                        </p:cTn>
                                        <p:tgtEl>
                                          <p:spTgt spid="25"/>
                                        </p:tgtEl>
                                        <p:attrNameLst>
                                          <p:attrName>style.visibility</p:attrName>
                                        </p:attrNameLst>
                                      </p:cBhvr>
                                      <p:to>
                                        <p:strVal val="visible"/>
                                      </p:to>
                                    </p:set>
                                    <p:anim calcmode="lin" valueType="num">
                                      <p:cBhvr additive="base">
                                        <p:cTn id="44" dur="500" fill="hold"/>
                                        <p:tgtEl>
                                          <p:spTgt spid="25"/>
                                        </p:tgtEl>
                                        <p:attrNameLst>
                                          <p:attrName>ppt_x</p:attrName>
                                        </p:attrNameLst>
                                      </p:cBhvr>
                                      <p:tavLst>
                                        <p:tav tm="0">
                                          <p:val>
                                            <p:strVal val="#ppt_x"/>
                                          </p:val>
                                        </p:tav>
                                        <p:tav tm="100000">
                                          <p:val>
                                            <p:strVal val="#ppt_x"/>
                                          </p:val>
                                        </p:tav>
                                      </p:tavLst>
                                    </p:anim>
                                    <p:anim calcmode="lin" valueType="num">
                                      <p:cBhvr additive="base">
                                        <p:cTn id="45"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stCondLst>
                                    <p:cond delay="0"/>
                                  </p:stCondLst>
                                  <p:childTnLst>
                                    <p:set>
                                      <p:cBhvr>
                                        <p:cTn id="49" dur="1" fill="hold">
                                          <p:stCondLst>
                                            <p:cond delay="0"/>
                                          </p:stCondLst>
                                        </p:cTn>
                                        <p:tgtEl>
                                          <p:spTgt spid="27"/>
                                        </p:tgtEl>
                                        <p:attrNameLst>
                                          <p:attrName>style.visibility</p:attrName>
                                        </p:attrNameLst>
                                      </p:cBhvr>
                                      <p:to>
                                        <p:strVal val="visible"/>
                                      </p:to>
                                    </p:set>
                                    <p:anim calcmode="lin" valueType="num">
                                      <p:cBhvr additive="base">
                                        <p:cTn id="50" dur="500" fill="hold"/>
                                        <p:tgtEl>
                                          <p:spTgt spid="27"/>
                                        </p:tgtEl>
                                        <p:attrNameLst>
                                          <p:attrName>ppt_x</p:attrName>
                                        </p:attrNameLst>
                                      </p:cBhvr>
                                      <p:tavLst>
                                        <p:tav tm="0">
                                          <p:val>
                                            <p:strVal val="#ppt_x"/>
                                          </p:val>
                                        </p:tav>
                                        <p:tav tm="100000">
                                          <p:val>
                                            <p:strVal val="#ppt_x"/>
                                          </p:val>
                                        </p:tav>
                                      </p:tavLst>
                                    </p:anim>
                                    <p:anim calcmode="lin" valueType="num">
                                      <p:cBhvr additive="base">
                                        <p:cTn id="51"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P spid="17" grpId="0" animBg="1"/>
      <p:bldP spid="19" grpId="0" animBg="1"/>
      <p:bldP spid="21" grpId="0" animBg="1"/>
      <p:bldP spid="23" grpId="0" animBg="1"/>
      <p:bldP spid="25" grpId="0" animBg="1"/>
      <p:bldP spid="2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2187890" y="242477"/>
            <a:ext cx="6727510" cy="1738724"/>
            <a:chOff x="64025" y="2020802"/>
            <a:chExt cx="1269099" cy="1663634"/>
          </a:xfrm>
        </p:grpSpPr>
        <p:sp>
          <p:nvSpPr>
            <p:cNvPr id="9" name="Rectangle 8"/>
            <p:cNvSpPr/>
            <p:nvPr/>
          </p:nvSpPr>
          <p:spPr>
            <a:xfrm>
              <a:off x="130256" y="2688106"/>
              <a:ext cx="1136638" cy="996330"/>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0" name="Rectangle 9"/>
            <p:cNvSpPr/>
            <p:nvPr/>
          </p:nvSpPr>
          <p:spPr>
            <a:xfrm>
              <a:off x="64025" y="2020802"/>
              <a:ext cx="1269099" cy="420907"/>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lvl="0" algn="ctr" defTabSz="800100">
                <a:lnSpc>
                  <a:spcPct val="90000"/>
                </a:lnSpc>
                <a:spcBef>
                  <a:spcPct val="0"/>
                </a:spcBef>
                <a:spcAft>
                  <a:spcPct val="35000"/>
                </a:spcAft>
              </a:pPr>
              <a:r>
                <a:rPr lang="en-US" sz="3600" b="1" kern="1200" dirty="0">
                  <a:solidFill>
                    <a:srgbClr val="002060"/>
                  </a:solidFill>
                  <a:effectLst>
                    <a:outerShdw blurRad="38100" dist="38100" dir="2700000" algn="tl">
                      <a:srgbClr val="000000">
                        <a:alpha val="43137"/>
                      </a:srgbClr>
                    </a:outerShdw>
                  </a:effectLst>
                </a:rPr>
                <a:t>TỪ 1986-1991</a:t>
              </a:r>
              <a:endParaRPr lang="en-US" sz="3600" kern="1200" dirty="0">
                <a:solidFill>
                  <a:srgbClr val="002060"/>
                </a:solidFill>
                <a:effectLst>
                  <a:outerShdw blurRad="38100" dist="38100" dir="2700000" algn="tl">
                    <a:srgbClr val="000000">
                      <a:alpha val="43137"/>
                    </a:srgbClr>
                  </a:outerShdw>
                </a:effectLst>
              </a:endParaRPr>
            </a:p>
          </p:txBody>
        </p:sp>
      </p:grpSp>
      <p:grpSp>
        <p:nvGrpSpPr>
          <p:cNvPr id="13" name="Group 12"/>
          <p:cNvGrpSpPr/>
          <p:nvPr/>
        </p:nvGrpSpPr>
        <p:grpSpPr>
          <a:xfrm>
            <a:off x="715184" y="226869"/>
            <a:ext cx="8086387" cy="713031"/>
            <a:chOff x="715184" y="226869"/>
            <a:chExt cx="8086387" cy="955917"/>
          </a:xfrm>
        </p:grpSpPr>
        <p:sp>
          <p:nvSpPr>
            <p:cNvPr id="7" name="L-Shape 6"/>
            <p:cNvSpPr/>
            <p:nvPr/>
          </p:nvSpPr>
          <p:spPr>
            <a:xfrm rot="5400000" flipH="1">
              <a:off x="4998035" y="-2620750"/>
              <a:ext cx="933057" cy="6674014"/>
            </a:xfrm>
            <a:prstGeom prst="corner">
              <a:avLst>
                <a:gd name="adj1" fmla="val 16120"/>
                <a:gd name="adj2" fmla="val 16110"/>
              </a:avLst>
            </a:prstGeom>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sp>
        <p:sp>
          <p:nvSpPr>
            <p:cNvPr id="11" name="Isosceles Triangle 10"/>
            <p:cNvSpPr/>
            <p:nvPr/>
          </p:nvSpPr>
          <p:spPr>
            <a:xfrm>
              <a:off x="1838877" y="802063"/>
              <a:ext cx="220565" cy="260146"/>
            </a:xfrm>
            <a:prstGeom prst="triangle">
              <a:avLst>
                <a:gd name="adj" fmla="val 100000"/>
              </a:avLst>
            </a:prstGeom>
          </p:spPr>
          <p:style>
            <a:lnRef idx="2">
              <a:schemeClr val="accent5">
                <a:hueOff val="-993388"/>
                <a:satOff val="3981"/>
                <a:lumOff val="863"/>
                <a:alphaOff val="0"/>
              </a:schemeClr>
            </a:lnRef>
            <a:fillRef idx="1">
              <a:schemeClr val="accent5">
                <a:hueOff val="-993388"/>
                <a:satOff val="3981"/>
                <a:lumOff val="863"/>
                <a:alphaOff val="0"/>
              </a:schemeClr>
            </a:fillRef>
            <a:effectRef idx="0">
              <a:schemeClr val="accent5">
                <a:hueOff val="-993388"/>
                <a:satOff val="3981"/>
                <a:lumOff val="863"/>
                <a:alphaOff val="0"/>
              </a:schemeClr>
            </a:effectRef>
            <a:fontRef idx="minor">
              <a:schemeClr val="lt1"/>
            </a:fontRef>
          </p:style>
        </p:sp>
        <p:pic>
          <p:nvPicPr>
            <p:cNvPr id="12" name="Picture 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5184" y="226869"/>
              <a:ext cx="1365557" cy="9559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grpSp>
        <p:nvGrpSpPr>
          <p:cNvPr id="14" name="Group 13"/>
          <p:cNvGrpSpPr/>
          <p:nvPr/>
        </p:nvGrpSpPr>
        <p:grpSpPr>
          <a:xfrm>
            <a:off x="700490" y="1397000"/>
            <a:ext cx="3810000" cy="4622800"/>
            <a:chOff x="3052" y="-1"/>
            <a:chExt cx="2934890" cy="4064000"/>
          </a:xfrm>
        </p:grpSpPr>
        <p:sp>
          <p:nvSpPr>
            <p:cNvPr id="18" name="Flowchart: Manual Operation 17"/>
            <p:cNvSpPr/>
            <p:nvPr/>
          </p:nvSpPr>
          <p:spPr>
            <a:xfrm rot="16200000">
              <a:off x="-561503" y="564554"/>
              <a:ext cx="4064000" cy="2934890"/>
            </a:xfrm>
            <a:prstGeom prst="flowChartManualOperation">
              <a:avLst/>
            </a:pr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sp>
        <p:sp>
          <p:nvSpPr>
            <p:cNvPr id="19" name="Flowchart: Manual Operation 4"/>
            <p:cNvSpPr/>
            <p:nvPr/>
          </p:nvSpPr>
          <p:spPr>
            <a:xfrm rot="21600000">
              <a:off x="3052" y="812799"/>
              <a:ext cx="2934890" cy="243840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46050" tIns="0" rIns="144859" bIns="0" numCol="1" spcCol="1270" anchor="t" anchorCtr="0">
              <a:noAutofit/>
            </a:bodyPr>
            <a:lstStyle/>
            <a:p>
              <a:pPr lvl="0" algn="l" defTabSz="1022350">
                <a:lnSpc>
                  <a:spcPct val="90000"/>
                </a:lnSpc>
                <a:spcBef>
                  <a:spcPct val="0"/>
                </a:spcBef>
                <a:spcAft>
                  <a:spcPct val="35000"/>
                </a:spcAft>
              </a:pPr>
              <a:r>
                <a:rPr lang="en-US" sz="2800" b="1" kern="1200" dirty="0" err="1"/>
                <a:t>Cụ</a:t>
              </a:r>
              <a:r>
                <a:rPr lang="en-US" sz="2800" b="1" kern="1200" dirty="0"/>
                <a:t> </a:t>
              </a:r>
              <a:r>
                <a:rPr lang="en-US" sz="2800" b="1" kern="1200" dirty="0" err="1"/>
                <a:t>thể</a:t>
              </a:r>
              <a:r>
                <a:rPr lang="en-US" sz="2800" b="1" kern="1200" dirty="0"/>
                <a:t> </a:t>
              </a:r>
              <a:r>
                <a:rPr lang="en-US" sz="2800" b="1" kern="1200" dirty="0" err="1"/>
                <a:t>hóa</a:t>
              </a:r>
              <a:r>
                <a:rPr lang="en-US" sz="2800" b="1" kern="1200" dirty="0"/>
                <a:t> </a:t>
              </a:r>
              <a:r>
                <a:rPr lang="en-US" sz="2800" b="1" kern="1200" dirty="0" err="1"/>
                <a:t>đường</a:t>
              </a:r>
              <a:r>
                <a:rPr lang="en-US" sz="2800" b="1" kern="1200" dirty="0"/>
                <a:t> </a:t>
              </a:r>
              <a:r>
                <a:rPr lang="en-US" sz="2800" b="1" kern="1200" dirty="0" err="1"/>
                <a:t>lối</a:t>
              </a:r>
              <a:r>
                <a:rPr lang="en-US" sz="2800" b="1" kern="1200" dirty="0"/>
                <a:t> </a:t>
              </a:r>
              <a:r>
                <a:rPr lang="en-US" sz="2800" b="1" kern="1200" dirty="0" err="1"/>
                <a:t>Đổi</a:t>
              </a:r>
              <a:r>
                <a:rPr lang="en-US" sz="2800" b="1" kern="1200" dirty="0"/>
                <a:t> </a:t>
              </a:r>
              <a:r>
                <a:rPr lang="en-US" sz="2800" b="1" kern="1200" dirty="0" err="1"/>
                <a:t>mới</a:t>
              </a:r>
              <a:r>
                <a:rPr lang="en-US" sz="2800" b="1" kern="1200" dirty="0"/>
                <a:t>:</a:t>
              </a:r>
            </a:p>
            <a:p>
              <a:pPr marL="171450" lvl="1" indent="-171450" algn="l" defTabSz="800100">
                <a:lnSpc>
                  <a:spcPct val="90000"/>
                </a:lnSpc>
                <a:spcBef>
                  <a:spcPct val="0"/>
                </a:spcBef>
                <a:spcAft>
                  <a:spcPct val="15000"/>
                </a:spcAft>
                <a:buChar char="••"/>
              </a:pPr>
              <a:r>
                <a:rPr lang="en-US" sz="2400" kern="1200" dirty="0"/>
                <a:t>QĐ </a:t>
              </a:r>
              <a:r>
                <a:rPr lang="en-US" sz="2400" kern="1200" dirty="0" err="1"/>
                <a:t>số</a:t>
              </a:r>
              <a:r>
                <a:rPr lang="en-US" sz="2400" kern="1200" dirty="0"/>
                <a:t> 217/HĐBT </a:t>
              </a:r>
              <a:r>
                <a:rPr lang="en-US" sz="2400" kern="1200" dirty="0" err="1"/>
                <a:t>ngày</a:t>
              </a:r>
              <a:r>
                <a:rPr lang="en-US" sz="2400" kern="1200" dirty="0"/>
                <a:t> 14/11/1987</a:t>
              </a:r>
            </a:p>
            <a:p>
              <a:pPr marL="171450" lvl="1" indent="-171450" algn="l" defTabSz="800100">
                <a:lnSpc>
                  <a:spcPct val="90000"/>
                </a:lnSpc>
                <a:spcBef>
                  <a:spcPct val="0"/>
                </a:spcBef>
                <a:spcAft>
                  <a:spcPct val="15000"/>
                </a:spcAft>
                <a:buChar char="••"/>
              </a:pPr>
              <a:r>
                <a:rPr lang="en-US" sz="2400" kern="1200" dirty="0" err="1"/>
                <a:t>Luật</a:t>
              </a:r>
              <a:r>
                <a:rPr lang="en-US" sz="2400" kern="1200" dirty="0"/>
                <a:t> </a:t>
              </a:r>
              <a:r>
                <a:rPr lang="en-US" sz="2400" kern="1200" dirty="0" err="1"/>
                <a:t>Đầu</a:t>
              </a:r>
              <a:r>
                <a:rPr lang="en-US" sz="2400" kern="1200" dirty="0"/>
                <a:t> </a:t>
              </a:r>
              <a:r>
                <a:rPr lang="en-US" sz="2400" kern="1200" dirty="0" err="1"/>
                <a:t>tư</a:t>
              </a:r>
              <a:r>
                <a:rPr lang="en-US" sz="2400" kern="1200" dirty="0"/>
                <a:t> </a:t>
              </a:r>
              <a:r>
                <a:rPr lang="en-US" sz="2400" kern="1200" dirty="0" err="1"/>
                <a:t>nước</a:t>
              </a:r>
              <a:r>
                <a:rPr lang="en-US" sz="2400" kern="1200" dirty="0"/>
                <a:t> </a:t>
              </a:r>
              <a:r>
                <a:rPr lang="en-US" sz="2400" kern="1200" dirty="0" err="1"/>
                <a:t>ngoài</a:t>
              </a:r>
              <a:r>
                <a:rPr lang="en-US" sz="2400" kern="1200" dirty="0"/>
                <a:t> </a:t>
              </a:r>
              <a:r>
                <a:rPr lang="en-US" sz="2400" kern="1200" dirty="0" err="1"/>
                <a:t>ngày</a:t>
              </a:r>
              <a:r>
                <a:rPr lang="en-US" sz="2400" kern="1200" dirty="0"/>
                <a:t> 29/12/1987</a:t>
              </a:r>
            </a:p>
            <a:p>
              <a:pPr marL="171450" lvl="1" indent="-171450" algn="l" defTabSz="800100">
                <a:lnSpc>
                  <a:spcPct val="90000"/>
                </a:lnSpc>
                <a:spcBef>
                  <a:spcPct val="0"/>
                </a:spcBef>
                <a:spcAft>
                  <a:spcPct val="15000"/>
                </a:spcAft>
                <a:buChar char="••"/>
              </a:pPr>
              <a:r>
                <a:rPr lang="en-US" sz="2400" kern="1200" dirty="0"/>
                <a:t>NQ </a:t>
              </a:r>
              <a:r>
                <a:rPr lang="en-US" sz="2400" kern="1200" dirty="0" err="1"/>
                <a:t>số</a:t>
              </a:r>
              <a:r>
                <a:rPr lang="en-US" sz="2400" kern="1200" dirty="0"/>
                <a:t> 10/NQ-TW </a:t>
              </a:r>
              <a:r>
                <a:rPr lang="en-US" sz="2400" kern="1200" dirty="0" err="1"/>
                <a:t>ngày</a:t>
              </a:r>
              <a:r>
                <a:rPr lang="en-US" sz="2400" kern="1200"/>
                <a:t> 5/4/1988</a:t>
              </a:r>
              <a:endParaRPr lang="en-US" sz="2400" kern="1200" dirty="0"/>
            </a:p>
          </p:txBody>
        </p:sp>
      </p:grpSp>
      <p:grpSp>
        <p:nvGrpSpPr>
          <p:cNvPr id="15" name="Group 14"/>
          <p:cNvGrpSpPr/>
          <p:nvPr/>
        </p:nvGrpSpPr>
        <p:grpSpPr>
          <a:xfrm>
            <a:off x="4648200" y="1397000"/>
            <a:ext cx="3810000" cy="4622800"/>
            <a:chOff x="3158058" y="-1"/>
            <a:chExt cx="2934890" cy="4064000"/>
          </a:xfrm>
        </p:grpSpPr>
        <p:sp>
          <p:nvSpPr>
            <p:cNvPr id="16" name="Flowchart: Manual Operation 15"/>
            <p:cNvSpPr/>
            <p:nvPr/>
          </p:nvSpPr>
          <p:spPr>
            <a:xfrm rot="16200000">
              <a:off x="2593503" y="564554"/>
              <a:ext cx="4064000" cy="2934890"/>
            </a:xfrm>
            <a:prstGeom prst="flowChartManualOperation">
              <a:avLst/>
            </a:prstGeom>
          </p:spPr>
          <p:style>
            <a:lnRef idx="2">
              <a:schemeClr val="lt1">
                <a:hueOff val="0"/>
                <a:satOff val="0"/>
                <a:lumOff val="0"/>
                <a:alphaOff val="0"/>
              </a:schemeClr>
            </a:lnRef>
            <a:fillRef idx="1">
              <a:schemeClr val="accent4">
                <a:hueOff val="-4464770"/>
                <a:satOff val="26899"/>
                <a:lumOff val="2156"/>
                <a:alphaOff val="0"/>
              </a:schemeClr>
            </a:fillRef>
            <a:effectRef idx="0">
              <a:schemeClr val="accent4">
                <a:hueOff val="-4464770"/>
                <a:satOff val="26899"/>
                <a:lumOff val="2156"/>
                <a:alphaOff val="0"/>
              </a:schemeClr>
            </a:effectRef>
            <a:fontRef idx="minor">
              <a:schemeClr val="lt1"/>
            </a:fontRef>
          </p:style>
        </p:sp>
        <p:sp>
          <p:nvSpPr>
            <p:cNvPr id="17" name="Flowchart: Manual Operation 6"/>
            <p:cNvSpPr/>
            <p:nvPr/>
          </p:nvSpPr>
          <p:spPr>
            <a:xfrm rot="21600000">
              <a:off x="3158058" y="812799"/>
              <a:ext cx="2934890" cy="243840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46050" tIns="0" rIns="144859" bIns="0" numCol="1" spcCol="1270" anchor="t" anchorCtr="0">
              <a:noAutofit/>
            </a:bodyPr>
            <a:lstStyle/>
            <a:p>
              <a:pPr lvl="0" algn="l" defTabSz="1022350">
                <a:lnSpc>
                  <a:spcPct val="90000"/>
                </a:lnSpc>
                <a:spcBef>
                  <a:spcPct val="0"/>
                </a:spcBef>
                <a:spcAft>
                  <a:spcPct val="35000"/>
                </a:spcAft>
              </a:pPr>
              <a:r>
                <a:rPr lang="en-US" sz="2800" b="1" kern="1200" dirty="0" err="1">
                  <a:solidFill>
                    <a:schemeClr val="tx1"/>
                  </a:solidFill>
                </a:rPr>
                <a:t>Hội</a:t>
              </a:r>
              <a:r>
                <a:rPr lang="en-US" sz="2800" b="1" kern="1200" dirty="0">
                  <a:solidFill>
                    <a:schemeClr val="tx1"/>
                  </a:solidFill>
                </a:rPr>
                <a:t> </a:t>
              </a:r>
              <a:r>
                <a:rPr lang="en-US" sz="2800" b="1" kern="1200" dirty="0" err="1">
                  <a:solidFill>
                    <a:schemeClr val="tx1"/>
                  </a:solidFill>
                </a:rPr>
                <a:t>nghị</a:t>
              </a:r>
              <a:r>
                <a:rPr lang="en-US" sz="2800" b="1" kern="1200" dirty="0">
                  <a:solidFill>
                    <a:schemeClr val="tx1"/>
                  </a:solidFill>
                </a:rPr>
                <a:t> </a:t>
              </a:r>
              <a:r>
                <a:rPr lang="en-US" sz="2800" b="1" kern="1200" dirty="0" err="1">
                  <a:solidFill>
                    <a:schemeClr val="tx1"/>
                  </a:solidFill>
                </a:rPr>
                <a:t>lần</a:t>
              </a:r>
              <a:r>
                <a:rPr lang="en-US" sz="2800" b="1" kern="1200" dirty="0">
                  <a:solidFill>
                    <a:schemeClr val="tx1"/>
                  </a:solidFill>
                </a:rPr>
                <a:t> </a:t>
              </a:r>
              <a:r>
                <a:rPr lang="en-US" sz="2800" b="1" kern="1200" dirty="0" err="1">
                  <a:solidFill>
                    <a:schemeClr val="tx1"/>
                  </a:solidFill>
                </a:rPr>
                <a:t>thứ</a:t>
              </a:r>
              <a:r>
                <a:rPr lang="en-US" sz="2800" b="1" kern="1200" dirty="0">
                  <a:solidFill>
                    <a:schemeClr val="tx1"/>
                  </a:solidFill>
                </a:rPr>
                <a:t> </a:t>
              </a:r>
              <a:r>
                <a:rPr lang="en-US" sz="2800" b="1" kern="1200" dirty="0" err="1">
                  <a:solidFill>
                    <a:schemeClr val="tx1"/>
                  </a:solidFill>
                </a:rPr>
                <a:t>sáu</a:t>
              </a:r>
              <a:r>
                <a:rPr lang="en-US" sz="2800" b="1" kern="1200" dirty="0">
                  <a:solidFill>
                    <a:schemeClr val="tx1"/>
                  </a:solidFill>
                </a:rPr>
                <a:t> BCHTW </a:t>
              </a:r>
              <a:r>
                <a:rPr lang="en-US" sz="2800" b="1" kern="1200" dirty="0" err="1">
                  <a:solidFill>
                    <a:schemeClr val="tx1"/>
                  </a:solidFill>
                </a:rPr>
                <a:t>Khóa</a:t>
              </a:r>
              <a:r>
                <a:rPr lang="en-US" sz="2800" b="1" kern="1200" dirty="0">
                  <a:solidFill>
                    <a:schemeClr val="tx1"/>
                  </a:solidFill>
                </a:rPr>
                <a:t> VI </a:t>
              </a:r>
              <a:r>
                <a:rPr lang="en-US" sz="2800" b="1" kern="1200" dirty="0" err="1">
                  <a:solidFill>
                    <a:schemeClr val="tx1"/>
                  </a:solidFill>
                </a:rPr>
                <a:t>ngày</a:t>
              </a:r>
              <a:r>
                <a:rPr lang="en-US" sz="2800" b="1" kern="1200" dirty="0">
                  <a:solidFill>
                    <a:schemeClr val="tx1"/>
                  </a:solidFill>
                </a:rPr>
                <a:t> 29/3/1989:</a:t>
              </a:r>
            </a:p>
            <a:p>
              <a:pPr marL="171450" lvl="1" indent="-171450" algn="l" defTabSz="800100">
                <a:lnSpc>
                  <a:spcPct val="90000"/>
                </a:lnSpc>
                <a:spcBef>
                  <a:spcPct val="0"/>
                </a:spcBef>
                <a:spcAft>
                  <a:spcPct val="15000"/>
                </a:spcAft>
                <a:buChar char="••"/>
              </a:pPr>
              <a:r>
                <a:rPr lang="en-US" sz="2400" kern="1200" dirty="0" err="1">
                  <a:solidFill>
                    <a:schemeClr val="tx1"/>
                  </a:solidFill>
                </a:rPr>
                <a:t>Đề</a:t>
              </a:r>
              <a:r>
                <a:rPr lang="en-US" sz="2400" kern="1200" dirty="0">
                  <a:solidFill>
                    <a:schemeClr val="tx1"/>
                  </a:solidFill>
                </a:rPr>
                <a:t> </a:t>
              </a:r>
              <a:r>
                <a:rPr lang="en-US" sz="2400" kern="1200" dirty="0" err="1">
                  <a:solidFill>
                    <a:schemeClr val="tx1"/>
                  </a:solidFill>
                </a:rPr>
                <a:t>ra</a:t>
              </a:r>
              <a:r>
                <a:rPr lang="en-US" sz="2400" kern="1200" dirty="0">
                  <a:solidFill>
                    <a:schemeClr val="tx1"/>
                  </a:solidFill>
                </a:rPr>
                <a:t> 12 </a:t>
              </a:r>
              <a:r>
                <a:rPr lang="en-US" sz="2400" kern="1200" dirty="0" err="1">
                  <a:solidFill>
                    <a:schemeClr val="tx1"/>
                  </a:solidFill>
                </a:rPr>
                <a:t>chủ</a:t>
              </a:r>
              <a:r>
                <a:rPr lang="en-US" sz="2400" kern="1200" dirty="0">
                  <a:solidFill>
                    <a:schemeClr val="tx1"/>
                  </a:solidFill>
                </a:rPr>
                <a:t> </a:t>
              </a:r>
              <a:r>
                <a:rPr lang="en-US" sz="2400" kern="1200" dirty="0" err="1">
                  <a:solidFill>
                    <a:schemeClr val="tx1"/>
                  </a:solidFill>
                </a:rPr>
                <a:t>trương</a:t>
              </a:r>
              <a:r>
                <a:rPr lang="en-US" sz="2400" kern="1200" dirty="0">
                  <a:solidFill>
                    <a:schemeClr val="tx1"/>
                  </a:solidFill>
                </a:rPr>
                <a:t>, </a:t>
              </a:r>
              <a:r>
                <a:rPr lang="en-US" sz="2400" kern="1200" dirty="0" err="1">
                  <a:solidFill>
                    <a:schemeClr val="tx1"/>
                  </a:solidFill>
                </a:rPr>
                <a:t>chính</a:t>
              </a:r>
              <a:r>
                <a:rPr lang="en-US" sz="2400" kern="1200" dirty="0">
                  <a:solidFill>
                    <a:schemeClr val="tx1"/>
                  </a:solidFill>
                </a:rPr>
                <a:t> </a:t>
              </a:r>
              <a:r>
                <a:rPr lang="en-US" sz="2400" kern="1200" dirty="0" err="1">
                  <a:solidFill>
                    <a:schemeClr val="tx1"/>
                  </a:solidFill>
                </a:rPr>
                <a:t>sách</a:t>
              </a:r>
              <a:r>
                <a:rPr lang="en-US" sz="2400" kern="1200" dirty="0">
                  <a:solidFill>
                    <a:schemeClr val="tx1"/>
                  </a:solidFill>
                </a:rPr>
                <a:t> </a:t>
              </a:r>
              <a:r>
                <a:rPr lang="en-US" sz="2400" kern="1200" dirty="0" err="1">
                  <a:solidFill>
                    <a:schemeClr val="tx1"/>
                  </a:solidFill>
                </a:rPr>
                <a:t>lớn</a:t>
              </a:r>
              <a:r>
                <a:rPr lang="en-US" sz="2400" kern="1200" dirty="0">
                  <a:solidFill>
                    <a:schemeClr val="tx1"/>
                  </a:solidFill>
                </a:rPr>
                <a:t>.</a:t>
              </a:r>
            </a:p>
            <a:p>
              <a:pPr marL="171450" lvl="1" indent="-171450" algn="l" defTabSz="800100">
                <a:lnSpc>
                  <a:spcPct val="90000"/>
                </a:lnSpc>
                <a:spcBef>
                  <a:spcPct val="0"/>
                </a:spcBef>
                <a:spcAft>
                  <a:spcPct val="15000"/>
                </a:spcAft>
                <a:buChar char="••"/>
              </a:pPr>
              <a:r>
                <a:rPr lang="en-US" sz="2400" kern="1200" dirty="0" err="1">
                  <a:solidFill>
                    <a:schemeClr val="tx1"/>
                  </a:solidFill>
                </a:rPr>
                <a:t>Nêu</a:t>
              </a:r>
              <a:r>
                <a:rPr lang="en-US" sz="2400" kern="1200" dirty="0">
                  <a:solidFill>
                    <a:schemeClr val="tx1"/>
                  </a:solidFill>
                </a:rPr>
                <a:t> </a:t>
              </a:r>
              <a:r>
                <a:rPr lang="en-US" sz="2400" kern="1200" dirty="0" err="1">
                  <a:solidFill>
                    <a:schemeClr val="tx1"/>
                  </a:solidFill>
                </a:rPr>
                <a:t>lên</a:t>
              </a:r>
              <a:r>
                <a:rPr lang="en-US" sz="2400" kern="1200" dirty="0">
                  <a:solidFill>
                    <a:schemeClr val="tx1"/>
                  </a:solidFill>
                </a:rPr>
                <a:t> 6 </a:t>
              </a:r>
              <a:r>
                <a:rPr lang="en-US" sz="2400" kern="1200" dirty="0" err="1">
                  <a:solidFill>
                    <a:schemeClr val="tx1"/>
                  </a:solidFill>
                </a:rPr>
                <a:t>nguyên</a:t>
              </a:r>
              <a:r>
                <a:rPr lang="en-US" sz="2400" kern="1200" dirty="0">
                  <a:solidFill>
                    <a:schemeClr val="tx1"/>
                  </a:solidFill>
                </a:rPr>
                <a:t> </a:t>
              </a:r>
              <a:r>
                <a:rPr lang="en-US" sz="2400" kern="1200" dirty="0" err="1">
                  <a:solidFill>
                    <a:schemeClr val="tx1"/>
                  </a:solidFill>
                </a:rPr>
                <a:t>tắc</a:t>
              </a:r>
              <a:r>
                <a:rPr lang="en-US" sz="2400" kern="1200" dirty="0">
                  <a:solidFill>
                    <a:schemeClr val="tx1"/>
                  </a:solidFill>
                </a:rPr>
                <a:t> </a:t>
              </a:r>
              <a:r>
                <a:rPr lang="en-US" sz="2400" kern="1200" dirty="0" err="1">
                  <a:solidFill>
                    <a:schemeClr val="tx1"/>
                  </a:solidFill>
                </a:rPr>
                <a:t>của</a:t>
              </a:r>
              <a:r>
                <a:rPr lang="en-US" sz="2400" kern="1200" dirty="0">
                  <a:solidFill>
                    <a:schemeClr val="tx1"/>
                  </a:solidFill>
                </a:rPr>
                <a:t> </a:t>
              </a:r>
              <a:r>
                <a:rPr lang="en-US" sz="2400" kern="1200" dirty="0" err="1">
                  <a:solidFill>
                    <a:schemeClr val="tx1"/>
                  </a:solidFill>
                </a:rPr>
                <a:t>Đổi</a:t>
              </a:r>
              <a:r>
                <a:rPr lang="en-US" sz="2400" kern="1200" dirty="0">
                  <a:solidFill>
                    <a:schemeClr val="tx1"/>
                  </a:solidFill>
                </a:rPr>
                <a:t> </a:t>
              </a:r>
              <a:r>
                <a:rPr lang="en-US" sz="2400" kern="1200" dirty="0" err="1">
                  <a:solidFill>
                    <a:schemeClr val="tx1"/>
                  </a:solidFill>
                </a:rPr>
                <a:t>mới</a:t>
              </a:r>
              <a:endParaRPr lang="en-US" sz="2400" kern="1200" dirty="0">
                <a:solidFill>
                  <a:schemeClr val="tx1"/>
                </a:solidFill>
              </a:endParaRPr>
            </a:p>
          </p:txBody>
        </p:sp>
      </p:grpSp>
    </p:spTree>
    <p:extLst>
      <p:ext uri="{BB962C8B-B14F-4D97-AF65-F5344CB8AC3E}">
        <p14:creationId xmlns:p14="http://schemas.microsoft.com/office/powerpoint/2010/main" val="3605335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0-#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0-#ppt_w/2"/>
                                          </p:val>
                                        </p:tav>
                                        <p:tav tm="100000">
                                          <p:val>
                                            <p:strVal val="#ppt_x"/>
                                          </p:val>
                                        </p:tav>
                                      </p:tavLst>
                                    </p:anim>
                                    <p:anim calcmode="lin" valueType="num">
                                      <p:cBhvr additive="base">
                                        <p:cTn id="14" dur="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487362"/>
          </a:xfrm>
        </p:spPr>
        <p:txBody>
          <a:bodyPr>
            <a:normAutofit fontScale="90000"/>
          </a:bodyPr>
          <a:lstStyle/>
          <a:p>
            <a:pPr lvl="1" algn="ctr" rtl="0">
              <a:spcBef>
                <a:spcPct val="0"/>
              </a:spcBef>
            </a:pPr>
            <a:r>
              <a:rPr lang="en-US" sz="2800" b="1" kern="1200" dirty="0">
                <a:solidFill>
                  <a:schemeClr val="tx1"/>
                </a:solidFill>
              </a:rPr>
              <a:t>6 </a:t>
            </a:r>
            <a:r>
              <a:rPr lang="en-US" sz="2800" b="1" kern="1200" dirty="0" err="1">
                <a:solidFill>
                  <a:schemeClr val="tx1"/>
                </a:solidFill>
              </a:rPr>
              <a:t>nguyên</a:t>
            </a:r>
            <a:r>
              <a:rPr lang="en-US" sz="2800" b="1" kern="1200" dirty="0">
                <a:solidFill>
                  <a:schemeClr val="tx1"/>
                </a:solidFill>
              </a:rPr>
              <a:t> </a:t>
            </a:r>
            <a:r>
              <a:rPr lang="en-US" sz="2800" b="1" kern="1200" dirty="0" err="1">
                <a:solidFill>
                  <a:schemeClr val="tx1"/>
                </a:solidFill>
              </a:rPr>
              <a:t>tắc</a:t>
            </a:r>
            <a:r>
              <a:rPr lang="en-US" sz="2800" b="1" kern="1200" dirty="0">
                <a:solidFill>
                  <a:schemeClr val="tx1"/>
                </a:solidFill>
              </a:rPr>
              <a:t> </a:t>
            </a:r>
            <a:r>
              <a:rPr lang="en-US" sz="2800" b="1" kern="1200" dirty="0" err="1">
                <a:solidFill>
                  <a:schemeClr val="tx1"/>
                </a:solidFill>
              </a:rPr>
              <a:t>của</a:t>
            </a:r>
            <a:r>
              <a:rPr lang="en-US" sz="2800" b="1" kern="1200" dirty="0">
                <a:solidFill>
                  <a:schemeClr val="tx1"/>
                </a:solidFill>
              </a:rPr>
              <a:t> </a:t>
            </a:r>
            <a:r>
              <a:rPr lang="en-US" sz="2800" b="1" kern="1200" dirty="0" err="1">
                <a:solidFill>
                  <a:schemeClr val="tx1"/>
                </a:solidFill>
              </a:rPr>
              <a:t>Đổi</a:t>
            </a:r>
            <a:r>
              <a:rPr lang="en-US" sz="2800" b="1" kern="1200" dirty="0">
                <a:solidFill>
                  <a:schemeClr val="tx1"/>
                </a:solidFill>
              </a:rPr>
              <a:t> </a:t>
            </a:r>
            <a:r>
              <a:rPr lang="en-US" sz="2800" b="1" kern="1200" dirty="0" err="1">
                <a:solidFill>
                  <a:schemeClr val="tx1"/>
                </a:solidFill>
              </a:rPr>
              <a:t>mới</a:t>
            </a:r>
            <a:endParaRPr lang="en-US" sz="2000" b="1" dirty="0"/>
          </a:p>
        </p:txBody>
      </p:sp>
      <p:sp>
        <p:nvSpPr>
          <p:cNvPr id="3" name="Content Placeholder 2"/>
          <p:cNvSpPr>
            <a:spLocks noGrp="1"/>
          </p:cNvSpPr>
          <p:nvPr>
            <p:ph idx="1"/>
          </p:nvPr>
        </p:nvSpPr>
        <p:spPr>
          <a:xfrm>
            <a:off x="304800" y="914400"/>
            <a:ext cx="8382000" cy="5638800"/>
          </a:xfrm>
        </p:spPr>
        <p:txBody>
          <a:bodyPr>
            <a:noAutofit/>
          </a:bodyPr>
          <a:lstStyle/>
          <a:p>
            <a:pPr marL="457200" indent="-457200" algn="just" fontAlgn="t">
              <a:buFont typeface="+mj-lt"/>
              <a:buAutoNum type="arabicPeriod"/>
            </a:pPr>
            <a:r>
              <a:rPr lang="vi-VN" sz="1900" i="1" dirty="0"/>
              <a:t>Xây dựng nước Việt Nam xã hội chủ nghĩa là mục tiêu, là lý tưởng của Đảng và nhân dân ta.</a:t>
            </a:r>
            <a:r>
              <a:rPr lang="vi-VN" sz="1900" dirty="0"/>
              <a:t> Đổi mới không phải là thay đổi mục tiêu xã hội chủ nghĩa mà là làm cho mục tiêu ấy được thực hiện có hiệu quả bằng những quan niệm đúng đắn về chủ nghĩa xã hội, những hình thức, bước đi và biện pháp thích hợp. </a:t>
            </a:r>
          </a:p>
          <a:p>
            <a:pPr marL="457200" indent="-457200" algn="just" fontAlgn="t">
              <a:buFont typeface="+mj-lt"/>
              <a:buAutoNum type="arabicPeriod"/>
            </a:pPr>
            <a:r>
              <a:rPr lang="vi-VN" sz="1900" i="1" dirty="0"/>
              <a:t>Chủ nghĩa Mác - Lênin luôn luôn là nền tảng tư tưởng của Đảng ta, chỉ đạo toàn bộ sự nghiệp cách mạng của nhân dân ta.</a:t>
            </a:r>
            <a:r>
              <a:rPr lang="vi-VN" sz="1900" dirty="0"/>
              <a:t> </a:t>
            </a:r>
            <a:endParaRPr lang="en-US" sz="1900" dirty="0"/>
          </a:p>
          <a:p>
            <a:pPr marL="457200" indent="-457200" algn="just" fontAlgn="t">
              <a:buFont typeface="+mj-lt"/>
              <a:buAutoNum type="arabicPeriod"/>
            </a:pPr>
            <a:r>
              <a:rPr lang="vi-VN" sz="1900" i="1" dirty="0"/>
              <a:t>Tăng cường sức mạnh và hiệu lực của chuyên chính vô sản,</a:t>
            </a:r>
            <a:r>
              <a:rPr lang="vi-VN" sz="1900" dirty="0"/>
              <a:t> làm cho các tổ chức trong hệ thống chính trị hoạt động năng động và có hiệu quả hơn. </a:t>
            </a:r>
          </a:p>
          <a:p>
            <a:pPr marL="457200" indent="-457200" algn="just" fontAlgn="t">
              <a:buFont typeface="+mj-lt"/>
              <a:buAutoNum type="arabicPeriod"/>
            </a:pPr>
            <a:r>
              <a:rPr lang="vi-VN" sz="1900" i="1" dirty="0"/>
              <a:t>Sự lãnh đạo của Đảng </a:t>
            </a:r>
            <a:r>
              <a:rPr lang="vi-VN" sz="1900" dirty="0"/>
              <a:t>là điều kiện quyết định thắng lợi sự nghiệp xây dựng và bảo vệ Tổ quốc xã hội chủ nghĩa của nhân dân ta. </a:t>
            </a:r>
            <a:endParaRPr lang="en-US" sz="1900" dirty="0"/>
          </a:p>
          <a:p>
            <a:pPr marL="457200" indent="-457200" algn="just" fontAlgn="t">
              <a:buFont typeface="+mj-lt"/>
              <a:buAutoNum type="arabicPeriod"/>
            </a:pPr>
            <a:r>
              <a:rPr lang="vi-VN" sz="1900" dirty="0"/>
              <a:t>Xây dựng nền </a:t>
            </a:r>
            <a:r>
              <a:rPr lang="vi-VN" sz="1900" i="1" dirty="0"/>
              <a:t>dân chủ xã hội chủ nghĩa,</a:t>
            </a:r>
            <a:r>
              <a:rPr lang="vi-VN" sz="1900" dirty="0"/>
              <a:t> phát huy quyền làm chủ của nhân dân trên mọi lĩnh vực của đời sống xã hội vừa là mục tiêu vừa là động lực của sự nghiệp xây dựng chủ nghĩa xã hội. </a:t>
            </a:r>
            <a:endParaRPr lang="en-US" sz="1900" dirty="0"/>
          </a:p>
          <a:p>
            <a:pPr marL="457200" indent="-457200" algn="just" fontAlgn="t">
              <a:buFont typeface="+mj-lt"/>
              <a:buAutoNum type="arabicPeriod"/>
            </a:pPr>
            <a:r>
              <a:rPr lang="vi-VN" sz="1900" i="1" dirty="0"/>
              <a:t>Kết hợp chủ nghĩa yêu nước với chủ nghĩa quốc tế vô sản và quốc tế xã hội chủ nghĩa; kết hợp sức mạnh của dân tộc với sức mạnh của thời đại</a:t>
            </a:r>
            <a:r>
              <a:rPr lang="vi-VN" sz="1900" dirty="0"/>
              <a:t> trong điều kiện mới. </a:t>
            </a:r>
          </a:p>
          <a:p>
            <a:pPr>
              <a:buFont typeface="+mj-lt"/>
              <a:buAutoNum type="arabicPeriod"/>
            </a:pPr>
            <a:endParaRPr lang="en-US" sz="1400" dirty="0"/>
          </a:p>
        </p:txBody>
      </p:sp>
      <p:sp>
        <p:nvSpPr>
          <p:cNvPr id="4" name="L-Shape 3"/>
          <p:cNvSpPr/>
          <p:nvPr/>
        </p:nvSpPr>
        <p:spPr>
          <a:xfrm rot="5400000" flipH="1">
            <a:off x="3543300" y="-2666998"/>
            <a:ext cx="533400" cy="6400800"/>
          </a:xfrm>
          <a:prstGeom prst="corner">
            <a:avLst>
              <a:gd name="adj1" fmla="val 16120"/>
              <a:gd name="adj2" fmla="val 16110"/>
            </a:avLst>
          </a:prstGeom>
          <a:solidFill>
            <a:srgbClr val="FF0000"/>
          </a:solidFill>
          <a:ln>
            <a:noFill/>
          </a:ln>
        </p:spPr>
        <p:style>
          <a:lnRef idx="2">
            <a:schemeClr val="accent5">
              <a:hueOff val="-3973551"/>
              <a:satOff val="15924"/>
              <a:lumOff val="3451"/>
              <a:alphaOff val="0"/>
            </a:schemeClr>
          </a:lnRef>
          <a:fillRef idx="1">
            <a:schemeClr val="accent5">
              <a:hueOff val="-3973551"/>
              <a:satOff val="15924"/>
              <a:lumOff val="3451"/>
              <a:alphaOff val="0"/>
            </a:schemeClr>
          </a:fillRef>
          <a:effectRef idx="0">
            <a:schemeClr val="accent5">
              <a:hueOff val="-3973551"/>
              <a:satOff val="15924"/>
              <a:lumOff val="3451"/>
              <a:alphaOff val="0"/>
            </a:schemeClr>
          </a:effectRef>
          <a:fontRef idx="minor">
            <a:schemeClr val="lt1"/>
          </a:fontRef>
        </p:style>
      </p:sp>
    </p:spTree>
    <p:extLst>
      <p:ext uri="{BB962C8B-B14F-4D97-AF65-F5344CB8AC3E}">
        <p14:creationId xmlns:p14="http://schemas.microsoft.com/office/powerpoint/2010/main" val="14999348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2286000" y="190500"/>
            <a:ext cx="6553200" cy="1208576"/>
            <a:chOff x="1521724" y="2343786"/>
            <a:chExt cx="1136638" cy="996330"/>
          </a:xfrm>
        </p:grpSpPr>
        <p:sp>
          <p:nvSpPr>
            <p:cNvPr id="6" name="Rectangle 5"/>
            <p:cNvSpPr/>
            <p:nvPr/>
          </p:nvSpPr>
          <p:spPr>
            <a:xfrm>
              <a:off x="1521724" y="2343786"/>
              <a:ext cx="1136638" cy="996330"/>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7" name="Rectangle 6"/>
            <p:cNvSpPr/>
            <p:nvPr/>
          </p:nvSpPr>
          <p:spPr>
            <a:xfrm>
              <a:off x="1521724" y="2343786"/>
              <a:ext cx="1136638" cy="99633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lvl="0" algn="ctr" defTabSz="800100">
                <a:lnSpc>
                  <a:spcPct val="90000"/>
                </a:lnSpc>
                <a:spcBef>
                  <a:spcPct val="0"/>
                </a:spcBef>
                <a:spcAft>
                  <a:spcPct val="35000"/>
                </a:spcAft>
              </a:pPr>
              <a:r>
                <a:rPr lang="en-US" sz="3200" b="1" kern="1200" dirty="0">
                  <a:solidFill>
                    <a:srgbClr val="002060"/>
                  </a:solidFill>
                  <a:effectLst>
                    <a:outerShdw blurRad="38100" dist="38100" dir="2700000" algn="tl">
                      <a:srgbClr val="000000">
                        <a:alpha val="43137"/>
                      </a:srgbClr>
                    </a:outerShdw>
                  </a:effectLst>
                </a:rPr>
                <a:t>ĐHĐBTQ LẦN THỨ VII (1991)</a:t>
              </a:r>
            </a:p>
          </p:txBody>
        </p:sp>
      </p:grpSp>
      <p:pic>
        <p:nvPicPr>
          <p:cNvPr id="9" name="Picture 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152400"/>
            <a:ext cx="1219200" cy="838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129" name="Group 128"/>
          <p:cNvGrpSpPr/>
          <p:nvPr/>
        </p:nvGrpSpPr>
        <p:grpSpPr>
          <a:xfrm>
            <a:off x="3428375" y="2898990"/>
            <a:ext cx="2297890" cy="1891969"/>
            <a:chOff x="2214607" y="1311046"/>
            <a:chExt cx="1666396" cy="1441500"/>
          </a:xfrm>
        </p:grpSpPr>
        <p:sp>
          <p:nvSpPr>
            <p:cNvPr id="153" name="Hexagon 152"/>
            <p:cNvSpPr/>
            <p:nvPr/>
          </p:nvSpPr>
          <p:spPr>
            <a:xfrm>
              <a:off x="2214607" y="1311046"/>
              <a:ext cx="1666396" cy="1441500"/>
            </a:xfrm>
            <a:prstGeom prst="hexagon">
              <a:avLst>
                <a:gd name="adj" fmla="val 28570"/>
                <a:gd name="vf" fmla="val 115470"/>
              </a:avLst>
            </a:prstGeom>
          </p:spPr>
          <p:style>
            <a:lnRef idx="3">
              <a:schemeClr val="lt1">
                <a:hueOff val="0"/>
                <a:satOff val="0"/>
                <a:lumOff val="0"/>
                <a:alphaOff val="0"/>
              </a:schemeClr>
            </a:lnRef>
            <a:fillRef idx="1">
              <a:schemeClr val="accent4">
                <a:hueOff val="0"/>
                <a:satOff val="0"/>
                <a:lumOff val="0"/>
                <a:alphaOff val="0"/>
              </a:schemeClr>
            </a:fillRef>
            <a:effectRef idx="1">
              <a:schemeClr val="accent4">
                <a:hueOff val="0"/>
                <a:satOff val="0"/>
                <a:lumOff val="0"/>
                <a:alphaOff val="0"/>
              </a:schemeClr>
            </a:effectRef>
            <a:fontRef idx="minor">
              <a:schemeClr val="lt1"/>
            </a:fontRef>
          </p:style>
        </p:sp>
        <p:sp>
          <p:nvSpPr>
            <p:cNvPr id="154" name="Hexagon 4"/>
            <p:cNvSpPr/>
            <p:nvPr/>
          </p:nvSpPr>
          <p:spPr>
            <a:xfrm>
              <a:off x="2490752" y="1549923"/>
              <a:ext cx="1114106" cy="96374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en-US" sz="2800" b="1" kern="1200" dirty="0">
                  <a:solidFill>
                    <a:srgbClr val="FFFF00"/>
                  </a:solidFill>
                </a:rPr>
                <a:t>CƯƠNG LĨNH 1991</a:t>
              </a:r>
            </a:p>
          </p:txBody>
        </p:sp>
      </p:grpSp>
      <p:sp>
        <p:nvSpPr>
          <p:cNvPr id="130" name="Hexagon 129"/>
          <p:cNvSpPr/>
          <p:nvPr/>
        </p:nvSpPr>
        <p:spPr>
          <a:xfrm>
            <a:off x="4867297" y="1993810"/>
            <a:ext cx="866987" cy="711022"/>
          </a:xfrm>
          <a:prstGeom prst="hexagon">
            <a:avLst>
              <a:gd name="adj" fmla="val 28900"/>
              <a:gd name="vf" fmla="val 115470"/>
            </a:avLst>
          </a:prstGeom>
        </p:spPr>
        <p:style>
          <a:lnRef idx="0">
            <a:schemeClr val="dk1">
              <a:hueOff val="0"/>
              <a:satOff val="0"/>
              <a:lumOff val="0"/>
              <a:alphaOff val="0"/>
            </a:schemeClr>
          </a:lnRef>
          <a:fillRef idx="1">
            <a:schemeClr val="accent5">
              <a:tint val="40000"/>
              <a:hueOff val="0"/>
              <a:satOff val="0"/>
              <a:lumOff val="0"/>
              <a:alphaOff val="0"/>
            </a:schemeClr>
          </a:fillRef>
          <a:effectRef idx="0">
            <a:schemeClr val="accent5">
              <a:tint val="40000"/>
              <a:hueOff val="0"/>
              <a:satOff val="0"/>
              <a:lumOff val="0"/>
              <a:alphaOff val="0"/>
            </a:schemeClr>
          </a:effectRef>
          <a:fontRef idx="minor">
            <a:schemeClr val="dk1">
              <a:hueOff val="0"/>
              <a:satOff val="0"/>
              <a:lumOff val="0"/>
              <a:alphaOff val="0"/>
            </a:schemeClr>
          </a:fontRef>
        </p:style>
      </p:sp>
      <p:grpSp>
        <p:nvGrpSpPr>
          <p:cNvPr id="131" name="Group 130"/>
          <p:cNvGrpSpPr/>
          <p:nvPr/>
        </p:nvGrpSpPr>
        <p:grpSpPr>
          <a:xfrm>
            <a:off x="3640044" y="1178242"/>
            <a:ext cx="1883105" cy="1550593"/>
            <a:chOff x="2368106" y="0"/>
            <a:chExt cx="1365600" cy="1181404"/>
          </a:xfrm>
        </p:grpSpPr>
        <p:sp>
          <p:nvSpPr>
            <p:cNvPr id="151" name="Hexagon 150"/>
            <p:cNvSpPr/>
            <p:nvPr/>
          </p:nvSpPr>
          <p:spPr>
            <a:xfrm>
              <a:off x="2368106" y="0"/>
              <a:ext cx="1365600" cy="1181404"/>
            </a:xfrm>
            <a:prstGeom prst="hexagon">
              <a:avLst>
                <a:gd name="adj" fmla="val 28570"/>
                <a:gd name="vf" fmla="val 115470"/>
              </a:avLst>
            </a:prstGeom>
          </p:spPr>
          <p:style>
            <a:lnRef idx="3">
              <a:schemeClr val="lt1">
                <a:hueOff val="0"/>
                <a:satOff val="0"/>
                <a:lumOff val="0"/>
                <a:alphaOff val="0"/>
              </a:schemeClr>
            </a:lnRef>
            <a:fillRef idx="1">
              <a:schemeClr val="accent5">
                <a:hueOff val="0"/>
                <a:satOff val="0"/>
                <a:lumOff val="0"/>
                <a:alphaOff val="0"/>
              </a:schemeClr>
            </a:fillRef>
            <a:effectRef idx="1">
              <a:schemeClr val="accent5">
                <a:hueOff val="0"/>
                <a:satOff val="0"/>
                <a:lumOff val="0"/>
                <a:alphaOff val="0"/>
              </a:schemeClr>
            </a:effectRef>
            <a:fontRef idx="minor">
              <a:schemeClr val="lt1"/>
            </a:fontRef>
          </p:style>
        </p:sp>
        <p:sp>
          <p:nvSpPr>
            <p:cNvPr id="152" name="Hexagon 7"/>
            <p:cNvSpPr/>
            <p:nvPr/>
          </p:nvSpPr>
          <p:spPr>
            <a:xfrm>
              <a:off x="2594415" y="195784"/>
              <a:ext cx="912982" cy="78983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en-US" b="1" kern="1200" dirty="0">
                  <a:solidFill>
                    <a:schemeClr val="bg1"/>
                  </a:solidFill>
                </a:rPr>
                <a:t>6 </a:t>
              </a:r>
              <a:r>
                <a:rPr lang="en-US" b="1" kern="1200" dirty="0" err="1">
                  <a:solidFill>
                    <a:schemeClr val="bg1"/>
                  </a:solidFill>
                </a:rPr>
                <a:t>đặc</a:t>
              </a:r>
              <a:r>
                <a:rPr lang="en-US" b="1" kern="1200" dirty="0">
                  <a:solidFill>
                    <a:schemeClr val="bg1"/>
                  </a:solidFill>
                </a:rPr>
                <a:t> </a:t>
              </a:r>
              <a:r>
                <a:rPr lang="en-US" b="1" kern="1200" dirty="0" err="1">
                  <a:solidFill>
                    <a:schemeClr val="bg1"/>
                  </a:solidFill>
                </a:rPr>
                <a:t>trưng</a:t>
              </a:r>
              <a:r>
                <a:rPr lang="en-US" b="1" kern="1200" dirty="0">
                  <a:solidFill>
                    <a:schemeClr val="bg1"/>
                  </a:solidFill>
                </a:rPr>
                <a:t> </a:t>
              </a:r>
              <a:r>
                <a:rPr lang="en-US" b="1" kern="1200" dirty="0" err="1">
                  <a:solidFill>
                    <a:schemeClr val="bg1"/>
                  </a:solidFill>
                </a:rPr>
                <a:t>của</a:t>
              </a:r>
              <a:r>
                <a:rPr lang="en-US" b="1" kern="1200" dirty="0">
                  <a:solidFill>
                    <a:schemeClr val="bg1"/>
                  </a:solidFill>
                </a:rPr>
                <a:t> CNXH </a:t>
              </a:r>
              <a:r>
                <a:rPr lang="en-US" b="1" kern="1200" dirty="0" err="1">
                  <a:solidFill>
                    <a:schemeClr val="bg1"/>
                  </a:solidFill>
                </a:rPr>
                <a:t>và</a:t>
              </a:r>
              <a:r>
                <a:rPr lang="en-US" b="1" kern="1200" dirty="0">
                  <a:solidFill>
                    <a:schemeClr val="bg1"/>
                  </a:solidFill>
                </a:rPr>
                <a:t> 7 </a:t>
              </a:r>
              <a:r>
                <a:rPr lang="en-US" b="1" kern="1200" dirty="0" err="1">
                  <a:solidFill>
                    <a:schemeClr val="bg1"/>
                  </a:solidFill>
                </a:rPr>
                <a:t>Phương</a:t>
              </a:r>
              <a:r>
                <a:rPr lang="en-US" b="1" kern="1200" dirty="0">
                  <a:solidFill>
                    <a:schemeClr val="bg1"/>
                  </a:solidFill>
                </a:rPr>
                <a:t> </a:t>
              </a:r>
              <a:r>
                <a:rPr lang="en-US" b="1" kern="1200" dirty="0" err="1">
                  <a:solidFill>
                    <a:schemeClr val="bg1"/>
                  </a:solidFill>
                </a:rPr>
                <a:t>hướng</a:t>
              </a:r>
              <a:r>
                <a:rPr lang="en-US" b="1" kern="1200" dirty="0">
                  <a:solidFill>
                    <a:schemeClr val="bg1"/>
                  </a:solidFill>
                </a:rPr>
                <a:t> </a:t>
              </a:r>
              <a:r>
                <a:rPr lang="en-US" b="1" kern="1200" dirty="0" err="1">
                  <a:solidFill>
                    <a:schemeClr val="bg1"/>
                  </a:solidFill>
                </a:rPr>
                <a:t>xây</a:t>
              </a:r>
              <a:r>
                <a:rPr lang="en-US" b="1" kern="1200" dirty="0">
                  <a:solidFill>
                    <a:schemeClr val="bg1"/>
                  </a:solidFill>
                </a:rPr>
                <a:t> </a:t>
              </a:r>
              <a:r>
                <a:rPr lang="en-US" b="1" kern="1200" dirty="0" err="1">
                  <a:solidFill>
                    <a:schemeClr val="bg1"/>
                  </a:solidFill>
                </a:rPr>
                <a:t>dựng</a:t>
              </a:r>
              <a:r>
                <a:rPr lang="en-US" b="1" kern="1200" dirty="0">
                  <a:solidFill>
                    <a:schemeClr val="bg1"/>
                  </a:solidFill>
                </a:rPr>
                <a:t> CNXH</a:t>
              </a:r>
            </a:p>
          </p:txBody>
        </p:sp>
      </p:grpSp>
      <p:sp>
        <p:nvSpPr>
          <p:cNvPr id="132" name="Hexagon 131"/>
          <p:cNvSpPr/>
          <p:nvPr/>
        </p:nvSpPr>
        <p:spPr>
          <a:xfrm>
            <a:off x="5879140" y="3323043"/>
            <a:ext cx="866987" cy="711022"/>
          </a:xfrm>
          <a:prstGeom prst="hexagon">
            <a:avLst>
              <a:gd name="adj" fmla="val 28900"/>
              <a:gd name="vf" fmla="val 115470"/>
            </a:avLst>
          </a:prstGeom>
        </p:spPr>
        <p:style>
          <a:lnRef idx="0">
            <a:schemeClr val="dk1">
              <a:hueOff val="0"/>
              <a:satOff val="0"/>
              <a:lumOff val="0"/>
              <a:alphaOff val="0"/>
            </a:schemeClr>
          </a:lnRef>
          <a:fillRef idx="1">
            <a:schemeClr val="accent5">
              <a:tint val="40000"/>
              <a:hueOff val="0"/>
              <a:satOff val="0"/>
              <a:lumOff val="0"/>
              <a:alphaOff val="0"/>
            </a:schemeClr>
          </a:fillRef>
          <a:effectRef idx="0">
            <a:schemeClr val="accent5">
              <a:tint val="40000"/>
              <a:hueOff val="0"/>
              <a:satOff val="0"/>
              <a:lumOff val="0"/>
              <a:alphaOff val="0"/>
            </a:schemeClr>
          </a:effectRef>
          <a:fontRef idx="minor">
            <a:schemeClr val="dk1">
              <a:hueOff val="0"/>
              <a:satOff val="0"/>
              <a:lumOff val="0"/>
              <a:alphaOff val="0"/>
            </a:schemeClr>
          </a:fontRef>
        </p:style>
      </p:sp>
      <p:grpSp>
        <p:nvGrpSpPr>
          <p:cNvPr id="133" name="Group 132"/>
          <p:cNvGrpSpPr/>
          <p:nvPr/>
        </p:nvGrpSpPr>
        <p:grpSpPr>
          <a:xfrm>
            <a:off x="5367072" y="2131961"/>
            <a:ext cx="1883105" cy="1550593"/>
            <a:chOff x="3620521" y="726643"/>
            <a:chExt cx="1365600" cy="1181404"/>
          </a:xfrm>
        </p:grpSpPr>
        <p:sp>
          <p:nvSpPr>
            <p:cNvPr id="149" name="Hexagon 148"/>
            <p:cNvSpPr/>
            <p:nvPr/>
          </p:nvSpPr>
          <p:spPr>
            <a:xfrm>
              <a:off x="3620521" y="726643"/>
              <a:ext cx="1365600" cy="1181404"/>
            </a:xfrm>
            <a:prstGeom prst="hexagon">
              <a:avLst>
                <a:gd name="adj" fmla="val 28570"/>
                <a:gd name="vf" fmla="val 115470"/>
              </a:avLst>
            </a:prstGeom>
          </p:spPr>
          <p:style>
            <a:lnRef idx="3">
              <a:schemeClr val="lt1">
                <a:hueOff val="0"/>
                <a:satOff val="0"/>
                <a:lumOff val="0"/>
                <a:alphaOff val="0"/>
              </a:schemeClr>
            </a:lnRef>
            <a:fillRef idx="1">
              <a:schemeClr val="accent5">
                <a:hueOff val="-1986775"/>
                <a:satOff val="7962"/>
                <a:lumOff val="1726"/>
                <a:alphaOff val="0"/>
              </a:schemeClr>
            </a:fillRef>
            <a:effectRef idx="1">
              <a:schemeClr val="accent5">
                <a:hueOff val="-1986775"/>
                <a:satOff val="7962"/>
                <a:lumOff val="1726"/>
                <a:alphaOff val="0"/>
              </a:schemeClr>
            </a:effectRef>
            <a:fontRef idx="minor">
              <a:schemeClr val="lt1"/>
            </a:fontRef>
          </p:style>
        </p:sp>
        <p:sp>
          <p:nvSpPr>
            <p:cNvPr id="150" name="Hexagon 10"/>
            <p:cNvSpPr/>
            <p:nvPr/>
          </p:nvSpPr>
          <p:spPr>
            <a:xfrm>
              <a:off x="3846830" y="922427"/>
              <a:ext cx="912982" cy="78983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en-US" b="1" dirty="0">
                  <a:solidFill>
                    <a:schemeClr val="tx1"/>
                  </a:solidFill>
                </a:rPr>
                <a:t>TTHCM </a:t>
              </a:r>
              <a:r>
                <a:rPr lang="en-US" b="1" dirty="0" err="1">
                  <a:solidFill>
                    <a:schemeClr val="tx1"/>
                  </a:solidFill>
                </a:rPr>
                <a:t>là</a:t>
              </a:r>
              <a:r>
                <a:rPr lang="en-US" b="1" dirty="0">
                  <a:solidFill>
                    <a:schemeClr val="tx1"/>
                  </a:solidFill>
                </a:rPr>
                <a:t> </a:t>
              </a:r>
              <a:r>
                <a:rPr lang="en-US" b="1" dirty="0" err="1">
                  <a:solidFill>
                    <a:schemeClr val="tx1"/>
                  </a:solidFill>
                </a:rPr>
                <a:t>nền</a:t>
              </a:r>
              <a:r>
                <a:rPr lang="en-US" b="1" dirty="0">
                  <a:solidFill>
                    <a:schemeClr val="tx1"/>
                  </a:solidFill>
                </a:rPr>
                <a:t> </a:t>
              </a:r>
              <a:r>
                <a:rPr lang="en-US" b="1" dirty="0" err="1">
                  <a:solidFill>
                    <a:schemeClr val="tx1"/>
                  </a:solidFill>
                </a:rPr>
                <a:t>tảng</a:t>
              </a:r>
              <a:r>
                <a:rPr lang="en-US" b="1" dirty="0">
                  <a:solidFill>
                    <a:schemeClr val="tx1"/>
                  </a:solidFill>
                </a:rPr>
                <a:t> </a:t>
              </a:r>
              <a:r>
                <a:rPr lang="en-US" b="1" dirty="0" err="1">
                  <a:solidFill>
                    <a:schemeClr val="tx1"/>
                  </a:solidFill>
                </a:rPr>
                <a:t>tư</a:t>
              </a:r>
              <a:r>
                <a:rPr lang="en-US" b="1" dirty="0">
                  <a:solidFill>
                    <a:schemeClr val="tx1"/>
                  </a:solidFill>
                </a:rPr>
                <a:t> </a:t>
              </a:r>
              <a:r>
                <a:rPr lang="en-US" b="1" dirty="0" err="1">
                  <a:solidFill>
                    <a:schemeClr val="tx1"/>
                  </a:solidFill>
                </a:rPr>
                <a:t>tưởng</a:t>
              </a:r>
              <a:endParaRPr lang="en-US" b="1" dirty="0">
                <a:solidFill>
                  <a:schemeClr val="tx1"/>
                </a:solidFill>
              </a:endParaRPr>
            </a:p>
          </p:txBody>
        </p:sp>
      </p:grpSp>
      <p:sp>
        <p:nvSpPr>
          <p:cNvPr id="134" name="Hexagon 133"/>
          <p:cNvSpPr/>
          <p:nvPr/>
        </p:nvSpPr>
        <p:spPr>
          <a:xfrm>
            <a:off x="5176249" y="4823498"/>
            <a:ext cx="866987" cy="711022"/>
          </a:xfrm>
          <a:prstGeom prst="hexagon">
            <a:avLst>
              <a:gd name="adj" fmla="val 28900"/>
              <a:gd name="vf" fmla="val 115470"/>
            </a:avLst>
          </a:prstGeom>
        </p:spPr>
        <p:style>
          <a:lnRef idx="0">
            <a:schemeClr val="dk1">
              <a:hueOff val="0"/>
              <a:satOff val="0"/>
              <a:lumOff val="0"/>
              <a:alphaOff val="0"/>
            </a:schemeClr>
          </a:lnRef>
          <a:fillRef idx="1">
            <a:schemeClr val="accent5">
              <a:tint val="40000"/>
              <a:hueOff val="0"/>
              <a:satOff val="0"/>
              <a:lumOff val="0"/>
              <a:alphaOff val="0"/>
            </a:schemeClr>
          </a:fillRef>
          <a:effectRef idx="0">
            <a:schemeClr val="accent5">
              <a:tint val="40000"/>
              <a:hueOff val="0"/>
              <a:satOff val="0"/>
              <a:lumOff val="0"/>
              <a:alphaOff val="0"/>
            </a:schemeClr>
          </a:effectRef>
          <a:fontRef idx="minor">
            <a:schemeClr val="dk1">
              <a:hueOff val="0"/>
              <a:satOff val="0"/>
              <a:lumOff val="0"/>
              <a:alphaOff val="0"/>
            </a:schemeClr>
          </a:fontRef>
        </p:style>
      </p:sp>
      <p:grpSp>
        <p:nvGrpSpPr>
          <p:cNvPr id="135" name="Group 134"/>
          <p:cNvGrpSpPr/>
          <p:nvPr/>
        </p:nvGrpSpPr>
        <p:grpSpPr>
          <a:xfrm>
            <a:off x="5367072" y="4006863"/>
            <a:ext cx="1883105" cy="1550593"/>
            <a:chOff x="3620521" y="2155139"/>
            <a:chExt cx="1365600" cy="1181404"/>
          </a:xfrm>
        </p:grpSpPr>
        <p:sp>
          <p:nvSpPr>
            <p:cNvPr id="147" name="Hexagon 146"/>
            <p:cNvSpPr/>
            <p:nvPr/>
          </p:nvSpPr>
          <p:spPr>
            <a:xfrm>
              <a:off x="3620521" y="2155139"/>
              <a:ext cx="1365600" cy="1181404"/>
            </a:xfrm>
            <a:prstGeom prst="hexagon">
              <a:avLst>
                <a:gd name="adj" fmla="val 28570"/>
                <a:gd name="vf" fmla="val 115470"/>
              </a:avLst>
            </a:prstGeom>
          </p:spPr>
          <p:style>
            <a:lnRef idx="3">
              <a:schemeClr val="lt1">
                <a:hueOff val="0"/>
                <a:satOff val="0"/>
                <a:lumOff val="0"/>
                <a:alphaOff val="0"/>
              </a:schemeClr>
            </a:lnRef>
            <a:fillRef idx="1">
              <a:schemeClr val="accent5">
                <a:hueOff val="-3973551"/>
                <a:satOff val="15924"/>
                <a:lumOff val="3451"/>
                <a:alphaOff val="0"/>
              </a:schemeClr>
            </a:fillRef>
            <a:effectRef idx="1">
              <a:schemeClr val="accent5">
                <a:hueOff val="-3973551"/>
                <a:satOff val="15924"/>
                <a:lumOff val="3451"/>
                <a:alphaOff val="0"/>
              </a:schemeClr>
            </a:effectRef>
            <a:fontRef idx="minor">
              <a:schemeClr val="lt1"/>
            </a:fontRef>
          </p:style>
        </p:sp>
        <p:sp>
          <p:nvSpPr>
            <p:cNvPr id="148" name="Hexagon 13"/>
            <p:cNvSpPr/>
            <p:nvPr/>
          </p:nvSpPr>
          <p:spPr>
            <a:xfrm>
              <a:off x="3835101" y="2425395"/>
              <a:ext cx="912982" cy="78983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en-US" b="1" dirty="0" err="1">
                  <a:solidFill>
                    <a:schemeClr val="tx1"/>
                  </a:solidFill>
                </a:rPr>
                <a:t>Xác</a:t>
              </a:r>
              <a:r>
                <a:rPr lang="en-US" b="1" dirty="0">
                  <a:solidFill>
                    <a:schemeClr val="tx1"/>
                  </a:solidFill>
                </a:rPr>
                <a:t> </a:t>
              </a:r>
              <a:r>
                <a:rPr lang="en-US" b="1" dirty="0" err="1">
                  <a:solidFill>
                    <a:schemeClr val="tx1"/>
                  </a:solidFill>
                </a:rPr>
                <a:t>định</a:t>
              </a:r>
              <a:r>
                <a:rPr lang="en-US" b="1" dirty="0">
                  <a:solidFill>
                    <a:schemeClr val="tx1"/>
                  </a:solidFill>
                </a:rPr>
                <a:t> </a:t>
              </a:r>
              <a:r>
                <a:rPr lang="en-US" b="1" dirty="0" err="1">
                  <a:solidFill>
                    <a:schemeClr val="tx1"/>
                  </a:solidFill>
                </a:rPr>
                <a:t>nền</a:t>
              </a:r>
              <a:r>
                <a:rPr lang="en-US" b="1" dirty="0">
                  <a:solidFill>
                    <a:schemeClr val="tx1"/>
                  </a:solidFill>
                </a:rPr>
                <a:t> </a:t>
              </a:r>
              <a:r>
                <a:rPr lang="en-US" b="1" dirty="0" err="1">
                  <a:solidFill>
                    <a:schemeClr val="tx1"/>
                  </a:solidFill>
                </a:rPr>
                <a:t>văn</a:t>
              </a:r>
              <a:r>
                <a:rPr lang="en-US" b="1" dirty="0">
                  <a:solidFill>
                    <a:schemeClr val="tx1"/>
                  </a:solidFill>
                </a:rPr>
                <a:t> </a:t>
              </a:r>
              <a:r>
                <a:rPr lang="en-US" b="1" dirty="0" err="1">
                  <a:solidFill>
                    <a:schemeClr val="tx1"/>
                  </a:solidFill>
                </a:rPr>
                <a:t>hóa</a:t>
              </a:r>
              <a:r>
                <a:rPr lang="en-US" b="1" dirty="0">
                  <a:solidFill>
                    <a:schemeClr val="tx1"/>
                  </a:solidFill>
                </a:rPr>
                <a:t> </a:t>
              </a:r>
              <a:r>
                <a:rPr lang="en-US" b="1" dirty="0" err="1">
                  <a:solidFill>
                    <a:schemeClr val="tx1"/>
                  </a:solidFill>
                </a:rPr>
                <a:t>tiên</a:t>
              </a:r>
              <a:r>
                <a:rPr lang="en-US" b="1" dirty="0">
                  <a:solidFill>
                    <a:schemeClr val="tx1"/>
                  </a:solidFill>
                </a:rPr>
                <a:t> </a:t>
              </a:r>
              <a:r>
                <a:rPr lang="en-US" b="1" dirty="0" err="1">
                  <a:solidFill>
                    <a:schemeClr val="tx1"/>
                  </a:solidFill>
                </a:rPr>
                <a:t>tiến</a:t>
              </a:r>
              <a:r>
                <a:rPr lang="en-US" b="1" dirty="0">
                  <a:solidFill>
                    <a:schemeClr val="tx1"/>
                  </a:solidFill>
                </a:rPr>
                <a:t>, </a:t>
              </a:r>
              <a:r>
                <a:rPr lang="en-US" b="1" dirty="0" err="1">
                  <a:solidFill>
                    <a:schemeClr val="tx1"/>
                  </a:solidFill>
                </a:rPr>
                <a:t>đậm</a:t>
              </a:r>
              <a:r>
                <a:rPr lang="en-US" b="1" dirty="0">
                  <a:solidFill>
                    <a:schemeClr val="tx1"/>
                  </a:solidFill>
                </a:rPr>
                <a:t> </a:t>
              </a:r>
              <a:r>
                <a:rPr lang="en-US" b="1" dirty="0" err="1">
                  <a:solidFill>
                    <a:schemeClr val="tx1"/>
                  </a:solidFill>
                </a:rPr>
                <a:t>đà</a:t>
              </a:r>
              <a:r>
                <a:rPr lang="en-US" b="1" dirty="0">
                  <a:solidFill>
                    <a:schemeClr val="tx1"/>
                  </a:solidFill>
                </a:rPr>
                <a:t> </a:t>
              </a:r>
              <a:r>
                <a:rPr lang="en-US" b="1" dirty="0" err="1">
                  <a:solidFill>
                    <a:schemeClr val="tx1"/>
                  </a:solidFill>
                </a:rPr>
                <a:t>bản</a:t>
              </a:r>
              <a:r>
                <a:rPr lang="en-US" b="1" dirty="0">
                  <a:solidFill>
                    <a:schemeClr val="tx1"/>
                  </a:solidFill>
                </a:rPr>
                <a:t> </a:t>
              </a:r>
              <a:r>
                <a:rPr lang="en-US" b="1" dirty="0" err="1">
                  <a:solidFill>
                    <a:schemeClr val="tx1"/>
                  </a:solidFill>
                </a:rPr>
                <a:t>sắc</a:t>
              </a:r>
              <a:r>
                <a:rPr lang="en-US" b="1" dirty="0">
                  <a:solidFill>
                    <a:schemeClr val="tx1"/>
                  </a:solidFill>
                </a:rPr>
                <a:t> </a:t>
              </a:r>
              <a:r>
                <a:rPr lang="en-US" b="1" dirty="0" err="1">
                  <a:solidFill>
                    <a:schemeClr val="tx1"/>
                  </a:solidFill>
                </a:rPr>
                <a:t>dân</a:t>
              </a:r>
              <a:r>
                <a:rPr lang="en-US" b="1" dirty="0">
                  <a:solidFill>
                    <a:schemeClr val="tx1"/>
                  </a:solidFill>
                </a:rPr>
                <a:t> </a:t>
              </a:r>
              <a:r>
                <a:rPr lang="en-US" b="1" dirty="0" err="1">
                  <a:solidFill>
                    <a:schemeClr val="tx1"/>
                  </a:solidFill>
                </a:rPr>
                <a:t>tộc</a:t>
              </a:r>
              <a:endParaRPr lang="en-US" b="1" dirty="0">
                <a:solidFill>
                  <a:schemeClr val="tx1"/>
                </a:solidFill>
              </a:endParaRPr>
            </a:p>
          </p:txBody>
        </p:sp>
      </p:grpSp>
      <p:sp>
        <p:nvSpPr>
          <p:cNvPr id="136" name="Hexagon 135"/>
          <p:cNvSpPr/>
          <p:nvPr/>
        </p:nvSpPr>
        <p:spPr>
          <a:xfrm>
            <a:off x="3432651" y="4979251"/>
            <a:ext cx="866987" cy="711022"/>
          </a:xfrm>
          <a:prstGeom prst="hexagon">
            <a:avLst>
              <a:gd name="adj" fmla="val 28900"/>
              <a:gd name="vf" fmla="val 115470"/>
            </a:avLst>
          </a:prstGeom>
        </p:spPr>
        <p:style>
          <a:lnRef idx="0">
            <a:schemeClr val="dk1">
              <a:hueOff val="0"/>
              <a:satOff val="0"/>
              <a:lumOff val="0"/>
              <a:alphaOff val="0"/>
            </a:schemeClr>
          </a:lnRef>
          <a:fillRef idx="1">
            <a:schemeClr val="accent5">
              <a:tint val="40000"/>
              <a:hueOff val="0"/>
              <a:satOff val="0"/>
              <a:lumOff val="0"/>
              <a:alphaOff val="0"/>
            </a:schemeClr>
          </a:fillRef>
          <a:effectRef idx="0">
            <a:schemeClr val="accent5">
              <a:tint val="40000"/>
              <a:hueOff val="0"/>
              <a:satOff val="0"/>
              <a:lumOff val="0"/>
              <a:alphaOff val="0"/>
            </a:schemeClr>
          </a:effectRef>
          <a:fontRef idx="minor">
            <a:schemeClr val="dk1">
              <a:hueOff val="0"/>
              <a:satOff val="0"/>
              <a:lumOff val="0"/>
              <a:alphaOff val="0"/>
            </a:schemeClr>
          </a:fontRef>
        </p:style>
      </p:sp>
      <p:grpSp>
        <p:nvGrpSpPr>
          <p:cNvPr id="137" name="Group 136"/>
          <p:cNvGrpSpPr/>
          <p:nvPr/>
        </p:nvGrpSpPr>
        <p:grpSpPr>
          <a:xfrm>
            <a:off x="3640044" y="4961649"/>
            <a:ext cx="1883105" cy="1550593"/>
            <a:chOff x="2368106" y="2882595"/>
            <a:chExt cx="1365600" cy="1181404"/>
          </a:xfrm>
        </p:grpSpPr>
        <p:sp>
          <p:nvSpPr>
            <p:cNvPr id="145" name="Hexagon 144"/>
            <p:cNvSpPr/>
            <p:nvPr/>
          </p:nvSpPr>
          <p:spPr>
            <a:xfrm>
              <a:off x="2368106" y="2882595"/>
              <a:ext cx="1365600" cy="1181404"/>
            </a:xfrm>
            <a:prstGeom prst="hexagon">
              <a:avLst>
                <a:gd name="adj" fmla="val 28570"/>
                <a:gd name="vf" fmla="val 115470"/>
              </a:avLst>
            </a:prstGeom>
          </p:spPr>
          <p:style>
            <a:lnRef idx="3">
              <a:schemeClr val="lt1">
                <a:hueOff val="0"/>
                <a:satOff val="0"/>
                <a:lumOff val="0"/>
                <a:alphaOff val="0"/>
              </a:schemeClr>
            </a:lnRef>
            <a:fillRef idx="1">
              <a:schemeClr val="accent5">
                <a:hueOff val="-5960326"/>
                <a:satOff val="23887"/>
                <a:lumOff val="5177"/>
                <a:alphaOff val="0"/>
              </a:schemeClr>
            </a:fillRef>
            <a:effectRef idx="1">
              <a:schemeClr val="accent5">
                <a:hueOff val="-5960326"/>
                <a:satOff val="23887"/>
                <a:lumOff val="5177"/>
                <a:alphaOff val="0"/>
              </a:schemeClr>
            </a:effectRef>
            <a:fontRef idx="minor">
              <a:schemeClr val="lt1"/>
            </a:fontRef>
          </p:style>
        </p:sp>
        <p:sp>
          <p:nvSpPr>
            <p:cNvPr id="146" name="Hexagon 16"/>
            <p:cNvSpPr/>
            <p:nvPr/>
          </p:nvSpPr>
          <p:spPr>
            <a:xfrm>
              <a:off x="2594415" y="3166872"/>
              <a:ext cx="912982" cy="78983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en-US" b="1" kern="1200" dirty="0" err="1">
                  <a:solidFill>
                    <a:schemeClr val="tx1"/>
                  </a:solidFill>
                </a:rPr>
                <a:t>Dân</a:t>
              </a:r>
              <a:r>
                <a:rPr lang="en-US" b="1" kern="1200" dirty="0">
                  <a:solidFill>
                    <a:schemeClr val="tx1"/>
                  </a:solidFill>
                </a:rPr>
                <a:t> </a:t>
              </a:r>
              <a:r>
                <a:rPr lang="en-US" b="1" kern="1200" dirty="0" err="1">
                  <a:solidFill>
                    <a:schemeClr val="tx1"/>
                  </a:solidFill>
                </a:rPr>
                <a:t>chủ</a:t>
              </a:r>
              <a:r>
                <a:rPr lang="en-US" b="1" kern="1200" dirty="0">
                  <a:solidFill>
                    <a:schemeClr val="tx1"/>
                  </a:solidFill>
                </a:rPr>
                <a:t> </a:t>
              </a:r>
              <a:r>
                <a:rPr lang="en-US" b="1" kern="1200" dirty="0" err="1">
                  <a:solidFill>
                    <a:schemeClr val="tx1"/>
                  </a:solidFill>
                </a:rPr>
                <a:t>vừa</a:t>
              </a:r>
              <a:r>
                <a:rPr lang="en-US" b="1" kern="1200" dirty="0">
                  <a:solidFill>
                    <a:schemeClr val="tx1"/>
                  </a:solidFill>
                </a:rPr>
                <a:t> </a:t>
              </a:r>
              <a:r>
                <a:rPr lang="en-US" b="1" kern="1200" dirty="0" err="1">
                  <a:solidFill>
                    <a:schemeClr val="tx1"/>
                  </a:solidFill>
                </a:rPr>
                <a:t>là</a:t>
              </a:r>
              <a:r>
                <a:rPr lang="en-US" b="1" kern="1200" dirty="0">
                  <a:solidFill>
                    <a:schemeClr val="tx1"/>
                  </a:solidFill>
                </a:rPr>
                <a:t> </a:t>
              </a:r>
              <a:r>
                <a:rPr lang="en-US" b="1" kern="1200" dirty="0" err="1">
                  <a:solidFill>
                    <a:schemeClr val="tx1"/>
                  </a:solidFill>
                </a:rPr>
                <a:t>mục</a:t>
              </a:r>
              <a:r>
                <a:rPr lang="en-US" b="1" kern="1200" dirty="0">
                  <a:solidFill>
                    <a:schemeClr val="tx1"/>
                  </a:solidFill>
                </a:rPr>
                <a:t> </a:t>
              </a:r>
              <a:r>
                <a:rPr lang="en-US" b="1" kern="1200" dirty="0" err="1">
                  <a:solidFill>
                    <a:schemeClr val="tx1"/>
                  </a:solidFill>
                </a:rPr>
                <a:t>tiêu</a:t>
              </a:r>
              <a:r>
                <a:rPr lang="en-US" b="1" kern="1200" dirty="0">
                  <a:solidFill>
                    <a:schemeClr val="tx1"/>
                  </a:solidFill>
                </a:rPr>
                <a:t> </a:t>
              </a:r>
              <a:r>
                <a:rPr lang="en-US" b="1" kern="1200" dirty="0" err="1">
                  <a:solidFill>
                    <a:schemeClr val="tx1"/>
                  </a:solidFill>
                </a:rPr>
                <a:t>vừa</a:t>
              </a:r>
              <a:r>
                <a:rPr lang="en-US" b="1" kern="1200" dirty="0">
                  <a:solidFill>
                    <a:schemeClr val="tx1"/>
                  </a:solidFill>
                </a:rPr>
                <a:t> </a:t>
              </a:r>
              <a:r>
                <a:rPr lang="en-US" b="1" kern="1200" dirty="0" err="1">
                  <a:solidFill>
                    <a:schemeClr val="tx1"/>
                  </a:solidFill>
                </a:rPr>
                <a:t>là</a:t>
              </a:r>
              <a:r>
                <a:rPr lang="en-US" b="1" kern="1200" dirty="0">
                  <a:solidFill>
                    <a:schemeClr val="tx1"/>
                  </a:solidFill>
                </a:rPr>
                <a:t> </a:t>
              </a:r>
              <a:r>
                <a:rPr lang="en-US" b="1" kern="1200" dirty="0" err="1">
                  <a:solidFill>
                    <a:schemeClr val="tx1"/>
                  </a:solidFill>
                </a:rPr>
                <a:t>độn</a:t>
              </a:r>
              <a:r>
                <a:rPr lang="en-US" b="1" dirty="0" err="1">
                  <a:solidFill>
                    <a:schemeClr val="tx1"/>
                  </a:solidFill>
                </a:rPr>
                <a:t>g</a:t>
              </a:r>
              <a:r>
                <a:rPr lang="en-US" b="1" dirty="0">
                  <a:solidFill>
                    <a:schemeClr val="tx1"/>
                  </a:solidFill>
                </a:rPr>
                <a:t> </a:t>
              </a:r>
              <a:r>
                <a:rPr lang="en-US" b="1" dirty="0" err="1">
                  <a:solidFill>
                    <a:schemeClr val="tx1"/>
                  </a:solidFill>
                </a:rPr>
                <a:t>lực</a:t>
              </a:r>
              <a:r>
                <a:rPr lang="en-US" b="1" dirty="0">
                  <a:solidFill>
                    <a:schemeClr val="tx1"/>
                  </a:solidFill>
                </a:rPr>
                <a:t> </a:t>
              </a:r>
              <a:r>
                <a:rPr lang="en-US" b="1" dirty="0" err="1">
                  <a:solidFill>
                    <a:schemeClr val="tx1"/>
                  </a:solidFill>
                </a:rPr>
                <a:t>của</a:t>
              </a:r>
              <a:r>
                <a:rPr lang="en-US" b="1" dirty="0">
                  <a:solidFill>
                    <a:schemeClr val="tx1"/>
                  </a:solidFill>
                </a:rPr>
                <a:t> </a:t>
              </a:r>
              <a:r>
                <a:rPr lang="en-US" b="1" dirty="0" err="1">
                  <a:solidFill>
                    <a:schemeClr val="tx1"/>
                  </a:solidFill>
                </a:rPr>
                <a:t>Đổi</a:t>
              </a:r>
              <a:r>
                <a:rPr lang="en-US" b="1" dirty="0">
                  <a:solidFill>
                    <a:schemeClr val="tx1"/>
                  </a:solidFill>
                </a:rPr>
                <a:t> </a:t>
              </a:r>
              <a:r>
                <a:rPr lang="en-US" b="1" dirty="0" err="1">
                  <a:solidFill>
                    <a:schemeClr val="tx1"/>
                  </a:solidFill>
                </a:rPr>
                <a:t>mới</a:t>
              </a:r>
              <a:endParaRPr lang="en-US" b="1" kern="1200" dirty="0">
                <a:solidFill>
                  <a:schemeClr val="tx1"/>
                </a:solidFill>
              </a:endParaRPr>
            </a:p>
          </p:txBody>
        </p:sp>
      </p:grpSp>
      <p:sp>
        <p:nvSpPr>
          <p:cNvPr id="138" name="Hexagon 137"/>
          <p:cNvSpPr/>
          <p:nvPr/>
        </p:nvSpPr>
        <p:spPr>
          <a:xfrm>
            <a:off x="2404239" y="3650552"/>
            <a:ext cx="866987" cy="711022"/>
          </a:xfrm>
          <a:prstGeom prst="hexagon">
            <a:avLst>
              <a:gd name="adj" fmla="val 28900"/>
              <a:gd name="vf" fmla="val 115470"/>
            </a:avLst>
          </a:prstGeom>
        </p:spPr>
        <p:style>
          <a:lnRef idx="0">
            <a:schemeClr val="dk1">
              <a:hueOff val="0"/>
              <a:satOff val="0"/>
              <a:lumOff val="0"/>
              <a:alphaOff val="0"/>
            </a:schemeClr>
          </a:lnRef>
          <a:fillRef idx="1">
            <a:schemeClr val="accent5">
              <a:tint val="40000"/>
              <a:hueOff val="0"/>
              <a:satOff val="0"/>
              <a:lumOff val="0"/>
              <a:alphaOff val="0"/>
            </a:schemeClr>
          </a:fillRef>
          <a:effectRef idx="0">
            <a:schemeClr val="accent5">
              <a:tint val="40000"/>
              <a:hueOff val="0"/>
              <a:satOff val="0"/>
              <a:lumOff val="0"/>
              <a:alphaOff val="0"/>
            </a:schemeClr>
          </a:effectRef>
          <a:fontRef idx="minor">
            <a:schemeClr val="dk1">
              <a:hueOff val="0"/>
              <a:satOff val="0"/>
              <a:lumOff val="0"/>
              <a:alphaOff val="0"/>
            </a:schemeClr>
          </a:fontRef>
        </p:style>
      </p:sp>
      <p:grpSp>
        <p:nvGrpSpPr>
          <p:cNvPr id="139" name="Group 138"/>
          <p:cNvGrpSpPr/>
          <p:nvPr/>
        </p:nvGrpSpPr>
        <p:grpSpPr>
          <a:xfrm>
            <a:off x="1905000" y="4007930"/>
            <a:ext cx="1883105" cy="1550593"/>
            <a:chOff x="1109878" y="2155952"/>
            <a:chExt cx="1365600" cy="1181404"/>
          </a:xfrm>
        </p:grpSpPr>
        <p:sp>
          <p:nvSpPr>
            <p:cNvPr id="143" name="Hexagon 142"/>
            <p:cNvSpPr/>
            <p:nvPr/>
          </p:nvSpPr>
          <p:spPr>
            <a:xfrm>
              <a:off x="1109878" y="2155952"/>
              <a:ext cx="1365600" cy="1181404"/>
            </a:xfrm>
            <a:prstGeom prst="hexagon">
              <a:avLst>
                <a:gd name="adj" fmla="val 28570"/>
                <a:gd name="vf" fmla="val 115470"/>
              </a:avLst>
            </a:prstGeom>
          </p:spPr>
          <p:style>
            <a:lnRef idx="3">
              <a:schemeClr val="lt1">
                <a:hueOff val="0"/>
                <a:satOff val="0"/>
                <a:lumOff val="0"/>
                <a:alphaOff val="0"/>
              </a:schemeClr>
            </a:lnRef>
            <a:fillRef idx="1">
              <a:schemeClr val="accent5">
                <a:hueOff val="-7947101"/>
                <a:satOff val="31849"/>
                <a:lumOff val="6902"/>
                <a:alphaOff val="0"/>
              </a:schemeClr>
            </a:fillRef>
            <a:effectRef idx="1">
              <a:schemeClr val="accent5">
                <a:hueOff val="-7947101"/>
                <a:satOff val="31849"/>
                <a:lumOff val="6902"/>
                <a:alphaOff val="0"/>
              </a:schemeClr>
            </a:effectRef>
            <a:fontRef idx="minor">
              <a:schemeClr val="lt1"/>
            </a:fontRef>
          </p:style>
        </p:sp>
        <p:sp>
          <p:nvSpPr>
            <p:cNvPr id="144" name="Hexagon 19"/>
            <p:cNvSpPr/>
            <p:nvPr/>
          </p:nvSpPr>
          <p:spPr>
            <a:xfrm>
              <a:off x="1336187" y="2351736"/>
              <a:ext cx="912982" cy="78983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en-US" b="1" kern="1200" dirty="0">
                  <a:solidFill>
                    <a:schemeClr val="tx1"/>
                  </a:solidFill>
                </a:rPr>
                <a:t>GDĐT </a:t>
              </a:r>
              <a:r>
                <a:rPr lang="en-US" b="1" kern="1200" dirty="0" err="1">
                  <a:solidFill>
                    <a:schemeClr val="tx1"/>
                  </a:solidFill>
                </a:rPr>
                <a:t>và</a:t>
              </a:r>
              <a:r>
                <a:rPr lang="en-US" b="1" kern="1200" dirty="0">
                  <a:solidFill>
                    <a:schemeClr val="tx1"/>
                  </a:solidFill>
                </a:rPr>
                <a:t> KHCN </a:t>
              </a:r>
              <a:r>
                <a:rPr lang="en-US" b="1" kern="1200" dirty="0" err="1">
                  <a:solidFill>
                    <a:schemeClr val="tx1"/>
                  </a:solidFill>
                </a:rPr>
                <a:t>là</a:t>
              </a:r>
              <a:r>
                <a:rPr lang="en-US" b="1" kern="1200" dirty="0">
                  <a:solidFill>
                    <a:schemeClr val="tx1"/>
                  </a:solidFill>
                </a:rPr>
                <a:t> </a:t>
              </a:r>
              <a:r>
                <a:rPr lang="en-US" b="1" kern="1200" dirty="0" err="1">
                  <a:solidFill>
                    <a:schemeClr val="tx1"/>
                  </a:solidFill>
                </a:rPr>
                <a:t>quốc</a:t>
              </a:r>
              <a:r>
                <a:rPr lang="en-US" b="1" kern="1200" dirty="0">
                  <a:solidFill>
                    <a:schemeClr val="tx1"/>
                  </a:solidFill>
                </a:rPr>
                <a:t> </a:t>
              </a:r>
              <a:r>
                <a:rPr lang="en-US" b="1" kern="1200" dirty="0" err="1">
                  <a:solidFill>
                    <a:schemeClr val="tx1"/>
                  </a:solidFill>
                </a:rPr>
                <a:t>sách</a:t>
              </a:r>
              <a:r>
                <a:rPr lang="en-US" b="1" kern="1200" dirty="0">
                  <a:solidFill>
                    <a:schemeClr val="tx1"/>
                  </a:solidFill>
                </a:rPr>
                <a:t> </a:t>
              </a:r>
              <a:r>
                <a:rPr lang="en-US" b="1" kern="1200" dirty="0" err="1">
                  <a:solidFill>
                    <a:schemeClr val="tx1"/>
                  </a:solidFill>
                </a:rPr>
                <a:t>hàng</a:t>
              </a:r>
              <a:r>
                <a:rPr lang="en-US" b="1" kern="1200" dirty="0">
                  <a:solidFill>
                    <a:schemeClr val="tx1"/>
                  </a:solidFill>
                </a:rPr>
                <a:t> </a:t>
              </a:r>
              <a:r>
                <a:rPr lang="en-US" b="1" kern="1200" dirty="0" err="1">
                  <a:solidFill>
                    <a:schemeClr val="tx1"/>
                  </a:solidFill>
                </a:rPr>
                <a:t>đầu</a:t>
              </a:r>
              <a:endParaRPr lang="en-US" b="1" kern="1200" dirty="0">
                <a:solidFill>
                  <a:schemeClr val="tx1"/>
                </a:solidFill>
              </a:endParaRPr>
            </a:p>
          </p:txBody>
        </p:sp>
      </p:grpSp>
      <p:grpSp>
        <p:nvGrpSpPr>
          <p:cNvPr id="140" name="Group 139"/>
          <p:cNvGrpSpPr/>
          <p:nvPr/>
        </p:nvGrpSpPr>
        <p:grpSpPr>
          <a:xfrm>
            <a:off x="1905000" y="2129827"/>
            <a:ext cx="1883105" cy="1550593"/>
            <a:chOff x="1109878" y="725017"/>
            <a:chExt cx="1365600" cy="1181404"/>
          </a:xfrm>
        </p:grpSpPr>
        <p:sp>
          <p:nvSpPr>
            <p:cNvPr id="141" name="Hexagon 140"/>
            <p:cNvSpPr/>
            <p:nvPr/>
          </p:nvSpPr>
          <p:spPr>
            <a:xfrm>
              <a:off x="1109878" y="725017"/>
              <a:ext cx="1365600" cy="1181404"/>
            </a:xfrm>
            <a:prstGeom prst="hexagon">
              <a:avLst>
                <a:gd name="adj" fmla="val 28570"/>
                <a:gd name="vf" fmla="val 115470"/>
              </a:avLst>
            </a:prstGeom>
          </p:spPr>
          <p:style>
            <a:lnRef idx="3">
              <a:schemeClr val="lt1">
                <a:hueOff val="0"/>
                <a:satOff val="0"/>
                <a:lumOff val="0"/>
                <a:alphaOff val="0"/>
              </a:schemeClr>
            </a:lnRef>
            <a:fillRef idx="1">
              <a:schemeClr val="accent5">
                <a:hueOff val="-9933876"/>
                <a:satOff val="39811"/>
                <a:lumOff val="8628"/>
                <a:alphaOff val="0"/>
              </a:schemeClr>
            </a:fillRef>
            <a:effectRef idx="1">
              <a:schemeClr val="accent5">
                <a:hueOff val="-9933876"/>
                <a:satOff val="39811"/>
                <a:lumOff val="8628"/>
                <a:alphaOff val="0"/>
              </a:schemeClr>
            </a:effectRef>
            <a:fontRef idx="minor">
              <a:schemeClr val="lt1"/>
            </a:fontRef>
          </p:style>
        </p:sp>
        <p:sp>
          <p:nvSpPr>
            <p:cNvPr id="142" name="Hexagon 21"/>
            <p:cNvSpPr/>
            <p:nvPr/>
          </p:nvSpPr>
          <p:spPr>
            <a:xfrm>
              <a:off x="1336187" y="920801"/>
              <a:ext cx="912982" cy="78983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3970" tIns="13970" rIns="13970" bIns="13970" numCol="1" spcCol="1270" anchor="ctr" anchorCtr="0">
              <a:noAutofit/>
            </a:bodyPr>
            <a:lstStyle/>
            <a:p>
              <a:pPr lvl="0" algn="ctr" defTabSz="488950">
                <a:lnSpc>
                  <a:spcPct val="90000"/>
                </a:lnSpc>
                <a:spcBef>
                  <a:spcPct val="0"/>
                </a:spcBef>
                <a:spcAft>
                  <a:spcPct val="35000"/>
                </a:spcAft>
              </a:pPr>
              <a:r>
                <a:rPr lang="en-US" b="1" kern="1200" dirty="0" err="1">
                  <a:solidFill>
                    <a:schemeClr val="tx1"/>
                  </a:solidFill>
                </a:rPr>
                <a:t>Việt</a:t>
              </a:r>
              <a:r>
                <a:rPr lang="en-US" b="1" kern="1200" dirty="0">
                  <a:solidFill>
                    <a:schemeClr val="tx1"/>
                  </a:solidFill>
                </a:rPr>
                <a:t> Nam </a:t>
              </a:r>
              <a:r>
                <a:rPr lang="en-US" b="1" kern="1200" dirty="0" err="1">
                  <a:solidFill>
                    <a:schemeClr val="tx1"/>
                  </a:solidFill>
                </a:rPr>
                <a:t>muốn</a:t>
              </a:r>
              <a:r>
                <a:rPr lang="en-US" b="1" kern="1200" dirty="0">
                  <a:solidFill>
                    <a:schemeClr val="tx1"/>
                  </a:solidFill>
                </a:rPr>
                <a:t> </a:t>
              </a:r>
              <a:r>
                <a:rPr lang="en-US" b="1" kern="1200" dirty="0" err="1">
                  <a:solidFill>
                    <a:schemeClr val="tx1"/>
                  </a:solidFill>
                </a:rPr>
                <a:t>là</a:t>
              </a:r>
              <a:r>
                <a:rPr lang="en-US" b="1" kern="1200" dirty="0">
                  <a:solidFill>
                    <a:schemeClr val="tx1"/>
                  </a:solidFill>
                </a:rPr>
                <a:t> </a:t>
              </a:r>
              <a:r>
                <a:rPr lang="en-US" b="1" kern="1200" dirty="0" err="1">
                  <a:solidFill>
                    <a:schemeClr val="tx1"/>
                  </a:solidFill>
                </a:rPr>
                <a:t>bạn</a:t>
              </a:r>
              <a:r>
                <a:rPr lang="en-US" b="1" kern="1200" dirty="0">
                  <a:solidFill>
                    <a:schemeClr val="tx1"/>
                  </a:solidFill>
                </a:rPr>
                <a:t> </a:t>
              </a:r>
              <a:r>
                <a:rPr lang="en-US" b="1" kern="1200" dirty="0" err="1">
                  <a:solidFill>
                    <a:schemeClr val="tx1"/>
                  </a:solidFill>
                </a:rPr>
                <a:t>với</a:t>
              </a:r>
              <a:r>
                <a:rPr lang="en-US" b="1" kern="1200" dirty="0">
                  <a:solidFill>
                    <a:schemeClr val="tx1"/>
                  </a:solidFill>
                </a:rPr>
                <a:t> </a:t>
              </a:r>
              <a:r>
                <a:rPr lang="en-US" b="1" kern="1200" dirty="0" err="1">
                  <a:solidFill>
                    <a:schemeClr val="tx1"/>
                  </a:solidFill>
                </a:rPr>
                <a:t>tất</a:t>
              </a:r>
              <a:r>
                <a:rPr lang="en-US" b="1" kern="1200" dirty="0">
                  <a:solidFill>
                    <a:schemeClr val="tx1"/>
                  </a:solidFill>
                </a:rPr>
                <a:t> </a:t>
              </a:r>
              <a:r>
                <a:rPr lang="en-US" b="1" kern="1200" dirty="0" err="1">
                  <a:solidFill>
                    <a:schemeClr val="tx1"/>
                  </a:solidFill>
                </a:rPr>
                <a:t>cả</a:t>
              </a:r>
              <a:r>
                <a:rPr lang="en-US" b="1" kern="1200" dirty="0">
                  <a:solidFill>
                    <a:schemeClr val="tx1"/>
                  </a:solidFill>
                </a:rPr>
                <a:t> </a:t>
              </a:r>
              <a:r>
                <a:rPr lang="en-US" b="1" kern="1200" dirty="0" err="1">
                  <a:solidFill>
                    <a:schemeClr val="tx1"/>
                  </a:solidFill>
                </a:rPr>
                <a:t>các</a:t>
              </a:r>
              <a:r>
                <a:rPr lang="en-US" b="1" kern="1200" dirty="0">
                  <a:solidFill>
                    <a:schemeClr val="tx1"/>
                  </a:solidFill>
                </a:rPr>
                <a:t> </a:t>
              </a:r>
              <a:r>
                <a:rPr lang="en-US" b="1" kern="1200" dirty="0" err="1">
                  <a:solidFill>
                    <a:schemeClr val="tx1"/>
                  </a:solidFill>
                </a:rPr>
                <a:t>nước</a:t>
              </a:r>
              <a:endParaRPr lang="en-US" b="1" kern="1200" dirty="0">
                <a:solidFill>
                  <a:schemeClr val="tx1"/>
                </a:solidFill>
              </a:endParaRPr>
            </a:p>
          </p:txBody>
        </p:sp>
      </p:grpSp>
      <p:sp>
        <p:nvSpPr>
          <p:cNvPr id="156" name="L-Shape 155"/>
          <p:cNvSpPr/>
          <p:nvPr/>
        </p:nvSpPr>
        <p:spPr>
          <a:xfrm rot="5400000" flipH="1">
            <a:off x="5078772" y="-2625265"/>
            <a:ext cx="533400" cy="6698330"/>
          </a:xfrm>
          <a:prstGeom prst="corner">
            <a:avLst>
              <a:gd name="adj1" fmla="val 16120"/>
              <a:gd name="adj2" fmla="val 16110"/>
            </a:avLst>
          </a:prstGeom>
          <a:solidFill>
            <a:srgbClr val="FF0000"/>
          </a:solidFill>
          <a:ln>
            <a:noFill/>
          </a:ln>
        </p:spPr>
        <p:style>
          <a:lnRef idx="2">
            <a:schemeClr val="accent5">
              <a:hueOff val="-3973551"/>
              <a:satOff val="15924"/>
              <a:lumOff val="3451"/>
              <a:alphaOff val="0"/>
            </a:schemeClr>
          </a:lnRef>
          <a:fillRef idx="1">
            <a:schemeClr val="accent5">
              <a:hueOff val="-3973551"/>
              <a:satOff val="15924"/>
              <a:lumOff val="3451"/>
              <a:alphaOff val="0"/>
            </a:schemeClr>
          </a:fillRef>
          <a:effectRef idx="0">
            <a:schemeClr val="accent5">
              <a:hueOff val="-3973551"/>
              <a:satOff val="15924"/>
              <a:lumOff val="3451"/>
              <a:alphaOff val="0"/>
            </a:schemeClr>
          </a:effectRef>
          <a:fontRef idx="minor">
            <a:schemeClr val="lt1"/>
          </a:fontRef>
        </p:style>
      </p:sp>
    </p:spTree>
    <p:extLst>
      <p:ext uri="{BB962C8B-B14F-4D97-AF65-F5344CB8AC3E}">
        <p14:creationId xmlns:p14="http://schemas.microsoft.com/office/powerpoint/2010/main" val="4152047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0-#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129"/>
                                        </p:tgtEl>
                                        <p:attrNameLst>
                                          <p:attrName>style.visibility</p:attrName>
                                        </p:attrNameLst>
                                      </p:cBhvr>
                                      <p:to>
                                        <p:strVal val="visible"/>
                                      </p:to>
                                    </p:set>
                                    <p:animEffect transition="in" filter="circle(in)">
                                      <p:cBhvr>
                                        <p:cTn id="17" dur="2000"/>
                                        <p:tgtEl>
                                          <p:spTgt spid="129"/>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nodeType="clickEffect">
                                  <p:stCondLst>
                                    <p:cond delay="0"/>
                                  </p:stCondLst>
                                  <p:childTnLst>
                                    <p:set>
                                      <p:cBhvr>
                                        <p:cTn id="21" dur="1" fill="hold">
                                          <p:stCondLst>
                                            <p:cond delay="0"/>
                                          </p:stCondLst>
                                        </p:cTn>
                                        <p:tgtEl>
                                          <p:spTgt spid="130"/>
                                        </p:tgtEl>
                                        <p:attrNameLst>
                                          <p:attrName>style.visibility</p:attrName>
                                        </p:attrNameLst>
                                      </p:cBhvr>
                                      <p:to>
                                        <p:strVal val="visible"/>
                                      </p:to>
                                    </p:set>
                                    <p:animEffect transition="in" filter="wheel(1)">
                                      <p:cBhvr>
                                        <p:cTn id="22" dur="2000"/>
                                        <p:tgtEl>
                                          <p:spTgt spid="130"/>
                                        </p:tgtEl>
                                      </p:cBhvr>
                                    </p:animEffect>
                                  </p:childTnLst>
                                </p:cTn>
                              </p:par>
                              <p:par>
                                <p:cTn id="23" presetID="21" presetClass="entr" presetSubtype="1" fill="hold" nodeType="withEffect">
                                  <p:stCondLst>
                                    <p:cond delay="0"/>
                                  </p:stCondLst>
                                  <p:childTnLst>
                                    <p:set>
                                      <p:cBhvr>
                                        <p:cTn id="24" dur="1" fill="hold">
                                          <p:stCondLst>
                                            <p:cond delay="0"/>
                                          </p:stCondLst>
                                        </p:cTn>
                                        <p:tgtEl>
                                          <p:spTgt spid="131"/>
                                        </p:tgtEl>
                                        <p:attrNameLst>
                                          <p:attrName>style.visibility</p:attrName>
                                        </p:attrNameLst>
                                      </p:cBhvr>
                                      <p:to>
                                        <p:strVal val="visible"/>
                                      </p:to>
                                    </p:set>
                                    <p:animEffect transition="in" filter="wheel(1)">
                                      <p:cBhvr>
                                        <p:cTn id="25" dur="2000"/>
                                        <p:tgtEl>
                                          <p:spTgt spid="131"/>
                                        </p:tgtEl>
                                      </p:cBhvr>
                                    </p:animEffect>
                                  </p:childTnLst>
                                </p:cTn>
                              </p:par>
                            </p:childTnLst>
                          </p:cTn>
                        </p:par>
                      </p:childTnLst>
                    </p:cTn>
                  </p:par>
                  <p:par>
                    <p:cTn id="26" fill="hold">
                      <p:stCondLst>
                        <p:cond delay="indefinite"/>
                      </p:stCondLst>
                      <p:childTnLst>
                        <p:par>
                          <p:cTn id="27" fill="hold">
                            <p:stCondLst>
                              <p:cond delay="0"/>
                            </p:stCondLst>
                            <p:childTnLst>
                              <p:par>
                                <p:cTn id="28" presetID="21" presetClass="entr" presetSubtype="1" fill="hold" nodeType="clickEffect">
                                  <p:stCondLst>
                                    <p:cond delay="0"/>
                                  </p:stCondLst>
                                  <p:childTnLst>
                                    <p:set>
                                      <p:cBhvr>
                                        <p:cTn id="29" dur="1" fill="hold">
                                          <p:stCondLst>
                                            <p:cond delay="0"/>
                                          </p:stCondLst>
                                        </p:cTn>
                                        <p:tgtEl>
                                          <p:spTgt spid="132"/>
                                        </p:tgtEl>
                                        <p:attrNameLst>
                                          <p:attrName>style.visibility</p:attrName>
                                        </p:attrNameLst>
                                      </p:cBhvr>
                                      <p:to>
                                        <p:strVal val="visible"/>
                                      </p:to>
                                    </p:set>
                                    <p:animEffect transition="in" filter="wheel(1)">
                                      <p:cBhvr>
                                        <p:cTn id="30" dur="2000"/>
                                        <p:tgtEl>
                                          <p:spTgt spid="132"/>
                                        </p:tgtEl>
                                      </p:cBhvr>
                                    </p:animEffect>
                                  </p:childTnLst>
                                </p:cTn>
                              </p:par>
                              <p:par>
                                <p:cTn id="31" presetID="21" presetClass="entr" presetSubtype="1" fill="hold" nodeType="withEffect">
                                  <p:stCondLst>
                                    <p:cond delay="0"/>
                                  </p:stCondLst>
                                  <p:childTnLst>
                                    <p:set>
                                      <p:cBhvr>
                                        <p:cTn id="32" dur="1" fill="hold">
                                          <p:stCondLst>
                                            <p:cond delay="0"/>
                                          </p:stCondLst>
                                        </p:cTn>
                                        <p:tgtEl>
                                          <p:spTgt spid="133"/>
                                        </p:tgtEl>
                                        <p:attrNameLst>
                                          <p:attrName>style.visibility</p:attrName>
                                        </p:attrNameLst>
                                      </p:cBhvr>
                                      <p:to>
                                        <p:strVal val="visible"/>
                                      </p:to>
                                    </p:set>
                                    <p:animEffect transition="in" filter="wheel(1)">
                                      <p:cBhvr>
                                        <p:cTn id="33" dur="2000"/>
                                        <p:tgtEl>
                                          <p:spTgt spid="133"/>
                                        </p:tgtEl>
                                      </p:cBhvr>
                                    </p:animEffect>
                                  </p:childTnLst>
                                </p:cTn>
                              </p:par>
                            </p:childTnLst>
                          </p:cTn>
                        </p:par>
                      </p:childTnLst>
                    </p:cTn>
                  </p:par>
                  <p:par>
                    <p:cTn id="34" fill="hold">
                      <p:stCondLst>
                        <p:cond delay="indefinite"/>
                      </p:stCondLst>
                      <p:childTnLst>
                        <p:par>
                          <p:cTn id="35" fill="hold">
                            <p:stCondLst>
                              <p:cond delay="0"/>
                            </p:stCondLst>
                            <p:childTnLst>
                              <p:par>
                                <p:cTn id="36" presetID="21" presetClass="entr" presetSubtype="1" fill="hold" nodeType="clickEffect">
                                  <p:stCondLst>
                                    <p:cond delay="0"/>
                                  </p:stCondLst>
                                  <p:childTnLst>
                                    <p:set>
                                      <p:cBhvr>
                                        <p:cTn id="37" dur="1" fill="hold">
                                          <p:stCondLst>
                                            <p:cond delay="0"/>
                                          </p:stCondLst>
                                        </p:cTn>
                                        <p:tgtEl>
                                          <p:spTgt spid="134"/>
                                        </p:tgtEl>
                                        <p:attrNameLst>
                                          <p:attrName>style.visibility</p:attrName>
                                        </p:attrNameLst>
                                      </p:cBhvr>
                                      <p:to>
                                        <p:strVal val="visible"/>
                                      </p:to>
                                    </p:set>
                                    <p:animEffect transition="in" filter="wheel(1)">
                                      <p:cBhvr>
                                        <p:cTn id="38" dur="2000"/>
                                        <p:tgtEl>
                                          <p:spTgt spid="134"/>
                                        </p:tgtEl>
                                      </p:cBhvr>
                                    </p:animEffect>
                                  </p:childTnLst>
                                </p:cTn>
                              </p:par>
                              <p:par>
                                <p:cTn id="39" presetID="21" presetClass="entr" presetSubtype="1" fill="hold" nodeType="withEffect">
                                  <p:stCondLst>
                                    <p:cond delay="0"/>
                                  </p:stCondLst>
                                  <p:childTnLst>
                                    <p:set>
                                      <p:cBhvr>
                                        <p:cTn id="40" dur="1" fill="hold">
                                          <p:stCondLst>
                                            <p:cond delay="0"/>
                                          </p:stCondLst>
                                        </p:cTn>
                                        <p:tgtEl>
                                          <p:spTgt spid="135"/>
                                        </p:tgtEl>
                                        <p:attrNameLst>
                                          <p:attrName>style.visibility</p:attrName>
                                        </p:attrNameLst>
                                      </p:cBhvr>
                                      <p:to>
                                        <p:strVal val="visible"/>
                                      </p:to>
                                    </p:set>
                                    <p:animEffect transition="in" filter="wheel(1)">
                                      <p:cBhvr>
                                        <p:cTn id="41" dur="2000"/>
                                        <p:tgtEl>
                                          <p:spTgt spid="135"/>
                                        </p:tgtEl>
                                      </p:cBhvr>
                                    </p:animEffect>
                                  </p:childTnLst>
                                </p:cTn>
                              </p:par>
                            </p:childTnLst>
                          </p:cTn>
                        </p:par>
                      </p:childTnLst>
                    </p:cTn>
                  </p:par>
                  <p:par>
                    <p:cTn id="42" fill="hold">
                      <p:stCondLst>
                        <p:cond delay="indefinite"/>
                      </p:stCondLst>
                      <p:childTnLst>
                        <p:par>
                          <p:cTn id="43" fill="hold">
                            <p:stCondLst>
                              <p:cond delay="0"/>
                            </p:stCondLst>
                            <p:childTnLst>
                              <p:par>
                                <p:cTn id="44" presetID="21" presetClass="entr" presetSubtype="1" fill="hold" nodeType="clickEffect">
                                  <p:stCondLst>
                                    <p:cond delay="0"/>
                                  </p:stCondLst>
                                  <p:childTnLst>
                                    <p:set>
                                      <p:cBhvr>
                                        <p:cTn id="45" dur="1" fill="hold">
                                          <p:stCondLst>
                                            <p:cond delay="0"/>
                                          </p:stCondLst>
                                        </p:cTn>
                                        <p:tgtEl>
                                          <p:spTgt spid="136"/>
                                        </p:tgtEl>
                                        <p:attrNameLst>
                                          <p:attrName>style.visibility</p:attrName>
                                        </p:attrNameLst>
                                      </p:cBhvr>
                                      <p:to>
                                        <p:strVal val="visible"/>
                                      </p:to>
                                    </p:set>
                                    <p:animEffect transition="in" filter="wheel(1)">
                                      <p:cBhvr>
                                        <p:cTn id="46" dur="2000"/>
                                        <p:tgtEl>
                                          <p:spTgt spid="136"/>
                                        </p:tgtEl>
                                      </p:cBhvr>
                                    </p:animEffect>
                                  </p:childTnLst>
                                </p:cTn>
                              </p:par>
                              <p:par>
                                <p:cTn id="47" presetID="21" presetClass="entr" presetSubtype="1" fill="hold" nodeType="withEffect">
                                  <p:stCondLst>
                                    <p:cond delay="0"/>
                                  </p:stCondLst>
                                  <p:childTnLst>
                                    <p:set>
                                      <p:cBhvr>
                                        <p:cTn id="48" dur="1" fill="hold">
                                          <p:stCondLst>
                                            <p:cond delay="0"/>
                                          </p:stCondLst>
                                        </p:cTn>
                                        <p:tgtEl>
                                          <p:spTgt spid="137"/>
                                        </p:tgtEl>
                                        <p:attrNameLst>
                                          <p:attrName>style.visibility</p:attrName>
                                        </p:attrNameLst>
                                      </p:cBhvr>
                                      <p:to>
                                        <p:strVal val="visible"/>
                                      </p:to>
                                    </p:set>
                                    <p:animEffect transition="in" filter="wheel(1)">
                                      <p:cBhvr>
                                        <p:cTn id="49" dur="2000"/>
                                        <p:tgtEl>
                                          <p:spTgt spid="137"/>
                                        </p:tgtEl>
                                      </p:cBhvr>
                                    </p:animEffect>
                                  </p:childTnLst>
                                </p:cTn>
                              </p:par>
                            </p:childTnLst>
                          </p:cTn>
                        </p:par>
                      </p:childTnLst>
                    </p:cTn>
                  </p:par>
                  <p:par>
                    <p:cTn id="50" fill="hold">
                      <p:stCondLst>
                        <p:cond delay="indefinite"/>
                      </p:stCondLst>
                      <p:childTnLst>
                        <p:par>
                          <p:cTn id="51" fill="hold">
                            <p:stCondLst>
                              <p:cond delay="0"/>
                            </p:stCondLst>
                            <p:childTnLst>
                              <p:par>
                                <p:cTn id="52" presetID="21" presetClass="entr" presetSubtype="1" fill="hold" nodeType="clickEffect">
                                  <p:stCondLst>
                                    <p:cond delay="0"/>
                                  </p:stCondLst>
                                  <p:childTnLst>
                                    <p:set>
                                      <p:cBhvr>
                                        <p:cTn id="53" dur="1" fill="hold">
                                          <p:stCondLst>
                                            <p:cond delay="0"/>
                                          </p:stCondLst>
                                        </p:cTn>
                                        <p:tgtEl>
                                          <p:spTgt spid="138"/>
                                        </p:tgtEl>
                                        <p:attrNameLst>
                                          <p:attrName>style.visibility</p:attrName>
                                        </p:attrNameLst>
                                      </p:cBhvr>
                                      <p:to>
                                        <p:strVal val="visible"/>
                                      </p:to>
                                    </p:set>
                                    <p:animEffect transition="in" filter="wheel(1)">
                                      <p:cBhvr>
                                        <p:cTn id="54" dur="2000"/>
                                        <p:tgtEl>
                                          <p:spTgt spid="138"/>
                                        </p:tgtEl>
                                      </p:cBhvr>
                                    </p:animEffect>
                                  </p:childTnLst>
                                </p:cTn>
                              </p:par>
                              <p:par>
                                <p:cTn id="55" presetID="21" presetClass="entr" presetSubtype="1" fill="hold" nodeType="withEffect">
                                  <p:stCondLst>
                                    <p:cond delay="0"/>
                                  </p:stCondLst>
                                  <p:childTnLst>
                                    <p:set>
                                      <p:cBhvr>
                                        <p:cTn id="56" dur="1" fill="hold">
                                          <p:stCondLst>
                                            <p:cond delay="0"/>
                                          </p:stCondLst>
                                        </p:cTn>
                                        <p:tgtEl>
                                          <p:spTgt spid="139"/>
                                        </p:tgtEl>
                                        <p:attrNameLst>
                                          <p:attrName>style.visibility</p:attrName>
                                        </p:attrNameLst>
                                      </p:cBhvr>
                                      <p:to>
                                        <p:strVal val="visible"/>
                                      </p:to>
                                    </p:set>
                                    <p:animEffect transition="in" filter="wheel(1)">
                                      <p:cBhvr>
                                        <p:cTn id="57" dur="2000"/>
                                        <p:tgtEl>
                                          <p:spTgt spid="139"/>
                                        </p:tgtEl>
                                      </p:cBhvr>
                                    </p:animEffect>
                                  </p:childTnLst>
                                </p:cTn>
                              </p:par>
                            </p:childTnLst>
                          </p:cTn>
                        </p:par>
                      </p:childTnLst>
                    </p:cTn>
                  </p:par>
                  <p:par>
                    <p:cTn id="58" fill="hold">
                      <p:stCondLst>
                        <p:cond delay="indefinite"/>
                      </p:stCondLst>
                      <p:childTnLst>
                        <p:par>
                          <p:cTn id="59" fill="hold">
                            <p:stCondLst>
                              <p:cond delay="0"/>
                            </p:stCondLst>
                            <p:childTnLst>
                              <p:par>
                                <p:cTn id="60" presetID="21" presetClass="entr" presetSubtype="1" fill="hold" nodeType="clickEffect">
                                  <p:stCondLst>
                                    <p:cond delay="0"/>
                                  </p:stCondLst>
                                  <p:childTnLst>
                                    <p:set>
                                      <p:cBhvr>
                                        <p:cTn id="61" dur="1" fill="hold">
                                          <p:stCondLst>
                                            <p:cond delay="0"/>
                                          </p:stCondLst>
                                        </p:cTn>
                                        <p:tgtEl>
                                          <p:spTgt spid="140"/>
                                        </p:tgtEl>
                                        <p:attrNameLst>
                                          <p:attrName>style.visibility</p:attrName>
                                        </p:attrNameLst>
                                      </p:cBhvr>
                                      <p:to>
                                        <p:strVal val="visible"/>
                                      </p:to>
                                    </p:set>
                                    <p:animEffect transition="in" filter="wheel(1)">
                                      <p:cBhvr>
                                        <p:cTn id="62" dur="20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4803" y="152400"/>
            <a:ext cx="8229600" cy="792162"/>
          </a:xfrm>
        </p:spPr>
        <p:txBody>
          <a:bodyPr/>
          <a:lstStyle/>
          <a:p>
            <a:r>
              <a:rPr lang="en-US" b="1" dirty="0">
                <a:solidFill>
                  <a:srgbClr val="0070C0"/>
                </a:solidFill>
              </a:rPr>
              <a:t>6 </a:t>
            </a:r>
            <a:r>
              <a:rPr lang="en-US" b="1" dirty="0" err="1">
                <a:solidFill>
                  <a:srgbClr val="0070C0"/>
                </a:solidFill>
              </a:rPr>
              <a:t>đặc</a:t>
            </a:r>
            <a:r>
              <a:rPr lang="en-US" b="1" dirty="0">
                <a:solidFill>
                  <a:srgbClr val="0070C0"/>
                </a:solidFill>
              </a:rPr>
              <a:t> </a:t>
            </a:r>
            <a:r>
              <a:rPr lang="en-US" b="1" dirty="0" err="1">
                <a:solidFill>
                  <a:srgbClr val="0070C0"/>
                </a:solidFill>
              </a:rPr>
              <a:t>trưng</a:t>
            </a:r>
            <a:r>
              <a:rPr lang="en-US" b="1" dirty="0">
                <a:solidFill>
                  <a:srgbClr val="0070C0"/>
                </a:solidFill>
              </a:rPr>
              <a:t> </a:t>
            </a:r>
            <a:r>
              <a:rPr lang="en-US" b="1" dirty="0" err="1">
                <a:solidFill>
                  <a:srgbClr val="0070C0"/>
                </a:solidFill>
              </a:rPr>
              <a:t>của</a:t>
            </a:r>
            <a:r>
              <a:rPr lang="en-US" b="1" dirty="0">
                <a:solidFill>
                  <a:srgbClr val="0070C0"/>
                </a:solidFill>
              </a:rPr>
              <a:t> CNXH</a:t>
            </a:r>
            <a:endParaRPr lang="en-US" dirty="0">
              <a:solidFill>
                <a:srgbClr val="0070C0"/>
              </a:solidFill>
            </a:endParaRPr>
          </a:p>
        </p:txBody>
      </p:sp>
      <p:sp>
        <p:nvSpPr>
          <p:cNvPr id="5" name="Isosceles Triangle 4"/>
          <p:cNvSpPr/>
          <p:nvPr/>
        </p:nvSpPr>
        <p:spPr>
          <a:xfrm>
            <a:off x="2286000" y="1524000"/>
            <a:ext cx="4525963" cy="5009113"/>
          </a:xfrm>
          <a:prstGeom prst="triangle">
            <a:avLst>
              <a:gd name="adj" fmla="val 50842"/>
            </a:avLst>
          </a:pr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sp>
      <p:grpSp>
        <p:nvGrpSpPr>
          <p:cNvPr id="6" name="Group 5"/>
          <p:cNvGrpSpPr/>
          <p:nvPr/>
        </p:nvGrpSpPr>
        <p:grpSpPr>
          <a:xfrm>
            <a:off x="4718916" y="4892638"/>
            <a:ext cx="4044082" cy="1395572"/>
            <a:chOff x="3775352" y="455027"/>
            <a:chExt cx="2941875" cy="535690"/>
          </a:xfrm>
        </p:grpSpPr>
        <p:sp>
          <p:nvSpPr>
            <p:cNvPr id="22" name="Rounded Rectangle 21"/>
            <p:cNvSpPr/>
            <p:nvPr/>
          </p:nvSpPr>
          <p:spPr>
            <a:xfrm>
              <a:off x="3775352" y="455027"/>
              <a:ext cx="2941875" cy="535690"/>
            </a:xfrm>
            <a:prstGeom prst="roundRect">
              <a:avLst/>
            </a:prstGeom>
          </p:spPr>
          <p:style>
            <a:lnRef idx="2">
              <a:schemeClr val="accent5">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23" name="Rounded Rectangle 5"/>
            <p:cNvSpPr/>
            <p:nvPr/>
          </p:nvSpPr>
          <p:spPr>
            <a:xfrm>
              <a:off x="3801502" y="481177"/>
              <a:ext cx="2889575" cy="48339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vi-VN" altLang="en-US" dirty="0"/>
                <a:t>Có quan hệ hữu nghị và hợp tác với nhân dân tất cả các nước trên thế giới.</a:t>
              </a:r>
              <a:endParaRPr lang="en-US" altLang="en-US" dirty="0">
                <a:latin typeface="Calibri" pitchFamily="34" charset="0"/>
              </a:endParaRPr>
            </a:p>
          </p:txBody>
        </p:sp>
      </p:grpSp>
      <p:grpSp>
        <p:nvGrpSpPr>
          <p:cNvPr id="7" name="Group 6"/>
          <p:cNvGrpSpPr/>
          <p:nvPr/>
        </p:nvGrpSpPr>
        <p:grpSpPr>
          <a:xfrm>
            <a:off x="4718917" y="1752600"/>
            <a:ext cx="4044082" cy="1395572"/>
            <a:chOff x="3775352" y="1057678"/>
            <a:chExt cx="2941875" cy="535690"/>
          </a:xfrm>
        </p:grpSpPr>
        <p:sp>
          <p:nvSpPr>
            <p:cNvPr id="20" name="Rounded Rectangle 19"/>
            <p:cNvSpPr/>
            <p:nvPr/>
          </p:nvSpPr>
          <p:spPr>
            <a:xfrm>
              <a:off x="3775352" y="1057678"/>
              <a:ext cx="2941875" cy="535690"/>
            </a:xfrm>
            <a:prstGeom prst="roundRect">
              <a:avLst/>
            </a:prstGeom>
          </p:spPr>
          <p:style>
            <a:lnRef idx="2">
              <a:schemeClr val="accent5">
                <a:hueOff val="-1986775"/>
                <a:satOff val="7962"/>
                <a:lumOff val="1726"/>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21" name="Rounded Rectangle 7"/>
            <p:cNvSpPr/>
            <p:nvPr/>
          </p:nvSpPr>
          <p:spPr>
            <a:xfrm>
              <a:off x="3801502" y="1083828"/>
              <a:ext cx="2889575" cy="48339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30480" tIns="30480" rIns="30480" bIns="30480" numCol="1" spcCol="1270" anchor="ctr" anchorCtr="0">
              <a:noAutofit/>
            </a:bodyPr>
            <a:lstStyle/>
            <a:p>
              <a:pPr algn="ctr" defTabSz="355600">
                <a:lnSpc>
                  <a:spcPct val="90000"/>
                </a:lnSpc>
                <a:spcBef>
                  <a:spcPct val="0"/>
                </a:spcBef>
                <a:spcAft>
                  <a:spcPct val="35000"/>
                </a:spcAft>
              </a:pPr>
              <a:r>
                <a:rPr lang="vi-VN" altLang="en-US" dirty="0"/>
                <a:t>Có nền văn hoá tiên tiến, đậm đà bản sắc dân tộc.</a:t>
              </a:r>
              <a:endParaRPr lang="en-US" dirty="0"/>
            </a:p>
          </p:txBody>
        </p:sp>
      </p:grpSp>
      <p:grpSp>
        <p:nvGrpSpPr>
          <p:cNvPr id="8" name="Group 7"/>
          <p:cNvGrpSpPr/>
          <p:nvPr/>
        </p:nvGrpSpPr>
        <p:grpSpPr>
          <a:xfrm>
            <a:off x="4718917" y="3322621"/>
            <a:ext cx="4044082" cy="1395572"/>
            <a:chOff x="3775352" y="1660330"/>
            <a:chExt cx="2941875" cy="535690"/>
          </a:xfrm>
        </p:grpSpPr>
        <p:sp>
          <p:nvSpPr>
            <p:cNvPr id="18" name="Rounded Rectangle 17"/>
            <p:cNvSpPr/>
            <p:nvPr/>
          </p:nvSpPr>
          <p:spPr>
            <a:xfrm>
              <a:off x="3775352" y="1660330"/>
              <a:ext cx="2941875" cy="535690"/>
            </a:xfrm>
            <a:prstGeom prst="roundRect">
              <a:avLst/>
            </a:prstGeom>
          </p:spPr>
          <p:style>
            <a:lnRef idx="2">
              <a:schemeClr val="accent5">
                <a:hueOff val="-3973551"/>
                <a:satOff val="15924"/>
                <a:lumOff val="3451"/>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9" name="Rounded Rectangle 9"/>
            <p:cNvSpPr/>
            <p:nvPr/>
          </p:nvSpPr>
          <p:spPr>
            <a:xfrm>
              <a:off x="3801502" y="1686480"/>
              <a:ext cx="2889575" cy="48339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vi-VN" altLang="en-US" kern="1200"/>
                <a:t>Các dân tộc trong nước bình đẳng, đoàn kết và giúp đỡ lẫn nhau cùng tiến bộ.</a:t>
              </a:r>
              <a:endParaRPr lang="en-US" altLang="en-US" kern="1200" dirty="0"/>
            </a:p>
          </p:txBody>
        </p:sp>
      </p:grpSp>
      <p:grpSp>
        <p:nvGrpSpPr>
          <p:cNvPr id="9" name="Group 8"/>
          <p:cNvGrpSpPr/>
          <p:nvPr/>
        </p:nvGrpSpPr>
        <p:grpSpPr>
          <a:xfrm>
            <a:off x="381000" y="1778077"/>
            <a:ext cx="4044082" cy="1395572"/>
            <a:chOff x="3775352" y="2262981"/>
            <a:chExt cx="2941875" cy="535690"/>
          </a:xfrm>
        </p:grpSpPr>
        <p:sp>
          <p:nvSpPr>
            <p:cNvPr id="16" name="Rounded Rectangle 15"/>
            <p:cNvSpPr/>
            <p:nvPr/>
          </p:nvSpPr>
          <p:spPr>
            <a:xfrm>
              <a:off x="3775352" y="2262981"/>
              <a:ext cx="2941875" cy="535690"/>
            </a:xfrm>
            <a:prstGeom prst="roundRect">
              <a:avLst/>
            </a:prstGeom>
          </p:spPr>
          <p:style>
            <a:lnRef idx="2">
              <a:schemeClr val="accent5">
                <a:hueOff val="-5960326"/>
                <a:satOff val="23887"/>
                <a:lumOff val="5177"/>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7" name="Rounded Rectangle 11"/>
            <p:cNvSpPr/>
            <p:nvPr/>
          </p:nvSpPr>
          <p:spPr>
            <a:xfrm>
              <a:off x="3801502" y="2289131"/>
              <a:ext cx="2889575" cy="48339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vi-VN" altLang="en-US" kern="1200" dirty="0"/>
                <a:t>Con người được giải phóng khỏi áp bức, bóc lột, bất công, làm theo năng lực, hưởng theo lao động, có cuộc sống ấm no, tự do, hạnh phúc, có điều kiện phát triển toàn diện cá nhân.</a:t>
              </a:r>
              <a:endParaRPr lang="en-US" altLang="en-US" kern="1200" dirty="0">
                <a:latin typeface="Calibri" pitchFamily="34" charset="0"/>
              </a:endParaRPr>
            </a:p>
          </p:txBody>
        </p:sp>
      </p:grpSp>
      <p:grpSp>
        <p:nvGrpSpPr>
          <p:cNvPr id="10" name="Group 9"/>
          <p:cNvGrpSpPr/>
          <p:nvPr/>
        </p:nvGrpSpPr>
        <p:grpSpPr>
          <a:xfrm>
            <a:off x="381000" y="3348096"/>
            <a:ext cx="4044082" cy="1395572"/>
            <a:chOff x="3775352" y="2865632"/>
            <a:chExt cx="2941875" cy="535690"/>
          </a:xfrm>
        </p:grpSpPr>
        <p:sp>
          <p:nvSpPr>
            <p:cNvPr id="14" name="Rounded Rectangle 13"/>
            <p:cNvSpPr/>
            <p:nvPr/>
          </p:nvSpPr>
          <p:spPr>
            <a:xfrm>
              <a:off x="3775352" y="2865632"/>
              <a:ext cx="2941875" cy="535690"/>
            </a:xfrm>
            <a:prstGeom prst="roundRect">
              <a:avLst/>
            </a:prstGeom>
          </p:spPr>
          <p:style>
            <a:lnRef idx="2">
              <a:schemeClr val="accent5">
                <a:hueOff val="-7947101"/>
                <a:satOff val="31849"/>
                <a:lumOff val="6902"/>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5" name="Rounded Rectangle 13"/>
            <p:cNvSpPr/>
            <p:nvPr/>
          </p:nvSpPr>
          <p:spPr>
            <a:xfrm>
              <a:off x="3801502" y="2891782"/>
              <a:ext cx="2889575" cy="48339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vi-VN" altLang="en-US" kern="1200" dirty="0"/>
                <a:t>Có một nền kinh tế phát triển cao dựa trên lực lượng sản xuất hiện đại và chế độ công hữu về các tư liệu sản xuất chủ yếu.</a:t>
              </a:r>
              <a:endParaRPr lang="en-US" kern="1200" dirty="0"/>
            </a:p>
          </p:txBody>
        </p:sp>
      </p:grpSp>
      <p:grpSp>
        <p:nvGrpSpPr>
          <p:cNvPr id="11" name="Group 10"/>
          <p:cNvGrpSpPr/>
          <p:nvPr/>
        </p:nvGrpSpPr>
        <p:grpSpPr>
          <a:xfrm>
            <a:off x="381000" y="4918116"/>
            <a:ext cx="4044082" cy="1395572"/>
            <a:chOff x="3775352" y="3468284"/>
            <a:chExt cx="2941875" cy="535690"/>
          </a:xfrm>
        </p:grpSpPr>
        <p:sp>
          <p:nvSpPr>
            <p:cNvPr id="12" name="Rounded Rectangle 11"/>
            <p:cNvSpPr/>
            <p:nvPr/>
          </p:nvSpPr>
          <p:spPr>
            <a:xfrm>
              <a:off x="3775352" y="3468284"/>
              <a:ext cx="2941875" cy="535690"/>
            </a:xfrm>
            <a:prstGeom prst="roundRect">
              <a:avLst/>
            </a:prstGeom>
          </p:spPr>
          <p:style>
            <a:lnRef idx="2">
              <a:schemeClr val="accent5">
                <a:hueOff val="-9933876"/>
                <a:satOff val="39811"/>
                <a:lumOff val="8628"/>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3" name="Rounded Rectangle 15"/>
            <p:cNvSpPr/>
            <p:nvPr/>
          </p:nvSpPr>
          <p:spPr>
            <a:xfrm>
              <a:off x="3801502" y="3494434"/>
              <a:ext cx="2889575" cy="48339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vi-VN" altLang="en-US" kern="1200" dirty="0"/>
                <a:t>Do nhân dân lao động làm chủ</a:t>
              </a:r>
              <a:endParaRPr lang="en-US" kern="1200" dirty="0"/>
            </a:p>
          </p:txBody>
        </p:sp>
      </p:grpSp>
      <p:sp>
        <p:nvSpPr>
          <p:cNvPr id="27" name="L-Shape 26"/>
          <p:cNvSpPr/>
          <p:nvPr/>
        </p:nvSpPr>
        <p:spPr>
          <a:xfrm rot="5400000" flipH="1">
            <a:off x="3390901" y="-2247900"/>
            <a:ext cx="533400" cy="6400800"/>
          </a:xfrm>
          <a:prstGeom prst="corner">
            <a:avLst>
              <a:gd name="adj1" fmla="val 16120"/>
              <a:gd name="adj2" fmla="val 16110"/>
            </a:avLst>
          </a:prstGeom>
          <a:solidFill>
            <a:srgbClr val="FF0000"/>
          </a:solidFill>
          <a:ln>
            <a:noFill/>
          </a:ln>
        </p:spPr>
        <p:style>
          <a:lnRef idx="2">
            <a:schemeClr val="accent5">
              <a:hueOff val="-3973551"/>
              <a:satOff val="15924"/>
              <a:lumOff val="3451"/>
              <a:alphaOff val="0"/>
            </a:schemeClr>
          </a:lnRef>
          <a:fillRef idx="1">
            <a:schemeClr val="accent5">
              <a:hueOff val="-3973551"/>
              <a:satOff val="15924"/>
              <a:lumOff val="3451"/>
              <a:alphaOff val="0"/>
            </a:schemeClr>
          </a:fillRef>
          <a:effectRef idx="0">
            <a:schemeClr val="accent5">
              <a:hueOff val="-3973551"/>
              <a:satOff val="15924"/>
              <a:lumOff val="3451"/>
              <a:alphaOff val="0"/>
            </a:schemeClr>
          </a:effectRef>
          <a:fontRef idx="minor">
            <a:schemeClr val="lt1"/>
          </a:fontRef>
        </p:style>
      </p:sp>
    </p:spTree>
    <p:extLst>
      <p:ext uri="{BB962C8B-B14F-4D97-AF65-F5344CB8AC3E}">
        <p14:creationId xmlns:p14="http://schemas.microsoft.com/office/powerpoint/2010/main" val="4089877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1000"/>
                                        <p:tgtEl>
                                          <p:spTgt spid="8"/>
                                        </p:tgtEl>
                                      </p:cBhvr>
                                    </p:animEffect>
                                    <p:anim calcmode="lin" valueType="num">
                                      <p:cBhvr>
                                        <p:cTn id="36" dur="1000" fill="hold"/>
                                        <p:tgtEl>
                                          <p:spTgt spid="8"/>
                                        </p:tgtEl>
                                        <p:attrNameLst>
                                          <p:attrName>ppt_x</p:attrName>
                                        </p:attrNameLst>
                                      </p:cBhvr>
                                      <p:tavLst>
                                        <p:tav tm="0">
                                          <p:val>
                                            <p:strVal val="#ppt_x"/>
                                          </p:val>
                                        </p:tav>
                                        <p:tav tm="100000">
                                          <p:val>
                                            <p:strVal val="#ppt_x"/>
                                          </p:val>
                                        </p:tav>
                                      </p:tavLst>
                                    </p:anim>
                                    <p:anim calcmode="lin" valueType="num">
                                      <p:cBhvr>
                                        <p:cTn id="3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fade">
                                      <p:cBhvr>
                                        <p:cTn id="42" dur="1000"/>
                                        <p:tgtEl>
                                          <p:spTgt spid="6"/>
                                        </p:tgtEl>
                                      </p:cBhvr>
                                    </p:animEffect>
                                    <p:anim calcmode="lin" valueType="num">
                                      <p:cBhvr>
                                        <p:cTn id="43" dur="1000" fill="hold"/>
                                        <p:tgtEl>
                                          <p:spTgt spid="6"/>
                                        </p:tgtEl>
                                        <p:attrNameLst>
                                          <p:attrName>ppt_x</p:attrName>
                                        </p:attrNameLst>
                                      </p:cBhvr>
                                      <p:tavLst>
                                        <p:tav tm="0">
                                          <p:val>
                                            <p:strVal val="#ppt_x"/>
                                          </p:val>
                                        </p:tav>
                                        <p:tav tm="100000">
                                          <p:val>
                                            <p:strVal val="#ppt_x"/>
                                          </p:val>
                                        </p:tav>
                                      </p:tavLst>
                                    </p:anim>
                                    <p:anim calcmode="lin" valueType="num">
                                      <p:cBhvr>
                                        <p:cTn id="4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152400"/>
            <a:ext cx="8229600" cy="1143000"/>
          </a:xfrm>
        </p:spPr>
        <p:txBody>
          <a:bodyPr>
            <a:normAutofit/>
          </a:bodyPr>
          <a:lstStyle/>
          <a:p>
            <a:pPr lvl="0" defTabSz="488950">
              <a:lnSpc>
                <a:spcPct val="90000"/>
              </a:lnSpc>
              <a:spcAft>
                <a:spcPct val="35000"/>
              </a:spcAft>
            </a:pPr>
            <a:r>
              <a:rPr lang="en-US" sz="4000" b="1" dirty="0">
                <a:solidFill>
                  <a:srgbClr val="0070C0"/>
                </a:solidFill>
              </a:rPr>
              <a:t>7 </a:t>
            </a:r>
            <a:r>
              <a:rPr lang="en-US" sz="4000" b="1" dirty="0" err="1">
                <a:solidFill>
                  <a:srgbClr val="0070C0"/>
                </a:solidFill>
              </a:rPr>
              <a:t>Phương</a:t>
            </a:r>
            <a:r>
              <a:rPr lang="en-US" sz="4000" b="1" dirty="0">
                <a:solidFill>
                  <a:srgbClr val="0070C0"/>
                </a:solidFill>
              </a:rPr>
              <a:t> </a:t>
            </a:r>
            <a:r>
              <a:rPr lang="en-US" sz="4000" b="1" dirty="0" err="1">
                <a:solidFill>
                  <a:srgbClr val="0070C0"/>
                </a:solidFill>
              </a:rPr>
              <a:t>hướng</a:t>
            </a:r>
            <a:r>
              <a:rPr lang="en-US" sz="4000" b="1" dirty="0">
                <a:solidFill>
                  <a:srgbClr val="0070C0"/>
                </a:solidFill>
              </a:rPr>
              <a:t> </a:t>
            </a:r>
            <a:r>
              <a:rPr lang="en-US" sz="4000" b="1" dirty="0" err="1">
                <a:solidFill>
                  <a:srgbClr val="0070C0"/>
                </a:solidFill>
              </a:rPr>
              <a:t>xây</a:t>
            </a:r>
            <a:r>
              <a:rPr lang="en-US" sz="4000" b="1" dirty="0">
                <a:solidFill>
                  <a:srgbClr val="0070C0"/>
                </a:solidFill>
              </a:rPr>
              <a:t> </a:t>
            </a:r>
            <a:r>
              <a:rPr lang="en-US" sz="4000" b="1" dirty="0" err="1">
                <a:solidFill>
                  <a:srgbClr val="0070C0"/>
                </a:solidFill>
              </a:rPr>
              <a:t>dựng</a:t>
            </a:r>
            <a:r>
              <a:rPr lang="en-US" sz="4000" b="1" dirty="0">
                <a:solidFill>
                  <a:srgbClr val="0070C0"/>
                </a:solidFill>
              </a:rPr>
              <a:t> CNXH</a:t>
            </a:r>
          </a:p>
        </p:txBody>
      </p:sp>
      <p:sp>
        <p:nvSpPr>
          <p:cNvPr id="5" name="Isosceles Triangle 4"/>
          <p:cNvSpPr/>
          <p:nvPr/>
        </p:nvSpPr>
        <p:spPr>
          <a:xfrm>
            <a:off x="2286000" y="1219200"/>
            <a:ext cx="4525963" cy="5313913"/>
          </a:xfrm>
          <a:prstGeom prst="triangle">
            <a:avLst>
              <a:gd name="adj" fmla="val 50842"/>
            </a:avLst>
          </a:pr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sp>
      <p:grpSp>
        <p:nvGrpSpPr>
          <p:cNvPr id="6" name="Group 5"/>
          <p:cNvGrpSpPr/>
          <p:nvPr/>
        </p:nvGrpSpPr>
        <p:grpSpPr>
          <a:xfrm>
            <a:off x="4695897" y="5326059"/>
            <a:ext cx="4044082" cy="1158951"/>
            <a:chOff x="3775352" y="455027"/>
            <a:chExt cx="2941875" cy="535690"/>
          </a:xfrm>
        </p:grpSpPr>
        <p:sp>
          <p:nvSpPr>
            <p:cNvPr id="22" name="Rounded Rectangle 21"/>
            <p:cNvSpPr/>
            <p:nvPr/>
          </p:nvSpPr>
          <p:spPr>
            <a:xfrm>
              <a:off x="3775352" y="455027"/>
              <a:ext cx="2941875" cy="535690"/>
            </a:xfrm>
            <a:prstGeom prst="roundRect">
              <a:avLst/>
            </a:prstGeom>
          </p:spPr>
          <p:style>
            <a:lnRef idx="2">
              <a:schemeClr val="accent5">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23" name="Rounded Rectangle 5"/>
            <p:cNvSpPr/>
            <p:nvPr/>
          </p:nvSpPr>
          <p:spPr>
            <a:xfrm>
              <a:off x="3801502" y="481177"/>
              <a:ext cx="2889575" cy="48339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30480" tIns="30480" rIns="30480" bIns="30480" numCol="1" spcCol="1270" anchor="ctr" anchorCtr="0">
              <a:noAutofit/>
            </a:bodyPr>
            <a:lstStyle/>
            <a:p>
              <a:pPr algn="ctr"/>
              <a:r>
                <a:rPr lang="vi-VN" sz="1700" dirty="0"/>
                <a:t>Công nghiệp hoá đất nước theo hướng hiện đại gắn liền với phát triển một nền nông nghiệp toàn diện</a:t>
              </a:r>
              <a:endParaRPr lang="en-US" sz="1700" dirty="0"/>
            </a:p>
          </p:txBody>
        </p:sp>
      </p:grpSp>
      <p:grpSp>
        <p:nvGrpSpPr>
          <p:cNvPr id="7" name="Group 6"/>
          <p:cNvGrpSpPr/>
          <p:nvPr/>
        </p:nvGrpSpPr>
        <p:grpSpPr>
          <a:xfrm>
            <a:off x="4695898" y="2718418"/>
            <a:ext cx="4044082" cy="1158951"/>
            <a:chOff x="3775352" y="1057678"/>
            <a:chExt cx="2941875" cy="535690"/>
          </a:xfrm>
        </p:grpSpPr>
        <p:sp>
          <p:nvSpPr>
            <p:cNvPr id="20" name="Rounded Rectangle 19"/>
            <p:cNvSpPr/>
            <p:nvPr/>
          </p:nvSpPr>
          <p:spPr>
            <a:xfrm>
              <a:off x="3775352" y="1057678"/>
              <a:ext cx="2941875" cy="535690"/>
            </a:xfrm>
            <a:prstGeom prst="roundRect">
              <a:avLst/>
            </a:prstGeom>
          </p:spPr>
          <p:style>
            <a:lnRef idx="2">
              <a:schemeClr val="accent5">
                <a:hueOff val="-1986775"/>
                <a:satOff val="7962"/>
                <a:lumOff val="1726"/>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21" name="Rounded Rectangle 7"/>
            <p:cNvSpPr/>
            <p:nvPr/>
          </p:nvSpPr>
          <p:spPr>
            <a:xfrm>
              <a:off x="3801502" y="1083828"/>
              <a:ext cx="2889575" cy="48339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30480" tIns="30480" rIns="30480" bIns="30480" numCol="1" spcCol="1270" anchor="ctr" anchorCtr="0">
              <a:noAutofit/>
            </a:bodyPr>
            <a:lstStyle/>
            <a:p>
              <a:pPr algn="ctr" defTabSz="355600">
                <a:lnSpc>
                  <a:spcPct val="90000"/>
                </a:lnSpc>
                <a:spcBef>
                  <a:spcPct val="0"/>
                </a:spcBef>
                <a:spcAft>
                  <a:spcPct val="35000"/>
                </a:spcAft>
              </a:pPr>
              <a:r>
                <a:rPr lang="vi-VN" sz="1700" dirty="0"/>
                <a:t>Xây dựng chủ nghĩa xã hội và bảo vệ tổ quốc là hai nhiệm vụ chiến lược của cách mạng việt nam</a:t>
              </a:r>
              <a:endParaRPr lang="en-US" sz="1700" dirty="0"/>
            </a:p>
          </p:txBody>
        </p:sp>
      </p:grpSp>
      <p:grpSp>
        <p:nvGrpSpPr>
          <p:cNvPr id="8" name="Group 7"/>
          <p:cNvGrpSpPr/>
          <p:nvPr/>
        </p:nvGrpSpPr>
        <p:grpSpPr>
          <a:xfrm>
            <a:off x="4695898" y="4022240"/>
            <a:ext cx="4044082" cy="1158951"/>
            <a:chOff x="3775352" y="1660330"/>
            <a:chExt cx="2941875" cy="535690"/>
          </a:xfrm>
        </p:grpSpPr>
        <p:sp>
          <p:nvSpPr>
            <p:cNvPr id="18" name="Rounded Rectangle 17"/>
            <p:cNvSpPr/>
            <p:nvPr/>
          </p:nvSpPr>
          <p:spPr>
            <a:xfrm>
              <a:off x="3775352" y="1660330"/>
              <a:ext cx="2941875" cy="535690"/>
            </a:xfrm>
            <a:prstGeom prst="roundRect">
              <a:avLst/>
            </a:prstGeom>
          </p:spPr>
          <p:style>
            <a:lnRef idx="2">
              <a:schemeClr val="accent5">
                <a:hueOff val="-3973551"/>
                <a:satOff val="15924"/>
                <a:lumOff val="3451"/>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9" name="Rounded Rectangle 9"/>
            <p:cNvSpPr/>
            <p:nvPr/>
          </p:nvSpPr>
          <p:spPr>
            <a:xfrm>
              <a:off x="3801502" y="1686480"/>
              <a:ext cx="2889575" cy="48339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30480" tIns="30480" rIns="30480" bIns="30480" numCol="1" spcCol="1270" anchor="ctr" anchorCtr="0">
              <a:noAutofit/>
            </a:bodyPr>
            <a:lstStyle/>
            <a:p>
              <a:pPr algn="ctr"/>
              <a:r>
                <a:rPr lang="vi-VN" sz="1700" dirty="0"/>
                <a:t>Tiến hành cách mạng xã hội chủ nghĩa trên lĩnh vực tư tưởng và văn hoá</a:t>
              </a:r>
              <a:endParaRPr lang="en-US" sz="1700" dirty="0"/>
            </a:p>
          </p:txBody>
        </p:sp>
      </p:grpSp>
      <p:grpSp>
        <p:nvGrpSpPr>
          <p:cNvPr id="9" name="Group 8"/>
          <p:cNvGrpSpPr/>
          <p:nvPr/>
        </p:nvGrpSpPr>
        <p:grpSpPr>
          <a:xfrm>
            <a:off x="357981" y="2739576"/>
            <a:ext cx="4044082" cy="1158951"/>
            <a:chOff x="3775352" y="2262981"/>
            <a:chExt cx="2941875" cy="535690"/>
          </a:xfrm>
        </p:grpSpPr>
        <p:sp>
          <p:nvSpPr>
            <p:cNvPr id="16" name="Rounded Rectangle 15"/>
            <p:cNvSpPr/>
            <p:nvPr/>
          </p:nvSpPr>
          <p:spPr>
            <a:xfrm>
              <a:off x="3775352" y="2262981"/>
              <a:ext cx="2941875" cy="535690"/>
            </a:xfrm>
            <a:prstGeom prst="roundRect">
              <a:avLst/>
            </a:prstGeom>
          </p:spPr>
          <p:style>
            <a:lnRef idx="2">
              <a:schemeClr val="accent5">
                <a:hueOff val="-5960326"/>
                <a:satOff val="23887"/>
                <a:lumOff val="5177"/>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7" name="Rounded Rectangle 11"/>
            <p:cNvSpPr/>
            <p:nvPr/>
          </p:nvSpPr>
          <p:spPr>
            <a:xfrm>
              <a:off x="3801502" y="2289131"/>
              <a:ext cx="2889575" cy="48339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30480" tIns="30480" rIns="30480" bIns="30480" numCol="1" spcCol="1270" anchor="ctr" anchorCtr="0">
              <a:noAutofit/>
            </a:bodyPr>
            <a:lstStyle/>
            <a:p>
              <a:pPr algn="ctr"/>
              <a:r>
                <a:rPr lang="vi-VN" sz="1700" dirty="0"/>
                <a:t> Thực hiện chính sách đại đoàn kết dân tộc</a:t>
              </a:r>
              <a:r>
                <a:rPr lang="en-US" sz="1700" dirty="0"/>
                <a:t> </a:t>
              </a:r>
              <a:r>
                <a:rPr lang="vi-VN" sz="1700" dirty="0"/>
                <a:t>vì sự nghiệp dân giàu, nước mạnh.  </a:t>
              </a:r>
            </a:p>
          </p:txBody>
        </p:sp>
      </p:grpSp>
      <p:grpSp>
        <p:nvGrpSpPr>
          <p:cNvPr id="10" name="Group 9"/>
          <p:cNvGrpSpPr/>
          <p:nvPr/>
        </p:nvGrpSpPr>
        <p:grpSpPr>
          <a:xfrm>
            <a:off x="357981" y="4043396"/>
            <a:ext cx="4044082" cy="1158951"/>
            <a:chOff x="3775352" y="2865632"/>
            <a:chExt cx="2941875" cy="535690"/>
          </a:xfrm>
        </p:grpSpPr>
        <p:sp>
          <p:nvSpPr>
            <p:cNvPr id="14" name="Rounded Rectangle 13"/>
            <p:cNvSpPr/>
            <p:nvPr/>
          </p:nvSpPr>
          <p:spPr>
            <a:xfrm>
              <a:off x="3775352" y="2865632"/>
              <a:ext cx="2941875" cy="535690"/>
            </a:xfrm>
            <a:prstGeom prst="roundRect">
              <a:avLst/>
            </a:prstGeom>
          </p:spPr>
          <p:style>
            <a:lnRef idx="2">
              <a:schemeClr val="accent5">
                <a:hueOff val="-7947101"/>
                <a:satOff val="31849"/>
                <a:lumOff val="6902"/>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5" name="Rounded Rectangle 13"/>
            <p:cNvSpPr/>
            <p:nvPr/>
          </p:nvSpPr>
          <p:spPr>
            <a:xfrm>
              <a:off x="3801502" y="2891782"/>
              <a:ext cx="2889575" cy="48339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vi-VN" sz="1700" dirty="0"/>
                <a:t> Đa dạng về hình thức sở hữu. Phát triển nền </a:t>
              </a:r>
              <a:r>
                <a:rPr lang="en-US" sz="1700" dirty="0"/>
                <a:t>KTHH </a:t>
              </a:r>
              <a:r>
                <a:rPr lang="vi-VN" sz="1700" dirty="0"/>
                <a:t>nhiều thành phần theo định hướng</a:t>
              </a:r>
              <a:r>
                <a:rPr lang="en-US" sz="1700" dirty="0"/>
                <a:t>XHCN</a:t>
              </a:r>
              <a:r>
                <a:rPr lang="vi-VN" sz="1700" dirty="0"/>
                <a:t>, vận hành theo cơ chế thị trường có sự quản lý của nhà nước.</a:t>
              </a:r>
              <a:endParaRPr lang="en-US" sz="1700" kern="1200" dirty="0"/>
            </a:p>
          </p:txBody>
        </p:sp>
      </p:grpSp>
      <p:grpSp>
        <p:nvGrpSpPr>
          <p:cNvPr id="11" name="Group 10"/>
          <p:cNvGrpSpPr/>
          <p:nvPr/>
        </p:nvGrpSpPr>
        <p:grpSpPr>
          <a:xfrm>
            <a:off x="357981" y="5347216"/>
            <a:ext cx="4044082" cy="1158951"/>
            <a:chOff x="3775352" y="3468284"/>
            <a:chExt cx="2941875" cy="535690"/>
          </a:xfrm>
        </p:grpSpPr>
        <p:sp>
          <p:nvSpPr>
            <p:cNvPr id="12" name="Rounded Rectangle 11"/>
            <p:cNvSpPr/>
            <p:nvPr/>
          </p:nvSpPr>
          <p:spPr>
            <a:xfrm>
              <a:off x="3775352" y="3468284"/>
              <a:ext cx="2941875" cy="535690"/>
            </a:xfrm>
            <a:prstGeom prst="roundRect">
              <a:avLst/>
            </a:prstGeom>
          </p:spPr>
          <p:style>
            <a:lnRef idx="2">
              <a:schemeClr val="accent5">
                <a:hueOff val="-9933876"/>
                <a:satOff val="39811"/>
                <a:lumOff val="8628"/>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3" name="Rounded Rectangle 15"/>
            <p:cNvSpPr/>
            <p:nvPr/>
          </p:nvSpPr>
          <p:spPr>
            <a:xfrm>
              <a:off x="3801502" y="3494434"/>
              <a:ext cx="2889575" cy="48339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vi-VN" sz="1700" dirty="0"/>
                <a:t>Xây dựng nhà nước xã hội chủ nghĩa</a:t>
              </a:r>
              <a:endParaRPr lang="en-US" sz="1700" kern="1200" dirty="0"/>
            </a:p>
          </p:txBody>
        </p:sp>
      </p:grpSp>
      <p:grpSp>
        <p:nvGrpSpPr>
          <p:cNvPr id="24" name="Group 23"/>
          <p:cNvGrpSpPr/>
          <p:nvPr/>
        </p:nvGrpSpPr>
        <p:grpSpPr>
          <a:xfrm>
            <a:off x="2490992" y="1380873"/>
            <a:ext cx="4044082" cy="1158951"/>
            <a:chOff x="3775352" y="1057678"/>
            <a:chExt cx="2941875" cy="535690"/>
          </a:xfrm>
        </p:grpSpPr>
        <p:sp>
          <p:nvSpPr>
            <p:cNvPr id="25" name="Rounded Rectangle 24"/>
            <p:cNvSpPr/>
            <p:nvPr/>
          </p:nvSpPr>
          <p:spPr>
            <a:xfrm>
              <a:off x="3775352" y="1057678"/>
              <a:ext cx="2941875" cy="535690"/>
            </a:xfrm>
            <a:prstGeom prst="roundRect">
              <a:avLst/>
            </a:prstGeom>
          </p:spPr>
          <p:style>
            <a:lnRef idx="2">
              <a:schemeClr val="accent5">
                <a:hueOff val="-1986775"/>
                <a:satOff val="7962"/>
                <a:lumOff val="1726"/>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26" name="Rounded Rectangle 7"/>
            <p:cNvSpPr/>
            <p:nvPr/>
          </p:nvSpPr>
          <p:spPr>
            <a:xfrm>
              <a:off x="3801502" y="1083828"/>
              <a:ext cx="2889575" cy="48339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30480" tIns="30480" rIns="30480" bIns="30480" numCol="1" spcCol="1270" anchor="ctr" anchorCtr="0">
              <a:noAutofit/>
            </a:bodyPr>
            <a:lstStyle/>
            <a:p>
              <a:pPr algn="ctr"/>
              <a:r>
                <a:rPr lang="vi-VN" sz="1700" dirty="0"/>
                <a:t>Xây dựng đảng trong sạch, vững mạnh về chính trị, tư tưởng và tổ chức</a:t>
              </a:r>
            </a:p>
          </p:txBody>
        </p:sp>
      </p:grpSp>
      <p:sp>
        <p:nvSpPr>
          <p:cNvPr id="27" name="L-Shape 26"/>
          <p:cNvSpPr/>
          <p:nvPr/>
        </p:nvSpPr>
        <p:spPr>
          <a:xfrm rot="5400000" flipH="1">
            <a:off x="3390901" y="-2263140"/>
            <a:ext cx="533400" cy="6400800"/>
          </a:xfrm>
          <a:prstGeom prst="corner">
            <a:avLst>
              <a:gd name="adj1" fmla="val 16120"/>
              <a:gd name="adj2" fmla="val 16110"/>
            </a:avLst>
          </a:prstGeom>
          <a:solidFill>
            <a:srgbClr val="FF0000"/>
          </a:solidFill>
          <a:ln>
            <a:noFill/>
          </a:ln>
        </p:spPr>
        <p:style>
          <a:lnRef idx="2">
            <a:schemeClr val="accent5">
              <a:hueOff val="-3973551"/>
              <a:satOff val="15924"/>
              <a:lumOff val="3451"/>
              <a:alphaOff val="0"/>
            </a:schemeClr>
          </a:lnRef>
          <a:fillRef idx="1">
            <a:schemeClr val="accent5">
              <a:hueOff val="-3973551"/>
              <a:satOff val="15924"/>
              <a:lumOff val="3451"/>
              <a:alphaOff val="0"/>
            </a:schemeClr>
          </a:fillRef>
          <a:effectRef idx="0">
            <a:schemeClr val="accent5">
              <a:hueOff val="-3973551"/>
              <a:satOff val="15924"/>
              <a:lumOff val="3451"/>
              <a:alphaOff val="0"/>
            </a:schemeClr>
          </a:effectRef>
          <a:fontRef idx="minor">
            <a:schemeClr val="lt1"/>
          </a:fontRef>
        </p:style>
      </p:sp>
    </p:spTree>
    <p:extLst>
      <p:ext uri="{BB962C8B-B14F-4D97-AF65-F5344CB8AC3E}">
        <p14:creationId xmlns:p14="http://schemas.microsoft.com/office/powerpoint/2010/main" val="1286921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1000"/>
                                        <p:tgtEl>
                                          <p:spTgt spid="9"/>
                                        </p:tgtEl>
                                      </p:cBhvr>
                                    </p:animEffect>
                                    <p:anim calcmode="lin" valueType="num">
                                      <p:cBhvr>
                                        <p:cTn id="36" dur="1000" fill="hold"/>
                                        <p:tgtEl>
                                          <p:spTgt spid="9"/>
                                        </p:tgtEl>
                                        <p:attrNameLst>
                                          <p:attrName>ppt_x</p:attrName>
                                        </p:attrNameLst>
                                      </p:cBhvr>
                                      <p:tavLst>
                                        <p:tav tm="0">
                                          <p:val>
                                            <p:strVal val="#ppt_x"/>
                                          </p:val>
                                        </p:tav>
                                        <p:tav tm="100000">
                                          <p:val>
                                            <p:strVal val="#ppt_x"/>
                                          </p:val>
                                        </p:tav>
                                      </p:tavLst>
                                    </p:anim>
                                    <p:anim calcmode="lin" valueType="num">
                                      <p:cBhvr>
                                        <p:cTn id="37"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fade">
                                      <p:cBhvr>
                                        <p:cTn id="42" dur="1000"/>
                                        <p:tgtEl>
                                          <p:spTgt spid="7"/>
                                        </p:tgtEl>
                                      </p:cBhvr>
                                    </p:animEffect>
                                    <p:anim calcmode="lin" valueType="num">
                                      <p:cBhvr>
                                        <p:cTn id="43" dur="1000" fill="hold"/>
                                        <p:tgtEl>
                                          <p:spTgt spid="7"/>
                                        </p:tgtEl>
                                        <p:attrNameLst>
                                          <p:attrName>ppt_x</p:attrName>
                                        </p:attrNameLst>
                                      </p:cBhvr>
                                      <p:tavLst>
                                        <p:tav tm="0">
                                          <p:val>
                                            <p:strVal val="#ppt_x"/>
                                          </p:val>
                                        </p:tav>
                                        <p:tav tm="100000">
                                          <p:val>
                                            <p:strVal val="#ppt_x"/>
                                          </p:val>
                                        </p:tav>
                                      </p:tavLst>
                                    </p:anim>
                                    <p:anim calcmode="lin" valueType="num">
                                      <p:cBhvr>
                                        <p:cTn id="4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24"/>
                                        </p:tgtEl>
                                        <p:attrNameLst>
                                          <p:attrName>style.visibility</p:attrName>
                                        </p:attrNameLst>
                                      </p:cBhvr>
                                      <p:to>
                                        <p:strVal val="visible"/>
                                      </p:to>
                                    </p:set>
                                    <p:animEffect transition="in" filter="fade">
                                      <p:cBhvr>
                                        <p:cTn id="49" dur="1000"/>
                                        <p:tgtEl>
                                          <p:spTgt spid="24"/>
                                        </p:tgtEl>
                                      </p:cBhvr>
                                    </p:animEffect>
                                    <p:anim calcmode="lin" valueType="num">
                                      <p:cBhvr>
                                        <p:cTn id="50" dur="1000" fill="hold"/>
                                        <p:tgtEl>
                                          <p:spTgt spid="24"/>
                                        </p:tgtEl>
                                        <p:attrNameLst>
                                          <p:attrName>ppt_x</p:attrName>
                                        </p:attrNameLst>
                                      </p:cBhvr>
                                      <p:tavLst>
                                        <p:tav tm="0">
                                          <p:val>
                                            <p:strVal val="#ppt_x"/>
                                          </p:val>
                                        </p:tav>
                                        <p:tav tm="100000">
                                          <p:val>
                                            <p:strVal val="#ppt_x"/>
                                          </p:val>
                                        </p:tav>
                                      </p:tavLst>
                                    </p:anim>
                                    <p:anim calcmode="lin" valueType="num">
                                      <p:cBhvr>
                                        <p:cTn id="51"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6563" y="222450"/>
            <a:ext cx="8229600" cy="639762"/>
          </a:xfrm>
        </p:spPr>
        <p:txBody>
          <a:bodyPr>
            <a:noAutofit/>
          </a:bodyPr>
          <a:lstStyle/>
          <a:p>
            <a:r>
              <a:rPr lang="en-US" sz="4000" b="1" dirty="0" err="1"/>
              <a:t>Từ</a:t>
            </a:r>
            <a:r>
              <a:rPr lang="en-US" sz="4000" b="1" dirty="0"/>
              <a:t> 1991 - 1996</a:t>
            </a:r>
            <a:endParaRPr lang="vi-VN" sz="4000" b="1" dirty="0"/>
          </a:p>
        </p:txBody>
      </p:sp>
      <p:sp>
        <p:nvSpPr>
          <p:cNvPr id="6" name="L-Shape 5"/>
          <p:cNvSpPr/>
          <p:nvPr/>
        </p:nvSpPr>
        <p:spPr>
          <a:xfrm rot="5400000">
            <a:off x="496515" y="2414230"/>
            <a:ext cx="770866" cy="1306696"/>
          </a:xfrm>
          <a:prstGeom prst="corner">
            <a:avLst>
              <a:gd name="adj1" fmla="val 16120"/>
              <a:gd name="adj2" fmla="val 16110"/>
            </a:avLst>
          </a:prstGeom>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sp>
      <p:sp>
        <p:nvSpPr>
          <p:cNvPr id="7" name="Freeform: Shape 6"/>
          <p:cNvSpPr/>
          <p:nvPr/>
        </p:nvSpPr>
        <p:spPr>
          <a:xfrm>
            <a:off x="358222" y="2809478"/>
            <a:ext cx="1179692" cy="1015083"/>
          </a:xfrm>
          <a:custGeom>
            <a:avLst/>
            <a:gdLst>
              <a:gd name="connsiteX0" fmla="*/ 0 w 1158032"/>
              <a:gd name="connsiteY0" fmla="*/ 0 h 1015083"/>
              <a:gd name="connsiteX1" fmla="*/ 1158032 w 1158032"/>
              <a:gd name="connsiteY1" fmla="*/ 0 h 1015083"/>
              <a:gd name="connsiteX2" fmla="*/ 1158032 w 1158032"/>
              <a:gd name="connsiteY2" fmla="*/ 1015083 h 1015083"/>
              <a:gd name="connsiteX3" fmla="*/ 0 w 1158032"/>
              <a:gd name="connsiteY3" fmla="*/ 1015083 h 1015083"/>
              <a:gd name="connsiteX4" fmla="*/ 0 w 1158032"/>
              <a:gd name="connsiteY4" fmla="*/ 0 h 10150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8032" h="1015083">
                <a:moveTo>
                  <a:pt x="0" y="0"/>
                </a:moveTo>
                <a:lnTo>
                  <a:pt x="1158032" y="0"/>
                </a:lnTo>
                <a:lnTo>
                  <a:pt x="1158032" y="1015083"/>
                </a:lnTo>
                <a:lnTo>
                  <a:pt x="0" y="101508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ctr" defTabSz="222250">
              <a:lnSpc>
                <a:spcPct val="90000"/>
              </a:lnSpc>
              <a:spcBef>
                <a:spcPct val="0"/>
              </a:spcBef>
              <a:spcAft>
                <a:spcPct val="35000"/>
              </a:spcAft>
              <a:buFont typeface="+mj-lt"/>
              <a:buNone/>
            </a:pPr>
            <a:r>
              <a:rPr lang="vi-VN" sz="1500" b="1" kern="1200"/>
              <a:t>Hội nghị lần thứ 2 (11/1991) bàn về vấn đề ổn định và phát triển kinh tế - xã hội và việc sửa đổi Hiến pháp. </a:t>
            </a:r>
            <a:endParaRPr lang="en-US" sz="1500" b="1" kern="1200"/>
          </a:p>
        </p:txBody>
      </p:sp>
      <p:sp>
        <p:nvSpPr>
          <p:cNvPr id="8" name="Isosceles Triangle 7"/>
          <p:cNvSpPr/>
          <p:nvPr/>
        </p:nvSpPr>
        <p:spPr>
          <a:xfrm>
            <a:off x="1315331" y="2331792"/>
            <a:ext cx="222583" cy="218496"/>
          </a:xfrm>
          <a:prstGeom prst="triangle">
            <a:avLst>
              <a:gd name="adj" fmla="val 100000"/>
            </a:avLst>
          </a:prstGeom>
        </p:spPr>
        <p:style>
          <a:lnRef idx="2">
            <a:schemeClr val="accent5">
              <a:hueOff val="-993388"/>
              <a:satOff val="3981"/>
              <a:lumOff val="863"/>
              <a:alphaOff val="0"/>
            </a:schemeClr>
          </a:lnRef>
          <a:fillRef idx="1">
            <a:schemeClr val="accent5">
              <a:hueOff val="-993388"/>
              <a:satOff val="3981"/>
              <a:lumOff val="863"/>
              <a:alphaOff val="0"/>
            </a:schemeClr>
          </a:fillRef>
          <a:effectRef idx="0">
            <a:schemeClr val="accent5">
              <a:hueOff val="-993388"/>
              <a:satOff val="3981"/>
              <a:lumOff val="863"/>
              <a:alphaOff val="0"/>
            </a:schemeClr>
          </a:effectRef>
          <a:fontRef idx="minor">
            <a:schemeClr val="lt1"/>
          </a:fontRef>
        </p:style>
      </p:sp>
      <p:sp>
        <p:nvSpPr>
          <p:cNvPr id="9" name="L-Shape 8"/>
          <p:cNvSpPr/>
          <p:nvPr/>
        </p:nvSpPr>
        <p:spPr>
          <a:xfrm rot="5400000">
            <a:off x="1940687" y="2063429"/>
            <a:ext cx="770866" cy="1306696"/>
          </a:xfrm>
          <a:prstGeom prst="corner">
            <a:avLst>
              <a:gd name="adj1" fmla="val 16120"/>
              <a:gd name="adj2" fmla="val 16110"/>
            </a:avLst>
          </a:prstGeom>
        </p:spPr>
        <p:style>
          <a:lnRef idx="2">
            <a:schemeClr val="accent5">
              <a:hueOff val="-1986775"/>
              <a:satOff val="7962"/>
              <a:lumOff val="1726"/>
              <a:alphaOff val="0"/>
            </a:schemeClr>
          </a:lnRef>
          <a:fillRef idx="1">
            <a:schemeClr val="accent5">
              <a:hueOff val="-1986775"/>
              <a:satOff val="7962"/>
              <a:lumOff val="1726"/>
              <a:alphaOff val="0"/>
            </a:schemeClr>
          </a:fillRef>
          <a:effectRef idx="0">
            <a:schemeClr val="accent5">
              <a:hueOff val="-1986775"/>
              <a:satOff val="7962"/>
              <a:lumOff val="1726"/>
              <a:alphaOff val="0"/>
            </a:schemeClr>
          </a:effectRef>
          <a:fontRef idx="minor">
            <a:schemeClr val="lt1"/>
          </a:fontRef>
        </p:style>
      </p:sp>
      <p:sp>
        <p:nvSpPr>
          <p:cNvPr id="10" name="Freeform: Shape 9"/>
          <p:cNvSpPr/>
          <p:nvPr/>
        </p:nvSpPr>
        <p:spPr>
          <a:xfrm>
            <a:off x="1802396" y="2458677"/>
            <a:ext cx="1179692" cy="1015083"/>
          </a:xfrm>
          <a:custGeom>
            <a:avLst/>
            <a:gdLst>
              <a:gd name="connsiteX0" fmla="*/ 0 w 1158032"/>
              <a:gd name="connsiteY0" fmla="*/ 0 h 1015083"/>
              <a:gd name="connsiteX1" fmla="*/ 1158032 w 1158032"/>
              <a:gd name="connsiteY1" fmla="*/ 0 h 1015083"/>
              <a:gd name="connsiteX2" fmla="*/ 1158032 w 1158032"/>
              <a:gd name="connsiteY2" fmla="*/ 1015083 h 1015083"/>
              <a:gd name="connsiteX3" fmla="*/ 0 w 1158032"/>
              <a:gd name="connsiteY3" fmla="*/ 1015083 h 1015083"/>
              <a:gd name="connsiteX4" fmla="*/ 0 w 1158032"/>
              <a:gd name="connsiteY4" fmla="*/ 0 h 10150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8032" h="1015083">
                <a:moveTo>
                  <a:pt x="0" y="0"/>
                </a:moveTo>
                <a:lnTo>
                  <a:pt x="1158032" y="0"/>
                </a:lnTo>
                <a:lnTo>
                  <a:pt x="1158032" y="1015083"/>
                </a:lnTo>
                <a:lnTo>
                  <a:pt x="0" y="101508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ctr" defTabSz="222250">
              <a:lnSpc>
                <a:spcPct val="90000"/>
              </a:lnSpc>
              <a:spcBef>
                <a:spcPct val="0"/>
              </a:spcBef>
              <a:spcAft>
                <a:spcPct val="35000"/>
              </a:spcAft>
              <a:buFont typeface="+mj-lt"/>
              <a:buNone/>
            </a:pPr>
            <a:r>
              <a:rPr lang="vi-VN" sz="1500" b="1" kern="1200"/>
              <a:t>Hội nghị lần thứ 3 (6/1992) nghiên cứu và quyết định ba vấn đề quan trọng về: tình hình thế giới và chính sách đối ngoại; củng cố quốc phòng, giữ vững an ninh quốc gia; đổi mới và chỉnh đốn Đảng.</a:t>
            </a:r>
          </a:p>
        </p:txBody>
      </p:sp>
      <p:sp>
        <p:nvSpPr>
          <p:cNvPr id="11" name="Isosceles Triangle 10"/>
          <p:cNvSpPr/>
          <p:nvPr/>
        </p:nvSpPr>
        <p:spPr>
          <a:xfrm>
            <a:off x="2759504" y="1980991"/>
            <a:ext cx="222583" cy="218496"/>
          </a:xfrm>
          <a:prstGeom prst="triangle">
            <a:avLst>
              <a:gd name="adj" fmla="val 100000"/>
            </a:avLst>
          </a:prstGeom>
        </p:spPr>
        <p:style>
          <a:lnRef idx="2">
            <a:schemeClr val="accent5">
              <a:hueOff val="-2980163"/>
              <a:satOff val="11943"/>
              <a:lumOff val="2588"/>
              <a:alphaOff val="0"/>
            </a:schemeClr>
          </a:lnRef>
          <a:fillRef idx="1">
            <a:schemeClr val="accent5">
              <a:hueOff val="-2980163"/>
              <a:satOff val="11943"/>
              <a:lumOff val="2588"/>
              <a:alphaOff val="0"/>
            </a:schemeClr>
          </a:fillRef>
          <a:effectRef idx="0">
            <a:schemeClr val="accent5">
              <a:hueOff val="-2980163"/>
              <a:satOff val="11943"/>
              <a:lumOff val="2588"/>
              <a:alphaOff val="0"/>
            </a:schemeClr>
          </a:effectRef>
          <a:fontRef idx="minor">
            <a:schemeClr val="lt1"/>
          </a:fontRef>
        </p:style>
      </p:sp>
      <p:sp>
        <p:nvSpPr>
          <p:cNvPr id="12" name="L-Shape 11"/>
          <p:cNvSpPr/>
          <p:nvPr/>
        </p:nvSpPr>
        <p:spPr>
          <a:xfrm rot="5400000">
            <a:off x="3384861" y="1712628"/>
            <a:ext cx="770866" cy="1306696"/>
          </a:xfrm>
          <a:prstGeom prst="corner">
            <a:avLst>
              <a:gd name="adj1" fmla="val 16120"/>
              <a:gd name="adj2" fmla="val 16110"/>
            </a:avLst>
          </a:prstGeom>
        </p:spPr>
        <p:style>
          <a:lnRef idx="2">
            <a:schemeClr val="accent5">
              <a:hueOff val="-3973551"/>
              <a:satOff val="15924"/>
              <a:lumOff val="3451"/>
              <a:alphaOff val="0"/>
            </a:schemeClr>
          </a:lnRef>
          <a:fillRef idx="1">
            <a:schemeClr val="accent5">
              <a:hueOff val="-3973551"/>
              <a:satOff val="15924"/>
              <a:lumOff val="3451"/>
              <a:alphaOff val="0"/>
            </a:schemeClr>
          </a:fillRef>
          <a:effectRef idx="0">
            <a:schemeClr val="accent5">
              <a:hueOff val="-3973551"/>
              <a:satOff val="15924"/>
              <a:lumOff val="3451"/>
              <a:alphaOff val="0"/>
            </a:schemeClr>
          </a:effectRef>
          <a:fontRef idx="minor">
            <a:schemeClr val="lt1"/>
          </a:fontRef>
        </p:style>
      </p:sp>
      <p:sp>
        <p:nvSpPr>
          <p:cNvPr id="13" name="Freeform: Shape 12"/>
          <p:cNvSpPr/>
          <p:nvPr/>
        </p:nvSpPr>
        <p:spPr>
          <a:xfrm>
            <a:off x="3246568" y="2107876"/>
            <a:ext cx="1179692" cy="1015083"/>
          </a:xfrm>
          <a:custGeom>
            <a:avLst/>
            <a:gdLst>
              <a:gd name="connsiteX0" fmla="*/ 0 w 1158032"/>
              <a:gd name="connsiteY0" fmla="*/ 0 h 1015083"/>
              <a:gd name="connsiteX1" fmla="*/ 1158032 w 1158032"/>
              <a:gd name="connsiteY1" fmla="*/ 0 h 1015083"/>
              <a:gd name="connsiteX2" fmla="*/ 1158032 w 1158032"/>
              <a:gd name="connsiteY2" fmla="*/ 1015083 h 1015083"/>
              <a:gd name="connsiteX3" fmla="*/ 0 w 1158032"/>
              <a:gd name="connsiteY3" fmla="*/ 1015083 h 1015083"/>
              <a:gd name="connsiteX4" fmla="*/ 0 w 1158032"/>
              <a:gd name="connsiteY4" fmla="*/ 0 h 10150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8032" h="1015083">
                <a:moveTo>
                  <a:pt x="0" y="0"/>
                </a:moveTo>
                <a:lnTo>
                  <a:pt x="1158032" y="0"/>
                </a:lnTo>
                <a:lnTo>
                  <a:pt x="1158032" y="1015083"/>
                </a:lnTo>
                <a:lnTo>
                  <a:pt x="0" y="101508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ctr" defTabSz="222250">
              <a:lnSpc>
                <a:spcPct val="90000"/>
              </a:lnSpc>
              <a:spcBef>
                <a:spcPct val="0"/>
              </a:spcBef>
              <a:spcAft>
                <a:spcPct val="35000"/>
              </a:spcAft>
              <a:buFont typeface="+mj-lt"/>
              <a:buNone/>
            </a:pPr>
            <a:r>
              <a:rPr lang="vi-VN" sz="1500" b="1" kern="1200"/>
              <a:t>Hội nghị lần thứ 5 (6/1993) nghiên cứu sâu hơn về thực trạng nông nghiệp và nông thôn, quyết định những chủ trương để đưa nông nghiệp và nông thôn tiến nhanh và vững chắc hơn...</a:t>
            </a:r>
          </a:p>
        </p:txBody>
      </p:sp>
      <p:sp>
        <p:nvSpPr>
          <p:cNvPr id="14" name="Isosceles Triangle 13"/>
          <p:cNvSpPr/>
          <p:nvPr/>
        </p:nvSpPr>
        <p:spPr>
          <a:xfrm>
            <a:off x="4203677" y="1630190"/>
            <a:ext cx="222583" cy="218496"/>
          </a:xfrm>
          <a:prstGeom prst="triangle">
            <a:avLst>
              <a:gd name="adj" fmla="val 100000"/>
            </a:avLst>
          </a:prstGeom>
        </p:spPr>
        <p:style>
          <a:lnRef idx="2">
            <a:schemeClr val="accent5">
              <a:hueOff val="-4966938"/>
              <a:satOff val="19906"/>
              <a:lumOff val="4314"/>
              <a:alphaOff val="0"/>
            </a:schemeClr>
          </a:lnRef>
          <a:fillRef idx="1">
            <a:schemeClr val="accent5">
              <a:hueOff val="-4966938"/>
              <a:satOff val="19906"/>
              <a:lumOff val="4314"/>
              <a:alphaOff val="0"/>
            </a:schemeClr>
          </a:fillRef>
          <a:effectRef idx="0">
            <a:schemeClr val="accent5">
              <a:hueOff val="-4966938"/>
              <a:satOff val="19906"/>
              <a:lumOff val="4314"/>
              <a:alphaOff val="0"/>
            </a:schemeClr>
          </a:effectRef>
          <a:fontRef idx="minor">
            <a:schemeClr val="lt1"/>
          </a:fontRef>
        </p:style>
      </p:sp>
      <p:sp>
        <p:nvSpPr>
          <p:cNvPr id="15" name="L-Shape 14"/>
          <p:cNvSpPr/>
          <p:nvPr/>
        </p:nvSpPr>
        <p:spPr>
          <a:xfrm rot="5400000">
            <a:off x="4829035" y="1361827"/>
            <a:ext cx="770866" cy="1306696"/>
          </a:xfrm>
          <a:prstGeom prst="corner">
            <a:avLst>
              <a:gd name="adj1" fmla="val 16120"/>
              <a:gd name="adj2" fmla="val 16110"/>
            </a:avLst>
          </a:prstGeom>
        </p:spPr>
        <p:style>
          <a:lnRef idx="2">
            <a:schemeClr val="accent5">
              <a:hueOff val="-5960326"/>
              <a:satOff val="23887"/>
              <a:lumOff val="5177"/>
              <a:alphaOff val="0"/>
            </a:schemeClr>
          </a:lnRef>
          <a:fillRef idx="1">
            <a:schemeClr val="accent5">
              <a:hueOff val="-5960326"/>
              <a:satOff val="23887"/>
              <a:lumOff val="5177"/>
              <a:alphaOff val="0"/>
            </a:schemeClr>
          </a:fillRef>
          <a:effectRef idx="0">
            <a:schemeClr val="accent5">
              <a:hueOff val="-5960326"/>
              <a:satOff val="23887"/>
              <a:lumOff val="5177"/>
              <a:alphaOff val="0"/>
            </a:schemeClr>
          </a:effectRef>
          <a:fontRef idx="minor">
            <a:schemeClr val="lt1"/>
          </a:fontRef>
        </p:style>
      </p:sp>
      <p:sp>
        <p:nvSpPr>
          <p:cNvPr id="16" name="Freeform: Shape 15"/>
          <p:cNvSpPr/>
          <p:nvPr/>
        </p:nvSpPr>
        <p:spPr>
          <a:xfrm>
            <a:off x="4690742" y="1757076"/>
            <a:ext cx="1179692" cy="1015083"/>
          </a:xfrm>
          <a:custGeom>
            <a:avLst/>
            <a:gdLst>
              <a:gd name="connsiteX0" fmla="*/ 0 w 1158032"/>
              <a:gd name="connsiteY0" fmla="*/ 0 h 1015083"/>
              <a:gd name="connsiteX1" fmla="*/ 1158032 w 1158032"/>
              <a:gd name="connsiteY1" fmla="*/ 0 h 1015083"/>
              <a:gd name="connsiteX2" fmla="*/ 1158032 w 1158032"/>
              <a:gd name="connsiteY2" fmla="*/ 1015083 h 1015083"/>
              <a:gd name="connsiteX3" fmla="*/ 0 w 1158032"/>
              <a:gd name="connsiteY3" fmla="*/ 1015083 h 1015083"/>
              <a:gd name="connsiteX4" fmla="*/ 0 w 1158032"/>
              <a:gd name="connsiteY4" fmla="*/ 0 h 10150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8032" h="1015083">
                <a:moveTo>
                  <a:pt x="0" y="0"/>
                </a:moveTo>
                <a:lnTo>
                  <a:pt x="1158032" y="0"/>
                </a:lnTo>
                <a:lnTo>
                  <a:pt x="1158032" y="1015083"/>
                </a:lnTo>
                <a:lnTo>
                  <a:pt x="0" y="101508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ctr" defTabSz="222250">
              <a:lnSpc>
                <a:spcPct val="90000"/>
              </a:lnSpc>
              <a:spcBef>
                <a:spcPct val="0"/>
              </a:spcBef>
              <a:spcAft>
                <a:spcPct val="35000"/>
              </a:spcAft>
              <a:buFont typeface="+mj-lt"/>
              <a:buNone/>
            </a:pPr>
            <a:r>
              <a:rPr lang="vi-VN" sz="1500" b="1" kern="1200" dirty="0"/>
              <a:t>Hội nghị đại biểu toàn quốc giữa nhiệm kỳ khóa VII (từ ngày 20 đến ngày 25/01/1994) đã họp và chỉ rõ công cuộc đổi mới đang đứng trước những 4 thách thức lớn</a:t>
            </a:r>
          </a:p>
        </p:txBody>
      </p:sp>
      <p:sp>
        <p:nvSpPr>
          <p:cNvPr id="17" name="Isosceles Triangle 16"/>
          <p:cNvSpPr/>
          <p:nvPr/>
        </p:nvSpPr>
        <p:spPr>
          <a:xfrm>
            <a:off x="5647851" y="1279389"/>
            <a:ext cx="222583" cy="218496"/>
          </a:xfrm>
          <a:prstGeom prst="triangle">
            <a:avLst>
              <a:gd name="adj" fmla="val 100000"/>
            </a:avLst>
          </a:prstGeom>
        </p:spPr>
        <p:style>
          <a:lnRef idx="2">
            <a:schemeClr val="accent5">
              <a:hueOff val="-6953714"/>
              <a:satOff val="27868"/>
              <a:lumOff val="6040"/>
              <a:alphaOff val="0"/>
            </a:schemeClr>
          </a:lnRef>
          <a:fillRef idx="1">
            <a:schemeClr val="accent5">
              <a:hueOff val="-6953714"/>
              <a:satOff val="27868"/>
              <a:lumOff val="6040"/>
              <a:alphaOff val="0"/>
            </a:schemeClr>
          </a:fillRef>
          <a:effectRef idx="0">
            <a:schemeClr val="accent5">
              <a:hueOff val="-6953714"/>
              <a:satOff val="27868"/>
              <a:lumOff val="6040"/>
              <a:alphaOff val="0"/>
            </a:schemeClr>
          </a:effectRef>
          <a:fontRef idx="minor">
            <a:schemeClr val="lt1"/>
          </a:fontRef>
        </p:style>
      </p:sp>
      <p:sp>
        <p:nvSpPr>
          <p:cNvPr id="18" name="L-Shape 17"/>
          <p:cNvSpPr/>
          <p:nvPr/>
        </p:nvSpPr>
        <p:spPr>
          <a:xfrm rot="5400000">
            <a:off x="6273208" y="1011027"/>
            <a:ext cx="770866" cy="1306696"/>
          </a:xfrm>
          <a:prstGeom prst="corner">
            <a:avLst>
              <a:gd name="adj1" fmla="val 16120"/>
              <a:gd name="adj2" fmla="val 16110"/>
            </a:avLst>
          </a:prstGeom>
        </p:spPr>
        <p:style>
          <a:lnRef idx="2">
            <a:schemeClr val="accent5">
              <a:hueOff val="-7947101"/>
              <a:satOff val="31849"/>
              <a:lumOff val="6902"/>
              <a:alphaOff val="0"/>
            </a:schemeClr>
          </a:lnRef>
          <a:fillRef idx="1">
            <a:schemeClr val="accent5">
              <a:hueOff val="-7947101"/>
              <a:satOff val="31849"/>
              <a:lumOff val="6902"/>
              <a:alphaOff val="0"/>
            </a:schemeClr>
          </a:fillRef>
          <a:effectRef idx="0">
            <a:schemeClr val="accent5">
              <a:hueOff val="-7947101"/>
              <a:satOff val="31849"/>
              <a:lumOff val="6902"/>
              <a:alphaOff val="0"/>
            </a:schemeClr>
          </a:effectRef>
          <a:fontRef idx="minor">
            <a:schemeClr val="lt1"/>
          </a:fontRef>
        </p:style>
      </p:sp>
      <p:sp>
        <p:nvSpPr>
          <p:cNvPr id="19" name="Freeform: Shape 18"/>
          <p:cNvSpPr/>
          <p:nvPr/>
        </p:nvSpPr>
        <p:spPr>
          <a:xfrm>
            <a:off x="6134916" y="1406275"/>
            <a:ext cx="1179692" cy="1015083"/>
          </a:xfrm>
          <a:custGeom>
            <a:avLst/>
            <a:gdLst>
              <a:gd name="connsiteX0" fmla="*/ 0 w 1158032"/>
              <a:gd name="connsiteY0" fmla="*/ 0 h 1015083"/>
              <a:gd name="connsiteX1" fmla="*/ 1158032 w 1158032"/>
              <a:gd name="connsiteY1" fmla="*/ 0 h 1015083"/>
              <a:gd name="connsiteX2" fmla="*/ 1158032 w 1158032"/>
              <a:gd name="connsiteY2" fmla="*/ 1015083 h 1015083"/>
              <a:gd name="connsiteX3" fmla="*/ 0 w 1158032"/>
              <a:gd name="connsiteY3" fmla="*/ 1015083 h 1015083"/>
              <a:gd name="connsiteX4" fmla="*/ 0 w 1158032"/>
              <a:gd name="connsiteY4" fmla="*/ 0 h 10150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8032" h="1015083">
                <a:moveTo>
                  <a:pt x="0" y="0"/>
                </a:moveTo>
                <a:lnTo>
                  <a:pt x="1158032" y="0"/>
                </a:lnTo>
                <a:lnTo>
                  <a:pt x="1158032" y="1015083"/>
                </a:lnTo>
                <a:lnTo>
                  <a:pt x="0" y="101508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ctr" defTabSz="222250">
              <a:lnSpc>
                <a:spcPct val="90000"/>
              </a:lnSpc>
              <a:spcBef>
                <a:spcPct val="0"/>
              </a:spcBef>
              <a:spcAft>
                <a:spcPct val="35000"/>
              </a:spcAft>
              <a:buFont typeface="+mj-lt"/>
              <a:buNone/>
            </a:pPr>
            <a:r>
              <a:rPr lang="vi-VN" sz="1500" b="1" kern="1200"/>
              <a:t>Hội nghị lần thứ 7 (7/1994) bàn định về chủ trương, chính sách phát triển công nghiệp, công nghệ và xây dựng giai cấp công nhân. </a:t>
            </a:r>
          </a:p>
        </p:txBody>
      </p:sp>
      <p:sp>
        <p:nvSpPr>
          <p:cNvPr id="20" name="Isosceles Triangle 19"/>
          <p:cNvSpPr/>
          <p:nvPr/>
        </p:nvSpPr>
        <p:spPr>
          <a:xfrm>
            <a:off x="7092025" y="928588"/>
            <a:ext cx="222583" cy="218496"/>
          </a:xfrm>
          <a:prstGeom prst="triangle">
            <a:avLst>
              <a:gd name="adj" fmla="val 100000"/>
            </a:avLst>
          </a:prstGeom>
        </p:spPr>
        <p:style>
          <a:lnRef idx="2">
            <a:schemeClr val="accent5">
              <a:hueOff val="-8940489"/>
              <a:satOff val="35830"/>
              <a:lumOff val="7765"/>
              <a:alphaOff val="0"/>
            </a:schemeClr>
          </a:lnRef>
          <a:fillRef idx="1">
            <a:schemeClr val="accent5">
              <a:hueOff val="-8940489"/>
              <a:satOff val="35830"/>
              <a:lumOff val="7765"/>
              <a:alphaOff val="0"/>
            </a:schemeClr>
          </a:fillRef>
          <a:effectRef idx="0">
            <a:schemeClr val="accent5">
              <a:hueOff val="-8940489"/>
              <a:satOff val="35830"/>
              <a:lumOff val="7765"/>
              <a:alphaOff val="0"/>
            </a:schemeClr>
          </a:effectRef>
          <a:fontRef idx="minor">
            <a:schemeClr val="lt1"/>
          </a:fontRef>
        </p:style>
      </p:sp>
      <p:sp>
        <p:nvSpPr>
          <p:cNvPr id="21" name="L-Shape 20"/>
          <p:cNvSpPr/>
          <p:nvPr/>
        </p:nvSpPr>
        <p:spPr>
          <a:xfrm rot="5400000">
            <a:off x="7717382" y="660226"/>
            <a:ext cx="770866" cy="1306696"/>
          </a:xfrm>
          <a:prstGeom prst="corner">
            <a:avLst>
              <a:gd name="adj1" fmla="val 16120"/>
              <a:gd name="adj2" fmla="val 16110"/>
            </a:avLst>
          </a:prstGeom>
        </p:spPr>
        <p:style>
          <a:lnRef idx="2">
            <a:schemeClr val="accent5">
              <a:hueOff val="-9933876"/>
              <a:satOff val="39811"/>
              <a:lumOff val="8628"/>
              <a:alphaOff val="0"/>
            </a:schemeClr>
          </a:lnRef>
          <a:fillRef idx="1">
            <a:schemeClr val="accent5">
              <a:hueOff val="-9933876"/>
              <a:satOff val="39811"/>
              <a:lumOff val="8628"/>
              <a:alphaOff val="0"/>
            </a:schemeClr>
          </a:fillRef>
          <a:effectRef idx="0">
            <a:schemeClr val="accent5">
              <a:hueOff val="-9933876"/>
              <a:satOff val="39811"/>
              <a:lumOff val="8628"/>
              <a:alphaOff val="0"/>
            </a:schemeClr>
          </a:effectRef>
          <a:fontRef idx="minor">
            <a:schemeClr val="lt1"/>
          </a:fontRef>
        </p:style>
      </p:sp>
      <p:sp>
        <p:nvSpPr>
          <p:cNvPr id="22" name="Freeform: Shape 21"/>
          <p:cNvSpPr/>
          <p:nvPr/>
        </p:nvSpPr>
        <p:spPr>
          <a:xfrm>
            <a:off x="7579089" y="1055474"/>
            <a:ext cx="1179692" cy="1015083"/>
          </a:xfrm>
          <a:custGeom>
            <a:avLst/>
            <a:gdLst>
              <a:gd name="connsiteX0" fmla="*/ 0 w 1158032"/>
              <a:gd name="connsiteY0" fmla="*/ 0 h 1015083"/>
              <a:gd name="connsiteX1" fmla="*/ 1158032 w 1158032"/>
              <a:gd name="connsiteY1" fmla="*/ 0 h 1015083"/>
              <a:gd name="connsiteX2" fmla="*/ 1158032 w 1158032"/>
              <a:gd name="connsiteY2" fmla="*/ 1015083 h 1015083"/>
              <a:gd name="connsiteX3" fmla="*/ 0 w 1158032"/>
              <a:gd name="connsiteY3" fmla="*/ 1015083 h 1015083"/>
              <a:gd name="connsiteX4" fmla="*/ 0 w 1158032"/>
              <a:gd name="connsiteY4" fmla="*/ 0 h 10150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8032" h="1015083">
                <a:moveTo>
                  <a:pt x="0" y="0"/>
                </a:moveTo>
                <a:lnTo>
                  <a:pt x="1158032" y="0"/>
                </a:lnTo>
                <a:lnTo>
                  <a:pt x="1158032" y="1015083"/>
                </a:lnTo>
                <a:lnTo>
                  <a:pt x="0" y="1015083"/>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ctr" defTabSz="222250">
              <a:lnSpc>
                <a:spcPct val="90000"/>
              </a:lnSpc>
              <a:spcBef>
                <a:spcPct val="0"/>
              </a:spcBef>
              <a:spcAft>
                <a:spcPct val="35000"/>
              </a:spcAft>
              <a:buFont typeface="+mj-lt"/>
              <a:buNone/>
            </a:pPr>
            <a:r>
              <a:rPr lang="vi-VN" sz="1500" b="1" kern="1200" dirty="0"/>
              <a:t>Hội nghị lần thứ 8 (1/1995) bàn thảo và ra nghị quyết về việc tiếp tục xây dựng và hoàn thiện Nhà nước Cộng hoà xã hội chủ nghĩa Việt Nam, cải cách một bước nền hành chính nhà nước…</a:t>
            </a:r>
          </a:p>
        </p:txBody>
      </p:sp>
    </p:spTree>
    <p:extLst>
      <p:ext uri="{BB962C8B-B14F-4D97-AF65-F5344CB8AC3E}">
        <p14:creationId xmlns:p14="http://schemas.microsoft.com/office/powerpoint/2010/main" val="21588624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p:cNvGrpSpPr/>
          <p:nvPr/>
        </p:nvGrpSpPr>
        <p:grpSpPr>
          <a:xfrm>
            <a:off x="537418" y="228600"/>
            <a:ext cx="8221561" cy="914400"/>
            <a:chOff x="0" y="0"/>
            <a:chExt cx="6096000" cy="1219200"/>
          </a:xfrm>
        </p:grpSpPr>
        <p:sp>
          <p:nvSpPr>
            <p:cNvPr id="19" name="Rectangle 18"/>
            <p:cNvSpPr/>
            <p:nvPr/>
          </p:nvSpPr>
          <p:spPr>
            <a:xfrm>
              <a:off x="0" y="0"/>
              <a:ext cx="6096000" cy="1219200"/>
            </a:xfrm>
            <a:prstGeom prst="rect">
              <a:avLst/>
            </a:prstGeom>
          </p:spPr>
          <p:style>
            <a:lnRef idx="0">
              <a:schemeClr val="dk1">
                <a:hueOff val="0"/>
                <a:satOff val="0"/>
                <a:lumOff val="0"/>
                <a:alphaOff val="0"/>
              </a:schemeClr>
            </a:lnRef>
            <a:fillRef idx="1">
              <a:schemeClr val="accent5">
                <a:shade val="90000"/>
                <a:hueOff val="0"/>
                <a:satOff val="0"/>
                <a:lumOff val="0"/>
                <a:alphaOff val="0"/>
              </a:schemeClr>
            </a:fillRef>
            <a:effectRef idx="0">
              <a:schemeClr val="accent5">
                <a:shade val="90000"/>
                <a:hueOff val="0"/>
                <a:satOff val="0"/>
                <a:lumOff val="0"/>
                <a:alphaOff val="0"/>
              </a:schemeClr>
            </a:effectRef>
            <a:fontRef idx="minor">
              <a:schemeClr val="lt1">
                <a:hueOff val="0"/>
                <a:satOff val="0"/>
                <a:lumOff val="0"/>
                <a:alphaOff val="0"/>
              </a:schemeClr>
            </a:fontRef>
          </p:style>
        </p:sp>
        <p:sp>
          <p:nvSpPr>
            <p:cNvPr id="20" name="Rectangle 19"/>
            <p:cNvSpPr/>
            <p:nvPr/>
          </p:nvSpPr>
          <p:spPr>
            <a:xfrm>
              <a:off x="0" y="0"/>
              <a:ext cx="6096000" cy="1219200"/>
            </a:xfrm>
            <a:prstGeom prst="rect">
              <a:avLst/>
            </a:prstGeom>
          </p:spPr>
          <p:style>
            <a:lnRef idx="0">
              <a:scrgbClr r="0" g="0" b="0"/>
            </a:lnRef>
            <a:fillRef idx="0">
              <a:scrgbClr r="0" g="0" b="0"/>
            </a:fillRef>
            <a:effectRef idx="0">
              <a:scrgbClr r="0" g="0" b="0"/>
            </a:effectRef>
            <a:fontRef idx="minor">
              <a:schemeClr val="lt1">
                <a:hueOff val="0"/>
                <a:satOff val="0"/>
                <a:lumOff val="0"/>
                <a:alphaOff val="0"/>
              </a:schemeClr>
            </a:fontRef>
          </p:style>
          <p:txBody>
            <a:bodyPr spcFirstLastPara="0" vert="horz" wrap="square" lIns="114300" tIns="114300" rIns="114300" bIns="114300" numCol="1" spcCol="1270" anchor="ctr" anchorCtr="0">
              <a:noAutofit/>
            </a:bodyPr>
            <a:lstStyle/>
            <a:p>
              <a:pPr lvl="0" algn="ctr" defTabSz="1333500">
                <a:lnSpc>
                  <a:spcPct val="90000"/>
                </a:lnSpc>
                <a:spcBef>
                  <a:spcPct val="0"/>
                </a:spcBef>
                <a:spcAft>
                  <a:spcPct val="35000"/>
                </a:spcAft>
              </a:pPr>
              <a:r>
                <a:rPr lang="en-US" sz="2400" b="1" kern="1200" dirty="0">
                  <a:effectLst>
                    <a:outerShdw blurRad="38100" dist="38100" dir="2700000" algn="tl">
                      <a:srgbClr val="000000">
                        <a:alpha val="43137"/>
                      </a:srgbClr>
                    </a:outerShdw>
                  </a:effectLst>
                </a:rPr>
                <a:t>HỘI NGHỊ ĐẠI BIỂU TOÀN QUỐC GIỮA NHIỆM KỲ     </a:t>
              </a:r>
            </a:p>
            <a:p>
              <a:pPr lvl="0" algn="ctr" defTabSz="1333500">
                <a:lnSpc>
                  <a:spcPct val="90000"/>
                </a:lnSpc>
                <a:spcBef>
                  <a:spcPct val="0"/>
                </a:spcBef>
                <a:spcAft>
                  <a:spcPct val="35000"/>
                </a:spcAft>
              </a:pPr>
              <a:r>
                <a:rPr lang="en-US" sz="2400" b="1" kern="1200" dirty="0">
                  <a:effectLst>
                    <a:outerShdw blurRad="38100" dist="38100" dir="2700000" algn="tl">
                      <a:srgbClr val="000000">
                        <a:alpha val="43137"/>
                      </a:srgbClr>
                    </a:outerShdw>
                  </a:effectLst>
                </a:rPr>
                <a:t>KHÓA VII (1/1994)</a:t>
              </a:r>
              <a:endParaRPr lang="en-US" sz="2400" kern="1200" dirty="0"/>
            </a:p>
          </p:txBody>
        </p:sp>
      </p:grpSp>
      <p:grpSp>
        <p:nvGrpSpPr>
          <p:cNvPr id="10" name="Group 9"/>
          <p:cNvGrpSpPr/>
          <p:nvPr/>
        </p:nvGrpSpPr>
        <p:grpSpPr>
          <a:xfrm>
            <a:off x="537419" y="1143000"/>
            <a:ext cx="2081460" cy="5334000"/>
            <a:chOff x="2976" y="1219200"/>
            <a:chExt cx="2030015" cy="2560320"/>
          </a:xfrm>
        </p:grpSpPr>
        <p:sp>
          <p:nvSpPr>
            <p:cNvPr id="17" name="Rectangle 16"/>
            <p:cNvSpPr/>
            <p:nvPr/>
          </p:nvSpPr>
          <p:spPr>
            <a:xfrm>
              <a:off x="2976" y="1219200"/>
              <a:ext cx="2030015" cy="2560320"/>
            </a:xfrm>
            <a:prstGeom prst="rect">
              <a:avLst/>
            </a:pr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sp>
        <p:sp>
          <p:nvSpPr>
            <p:cNvPr id="18" name="Rectangle 17"/>
            <p:cNvSpPr/>
            <p:nvPr/>
          </p:nvSpPr>
          <p:spPr>
            <a:xfrm>
              <a:off x="2976" y="1219200"/>
              <a:ext cx="2030015" cy="256032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nl-NL" sz="2100" kern="1200" dirty="0"/>
                <a:t>Mục tiêu tổng quát của quá trình đổi mới nói riêng và của quá trình xây dựng CNXH ở nước ta nói chung là phấn đấu vì mục tiêu </a:t>
              </a:r>
              <a:r>
                <a:rPr lang="nl-NL" sz="2100" b="1" kern="1200" dirty="0">
                  <a:solidFill>
                    <a:srgbClr val="FF0000"/>
                  </a:solidFill>
                </a:rPr>
                <a:t>“dân giàu, nước mạnh, xã hội công bằng, văn minh”. </a:t>
              </a:r>
              <a:endParaRPr lang="en-US" sz="2100" b="1" kern="1200" dirty="0">
                <a:solidFill>
                  <a:srgbClr val="FF0000"/>
                </a:solidFill>
              </a:endParaRPr>
            </a:p>
          </p:txBody>
        </p:sp>
      </p:grpSp>
      <p:grpSp>
        <p:nvGrpSpPr>
          <p:cNvPr id="11" name="Group 10"/>
          <p:cNvGrpSpPr/>
          <p:nvPr/>
        </p:nvGrpSpPr>
        <p:grpSpPr>
          <a:xfrm>
            <a:off x="2618880" y="1143000"/>
            <a:ext cx="2081460" cy="5334000"/>
            <a:chOff x="2032992" y="1219200"/>
            <a:chExt cx="2030015" cy="2560320"/>
          </a:xfrm>
        </p:grpSpPr>
        <p:sp>
          <p:nvSpPr>
            <p:cNvPr id="15" name="Rectangle 14"/>
            <p:cNvSpPr/>
            <p:nvPr/>
          </p:nvSpPr>
          <p:spPr>
            <a:xfrm>
              <a:off x="2032992" y="1219200"/>
              <a:ext cx="2030015" cy="2560320"/>
            </a:xfrm>
            <a:prstGeom prst="rect">
              <a:avLst/>
            </a:prstGeom>
          </p:spPr>
          <p:style>
            <a:lnRef idx="2">
              <a:schemeClr val="lt1">
                <a:hueOff val="0"/>
                <a:satOff val="0"/>
                <a:lumOff val="0"/>
                <a:alphaOff val="0"/>
              </a:schemeClr>
            </a:lnRef>
            <a:fillRef idx="1">
              <a:schemeClr val="accent5">
                <a:hueOff val="-4966938"/>
                <a:satOff val="19906"/>
                <a:lumOff val="4314"/>
                <a:alphaOff val="0"/>
              </a:schemeClr>
            </a:fillRef>
            <a:effectRef idx="0">
              <a:schemeClr val="accent5">
                <a:hueOff val="-4966938"/>
                <a:satOff val="19906"/>
                <a:lumOff val="4314"/>
                <a:alphaOff val="0"/>
              </a:schemeClr>
            </a:effectRef>
            <a:fontRef idx="minor">
              <a:schemeClr val="lt1"/>
            </a:fontRef>
          </p:style>
        </p:sp>
        <p:sp>
          <p:nvSpPr>
            <p:cNvPr id="16" name="Rectangle 15"/>
            <p:cNvSpPr/>
            <p:nvPr/>
          </p:nvSpPr>
          <p:spPr>
            <a:xfrm>
              <a:off x="2032992" y="1219200"/>
              <a:ext cx="2030015" cy="256032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1910" tIns="41910" rIns="41910" bIns="41910" numCol="1" spcCol="1270" anchor="ctr" anchorCtr="0">
              <a:noAutofit/>
            </a:bodyPr>
            <a:lstStyle/>
            <a:p>
              <a:pPr lvl="0" defTabSz="488950">
                <a:lnSpc>
                  <a:spcPct val="90000"/>
                </a:lnSpc>
                <a:spcBef>
                  <a:spcPct val="0"/>
                </a:spcBef>
                <a:spcAft>
                  <a:spcPct val="35000"/>
                </a:spcAft>
              </a:pPr>
              <a:r>
                <a:rPr lang="nl-NL" sz="1900" kern="1200" dirty="0">
                  <a:solidFill>
                    <a:srgbClr val="FF0000"/>
                  </a:solidFill>
                </a:rPr>
                <a:t>	Chỉ ra những nguy cơ mà công cuộc đổi mới đất nước phải vượt qua là: </a:t>
              </a:r>
            </a:p>
            <a:p>
              <a:pPr marL="342900" lvl="0" indent="-342900" defTabSz="488950">
                <a:lnSpc>
                  <a:spcPct val="90000"/>
                </a:lnSpc>
                <a:spcBef>
                  <a:spcPct val="0"/>
                </a:spcBef>
                <a:spcAft>
                  <a:spcPct val="35000"/>
                </a:spcAft>
                <a:buFont typeface="Arial" panose="020B0604020202020204" pitchFamily="34" charset="0"/>
                <a:buChar char="•"/>
              </a:pPr>
              <a:r>
                <a:rPr lang="nl-NL" sz="1900" kern="1200" dirty="0">
                  <a:solidFill>
                    <a:srgbClr val="FF0000"/>
                  </a:solidFill>
                </a:rPr>
                <a:t>Tụt hậu ngày càng xa hơn về kinh tế</a:t>
              </a:r>
            </a:p>
            <a:p>
              <a:pPr marL="342900" lvl="0" indent="-342900" defTabSz="488950">
                <a:lnSpc>
                  <a:spcPct val="90000"/>
                </a:lnSpc>
                <a:spcBef>
                  <a:spcPct val="0"/>
                </a:spcBef>
                <a:spcAft>
                  <a:spcPct val="35000"/>
                </a:spcAft>
                <a:buFont typeface="Arial" panose="020B0604020202020204" pitchFamily="34" charset="0"/>
                <a:buChar char="•"/>
              </a:pPr>
              <a:r>
                <a:rPr lang="nl-NL" sz="1900" kern="1200" dirty="0">
                  <a:solidFill>
                    <a:srgbClr val="FF0000"/>
                  </a:solidFill>
                </a:rPr>
                <a:t>Chệch hướng xã hội chủ nghĩa </a:t>
              </a:r>
            </a:p>
            <a:p>
              <a:pPr marL="342900" lvl="0" indent="-342900" defTabSz="488950">
                <a:lnSpc>
                  <a:spcPct val="90000"/>
                </a:lnSpc>
                <a:spcBef>
                  <a:spcPct val="0"/>
                </a:spcBef>
                <a:spcAft>
                  <a:spcPct val="35000"/>
                </a:spcAft>
                <a:buFont typeface="Arial" panose="020B0604020202020204" pitchFamily="34" charset="0"/>
                <a:buChar char="•"/>
              </a:pPr>
              <a:r>
                <a:rPr lang="nl-NL" sz="1900" kern="1200" dirty="0">
                  <a:solidFill>
                    <a:srgbClr val="FF0000"/>
                  </a:solidFill>
                </a:rPr>
                <a:t>Tệ tham nhũng và quan liêu; </a:t>
              </a:r>
            </a:p>
            <a:p>
              <a:pPr marL="342900" lvl="0" indent="-342900" defTabSz="488950">
                <a:lnSpc>
                  <a:spcPct val="90000"/>
                </a:lnSpc>
                <a:spcBef>
                  <a:spcPct val="0"/>
                </a:spcBef>
                <a:spcAft>
                  <a:spcPct val="35000"/>
                </a:spcAft>
                <a:buFont typeface="Arial" panose="020B0604020202020204" pitchFamily="34" charset="0"/>
                <a:buChar char="•"/>
              </a:pPr>
              <a:r>
                <a:rPr lang="nl-NL" sz="1900" kern="1200" dirty="0">
                  <a:solidFill>
                    <a:srgbClr val="FF0000"/>
                  </a:solidFill>
                </a:rPr>
                <a:t>“Diễn biến hoà bình”</a:t>
              </a:r>
              <a:endParaRPr lang="en-US" sz="1900" kern="1200" dirty="0">
                <a:solidFill>
                  <a:srgbClr val="FF0000"/>
                </a:solidFill>
              </a:endParaRPr>
            </a:p>
          </p:txBody>
        </p:sp>
      </p:grpSp>
      <p:grpSp>
        <p:nvGrpSpPr>
          <p:cNvPr id="12" name="Group 11"/>
          <p:cNvGrpSpPr/>
          <p:nvPr/>
        </p:nvGrpSpPr>
        <p:grpSpPr>
          <a:xfrm>
            <a:off x="4700341" y="1143000"/>
            <a:ext cx="2081460" cy="5334000"/>
            <a:chOff x="4063007" y="1219200"/>
            <a:chExt cx="2030015" cy="2560320"/>
          </a:xfrm>
        </p:grpSpPr>
        <p:sp>
          <p:nvSpPr>
            <p:cNvPr id="13" name="Rectangle 12"/>
            <p:cNvSpPr/>
            <p:nvPr/>
          </p:nvSpPr>
          <p:spPr>
            <a:xfrm>
              <a:off x="4063007" y="1219200"/>
              <a:ext cx="2030015" cy="2560320"/>
            </a:xfrm>
            <a:prstGeom prst="rect">
              <a:avLst/>
            </a:prstGeom>
          </p:spPr>
          <p:style>
            <a:lnRef idx="2">
              <a:schemeClr val="lt1">
                <a:hueOff val="0"/>
                <a:satOff val="0"/>
                <a:lumOff val="0"/>
                <a:alphaOff val="0"/>
              </a:schemeClr>
            </a:lnRef>
            <a:fillRef idx="1">
              <a:schemeClr val="accent5">
                <a:hueOff val="-9933876"/>
                <a:satOff val="39811"/>
                <a:lumOff val="8628"/>
                <a:alphaOff val="0"/>
              </a:schemeClr>
            </a:fillRef>
            <a:effectRef idx="0">
              <a:schemeClr val="accent5">
                <a:hueOff val="-9933876"/>
                <a:satOff val="39811"/>
                <a:lumOff val="8628"/>
                <a:alphaOff val="0"/>
              </a:schemeClr>
            </a:effectRef>
            <a:fontRef idx="minor">
              <a:schemeClr val="lt1"/>
            </a:fontRef>
          </p:style>
        </p:sp>
        <p:sp>
          <p:nvSpPr>
            <p:cNvPr id="14" name="Rectangle 13"/>
            <p:cNvSpPr/>
            <p:nvPr/>
          </p:nvSpPr>
          <p:spPr>
            <a:xfrm>
              <a:off x="4063007" y="1219200"/>
              <a:ext cx="2030015" cy="256032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n-US" sz="1700" kern="1200" dirty="0" err="1">
                  <a:solidFill>
                    <a:schemeClr val="tx1"/>
                  </a:solidFill>
                </a:rPr>
                <a:t>Nhận</a:t>
              </a:r>
              <a:r>
                <a:rPr lang="en-US" sz="1700" kern="1200" dirty="0">
                  <a:solidFill>
                    <a:schemeClr val="tx1"/>
                  </a:solidFill>
                </a:rPr>
                <a:t> </a:t>
              </a:r>
              <a:r>
                <a:rPr lang="en-US" sz="1700" kern="1200" dirty="0" err="1">
                  <a:solidFill>
                    <a:schemeClr val="tx1"/>
                  </a:solidFill>
                </a:rPr>
                <a:t>thức</a:t>
              </a:r>
              <a:r>
                <a:rPr lang="en-US" sz="1700" kern="1200" dirty="0">
                  <a:solidFill>
                    <a:schemeClr val="tx1"/>
                  </a:solidFill>
                </a:rPr>
                <a:t> </a:t>
              </a:r>
              <a:r>
                <a:rPr lang="en-US" sz="1700" kern="1200" dirty="0" err="1">
                  <a:solidFill>
                    <a:schemeClr val="tx1"/>
                  </a:solidFill>
                </a:rPr>
                <a:t>về</a:t>
              </a:r>
              <a:r>
                <a:rPr lang="en-US" sz="1700" kern="1200" dirty="0">
                  <a:solidFill>
                    <a:schemeClr val="tx1"/>
                  </a:solidFill>
                </a:rPr>
                <a:t> </a:t>
              </a:r>
              <a:r>
                <a:rPr lang="en-US" sz="1700" kern="1200" dirty="0" err="1">
                  <a:solidFill>
                    <a:schemeClr val="tx1"/>
                  </a:solidFill>
                </a:rPr>
                <a:t>khái</a:t>
              </a:r>
              <a:r>
                <a:rPr lang="en-US" sz="1700" kern="1200" dirty="0">
                  <a:solidFill>
                    <a:schemeClr val="tx1"/>
                  </a:solidFill>
                </a:rPr>
                <a:t> </a:t>
              </a:r>
              <a:r>
                <a:rPr lang="en-US" sz="1700" kern="1200" dirty="0" err="1">
                  <a:solidFill>
                    <a:schemeClr val="tx1"/>
                  </a:solidFill>
                </a:rPr>
                <a:t>niệm</a:t>
              </a:r>
              <a:r>
                <a:rPr lang="en-US" sz="1700" kern="1200" dirty="0">
                  <a:solidFill>
                    <a:schemeClr val="tx1"/>
                  </a:solidFill>
                </a:rPr>
                <a:t> </a:t>
              </a:r>
              <a:r>
                <a:rPr lang="en-US" sz="1700" dirty="0">
                  <a:solidFill>
                    <a:schemeClr val="tx1"/>
                  </a:solidFill>
                </a:rPr>
                <a:t>CNH-HĐH</a:t>
              </a:r>
              <a:r>
                <a:rPr lang="en-US" sz="1700" kern="1200" dirty="0">
                  <a:solidFill>
                    <a:schemeClr val="tx1"/>
                  </a:solidFill>
                </a:rPr>
                <a:t>. “</a:t>
              </a:r>
              <a:r>
                <a:rPr lang="en-US" sz="1700" dirty="0">
                  <a:solidFill>
                    <a:schemeClr val="tx1"/>
                  </a:solidFill>
                </a:rPr>
                <a:t>CNH-HĐH </a:t>
              </a:r>
              <a:r>
                <a:rPr lang="en-US" sz="1700" kern="1200" dirty="0" err="1">
                  <a:solidFill>
                    <a:schemeClr val="tx1"/>
                  </a:solidFill>
                </a:rPr>
                <a:t>là</a:t>
              </a:r>
              <a:r>
                <a:rPr lang="en-US" sz="1700" kern="1200" dirty="0">
                  <a:solidFill>
                    <a:schemeClr val="tx1"/>
                  </a:solidFill>
                </a:rPr>
                <a:t> </a:t>
              </a:r>
              <a:r>
                <a:rPr lang="en-US" sz="1700" kern="1200" dirty="0" err="1">
                  <a:solidFill>
                    <a:schemeClr val="tx1"/>
                  </a:solidFill>
                </a:rPr>
                <a:t>quá</a:t>
              </a:r>
              <a:r>
                <a:rPr lang="en-US" sz="1700" kern="1200" dirty="0">
                  <a:solidFill>
                    <a:schemeClr val="tx1"/>
                  </a:solidFill>
                </a:rPr>
                <a:t> </a:t>
              </a:r>
              <a:r>
                <a:rPr lang="en-US" sz="1700" kern="1200" dirty="0" err="1">
                  <a:solidFill>
                    <a:schemeClr val="tx1"/>
                  </a:solidFill>
                </a:rPr>
                <a:t>trình</a:t>
              </a:r>
              <a:r>
                <a:rPr lang="en-US" sz="1700" kern="1200" dirty="0">
                  <a:solidFill>
                    <a:schemeClr val="tx1"/>
                  </a:solidFill>
                </a:rPr>
                <a:t> </a:t>
              </a:r>
              <a:r>
                <a:rPr lang="en-US" sz="1700" kern="1200" dirty="0" err="1">
                  <a:solidFill>
                    <a:schemeClr val="tx1"/>
                  </a:solidFill>
                </a:rPr>
                <a:t>chuyển</a:t>
              </a:r>
              <a:r>
                <a:rPr lang="en-US" sz="1700" kern="1200" dirty="0">
                  <a:solidFill>
                    <a:schemeClr val="tx1"/>
                  </a:solidFill>
                </a:rPr>
                <a:t> </a:t>
              </a:r>
              <a:r>
                <a:rPr lang="en-US" sz="1700" kern="1200" dirty="0" err="1">
                  <a:solidFill>
                    <a:schemeClr val="tx1"/>
                  </a:solidFill>
                </a:rPr>
                <a:t>đổi</a:t>
              </a:r>
              <a:r>
                <a:rPr lang="en-US" sz="1700" kern="1200" dirty="0">
                  <a:solidFill>
                    <a:schemeClr val="tx1"/>
                  </a:solidFill>
                </a:rPr>
                <a:t> </a:t>
              </a:r>
              <a:r>
                <a:rPr lang="en-US" sz="1700" kern="1200" dirty="0" err="1">
                  <a:solidFill>
                    <a:schemeClr val="tx1"/>
                  </a:solidFill>
                </a:rPr>
                <a:t>căn</a:t>
              </a:r>
              <a:r>
                <a:rPr lang="en-US" sz="1700" kern="1200" dirty="0">
                  <a:solidFill>
                    <a:schemeClr val="tx1"/>
                  </a:solidFill>
                </a:rPr>
                <a:t> </a:t>
              </a:r>
              <a:r>
                <a:rPr lang="en-US" sz="1700" kern="1200" dirty="0" err="1">
                  <a:solidFill>
                    <a:schemeClr val="tx1"/>
                  </a:solidFill>
                </a:rPr>
                <a:t>bản</a:t>
              </a:r>
              <a:r>
                <a:rPr lang="en-US" sz="1700" kern="1200" dirty="0">
                  <a:solidFill>
                    <a:schemeClr val="tx1"/>
                  </a:solidFill>
                </a:rPr>
                <a:t>, </a:t>
              </a:r>
              <a:r>
                <a:rPr lang="en-US" sz="1700" kern="1200" dirty="0" err="1">
                  <a:solidFill>
                    <a:schemeClr val="tx1"/>
                  </a:solidFill>
                </a:rPr>
                <a:t>toàn</a:t>
              </a:r>
              <a:r>
                <a:rPr lang="en-US" sz="1700" kern="1200" dirty="0">
                  <a:solidFill>
                    <a:schemeClr val="tx1"/>
                  </a:solidFill>
                </a:rPr>
                <a:t> </a:t>
              </a:r>
              <a:r>
                <a:rPr lang="en-US" sz="1700" kern="1200" dirty="0" err="1">
                  <a:solidFill>
                    <a:schemeClr val="tx1"/>
                  </a:solidFill>
                </a:rPr>
                <a:t>diện</a:t>
              </a:r>
              <a:r>
                <a:rPr lang="en-US" sz="1700" kern="1200" dirty="0">
                  <a:solidFill>
                    <a:schemeClr val="tx1"/>
                  </a:solidFill>
                </a:rPr>
                <a:t> </a:t>
              </a:r>
              <a:r>
                <a:rPr lang="en-US" sz="1700" kern="1200" dirty="0" err="1">
                  <a:solidFill>
                    <a:schemeClr val="tx1"/>
                  </a:solidFill>
                </a:rPr>
                <a:t>các</a:t>
              </a:r>
              <a:r>
                <a:rPr lang="en-US" sz="1700" kern="1200" dirty="0">
                  <a:solidFill>
                    <a:schemeClr val="tx1"/>
                  </a:solidFill>
                </a:rPr>
                <a:t> </a:t>
              </a:r>
              <a:r>
                <a:rPr lang="en-US" sz="1700" kern="1200" dirty="0" err="1">
                  <a:solidFill>
                    <a:schemeClr val="tx1"/>
                  </a:solidFill>
                </a:rPr>
                <a:t>hoạt</a:t>
              </a:r>
              <a:r>
                <a:rPr lang="en-US" sz="1700" kern="1200" dirty="0">
                  <a:solidFill>
                    <a:schemeClr val="tx1"/>
                  </a:solidFill>
                </a:rPr>
                <a:t> </a:t>
              </a:r>
              <a:r>
                <a:rPr lang="en-US" sz="1700" kern="1200" dirty="0" err="1">
                  <a:solidFill>
                    <a:schemeClr val="tx1"/>
                  </a:solidFill>
                </a:rPr>
                <a:t>động</a:t>
              </a:r>
              <a:r>
                <a:rPr lang="en-US" sz="1700" kern="1200" dirty="0">
                  <a:solidFill>
                    <a:schemeClr val="tx1"/>
                  </a:solidFill>
                </a:rPr>
                <a:t> </a:t>
              </a:r>
              <a:r>
                <a:rPr lang="en-US" sz="1700" kern="1200" dirty="0" err="1">
                  <a:solidFill>
                    <a:schemeClr val="tx1"/>
                  </a:solidFill>
                </a:rPr>
                <a:t>sản</a:t>
              </a:r>
              <a:r>
                <a:rPr lang="en-US" sz="1700" kern="1200" dirty="0">
                  <a:solidFill>
                    <a:schemeClr val="tx1"/>
                  </a:solidFill>
                </a:rPr>
                <a:t> </a:t>
              </a:r>
              <a:r>
                <a:rPr lang="en-US" sz="1700" kern="1200" dirty="0" err="1">
                  <a:solidFill>
                    <a:schemeClr val="tx1"/>
                  </a:solidFill>
                </a:rPr>
                <a:t>xuất</a:t>
              </a:r>
              <a:r>
                <a:rPr lang="en-US" sz="1700" kern="1200" dirty="0">
                  <a:solidFill>
                    <a:schemeClr val="tx1"/>
                  </a:solidFill>
                </a:rPr>
                <a:t>, </a:t>
              </a:r>
              <a:r>
                <a:rPr lang="en-US" sz="1700" kern="1200" dirty="0" err="1">
                  <a:solidFill>
                    <a:schemeClr val="tx1"/>
                  </a:solidFill>
                </a:rPr>
                <a:t>kinh</a:t>
              </a:r>
              <a:r>
                <a:rPr lang="en-US" sz="1700" kern="1200" dirty="0">
                  <a:solidFill>
                    <a:schemeClr val="tx1"/>
                  </a:solidFill>
                </a:rPr>
                <a:t> </a:t>
              </a:r>
              <a:r>
                <a:rPr lang="en-US" sz="1700" kern="1200" dirty="0" err="1">
                  <a:solidFill>
                    <a:schemeClr val="tx1"/>
                  </a:solidFill>
                </a:rPr>
                <a:t>doanh</a:t>
              </a:r>
              <a:r>
                <a:rPr lang="en-US" sz="1700" kern="1200" dirty="0">
                  <a:solidFill>
                    <a:schemeClr val="tx1"/>
                  </a:solidFill>
                </a:rPr>
                <a:t>, </a:t>
              </a:r>
              <a:r>
                <a:rPr lang="en-US" sz="1700" kern="1200" dirty="0" err="1">
                  <a:solidFill>
                    <a:schemeClr val="tx1"/>
                  </a:solidFill>
                </a:rPr>
                <a:t>dịch</a:t>
              </a:r>
              <a:r>
                <a:rPr lang="en-US" sz="1700" kern="1200" dirty="0">
                  <a:solidFill>
                    <a:schemeClr val="tx1"/>
                  </a:solidFill>
                </a:rPr>
                <a:t> </a:t>
              </a:r>
              <a:r>
                <a:rPr lang="en-US" sz="1700" kern="1200" dirty="0" err="1">
                  <a:solidFill>
                    <a:schemeClr val="tx1"/>
                  </a:solidFill>
                </a:rPr>
                <a:t>vụ</a:t>
              </a:r>
              <a:r>
                <a:rPr lang="en-US" sz="1700" kern="1200" dirty="0">
                  <a:solidFill>
                    <a:schemeClr val="tx1"/>
                  </a:solidFill>
                </a:rPr>
                <a:t> </a:t>
              </a:r>
              <a:r>
                <a:rPr lang="en-US" sz="1700" kern="1200" dirty="0" err="1">
                  <a:solidFill>
                    <a:schemeClr val="tx1"/>
                  </a:solidFill>
                </a:rPr>
                <a:t>và</a:t>
              </a:r>
              <a:r>
                <a:rPr lang="en-US" sz="1700" kern="1200" dirty="0">
                  <a:solidFill>
                    <a:schemeClr val="tx1"/>
                  </a:solidFill>
                </a:rPr>
                <a:t> </a:t>
              </a:r>
              <a:r>
                <a:rPr lang="en-US" sz="1700" kern="1200" dirty="0" err="1">
                  <a:solidFill>
                    <a:schemeClr val="tx1"/>
                  </a:solidFill>
                </a:rPr>
                <a:t>quản</a:t>
              </a:r>
              <a:r>
                <a:rPr lang="en-US" sz="1700" kern="1200" dirty="0">
                  <a:solidFill>
                    <a:schemeClr val="tx1"/>
                  </a:solidFill>
                </a:rPr>
                <a:t> </a:t>
              </a:r>
              <a:r>
                <a:rPr lang="en-US" sz="1700" kern="1200" dirty="0" err="1">
                  <a:solidFill>
                    <a:schemeClr val="tx1"/>
                  </a:solidFill>
                </a:rPr>
                <a:t>lý</a:t>
              </a:r>
              <a:r>
                <a:rPr lang="en-US" sz="1700" kern="1200" dirty="0">
                  <a:solidFill>
                    <a:schemeClr val="tx1"/>
                  </a:solidFill>
                </a:rPr>
                <a:t> </a:t>
              </a:r>
              <a:r>
                <a:rPr lang="en-US" sz="1700" kern="1200" dirty="0" err="1">
                  <a:solidFill>
                    <a:schemeClr val="tx1"/>
                  </a:solidFill>
                </a:rPr>
                <a:t>kinh</a:t>
              </a:r>
              <a:r>
                <a:rPr lang="en-US" sz="1700" kern="1200" dirty="0">
                  <a:solidFill>
                    <a:schemeClr val="tx1"/>
                  </a:solidFill>
                </a:rPr>
                <a:t> </a:t>
              </a:r>
              <a:r>
                <a:rPr lang="en-US" sz="1700" kern="1200" dirty="0" err="1">
                  <a:solidFill>
                    <a:schemeClr val="tx1"/>
                  </a:solidFill>
                </a:rPr>
                <a:t>tế</a:t>
              </a:r>
              <a:r>
                <a:rPr lang="en-US" sz="1700" kern="1200" dirty="0">
                  <a:solidFill>
                    <a:schemeClr val="tx1"/>
                  </a:solidFill>
                </a:rPr>
                <a:t>, </a:t>
              </a:r>
              <a:r>
                <a:rPr lang="en-US" sz="1700" kern="1200" dirty="0" err="1">
                  <a:solidFill>
                    <a:schemeClr val="tx1"/>
                  </a:solidFill>
                </a:rPr>
                <a:t>xã</a:t>
              </a:r>
              <a:r>
                <a:rPr lang="en-US" sz="1700" kern="1200" dirty="0">
                  <a:solidFill>
                    <a:schemeClr val="tx1"/>
                  </a:solidFill>
                </a:rPr>
                <a:t> </a:t>
              </a:r>
              <a:r>
                <a:rPr lang="en-US" sz="1700" kern="1200" dirty="0" err="1">
                  <a:solidFill>
                    <a:schemeClr val="tx1"/>
                  </a:solidFill>
                </a:rPr>
                <a:t>hội</a:t>
              </a:r>
              <a:r>
                <a:rPr lang="en-US" sz="1700" kern="1200" dirty="0">
                  <a:solidFill>
                    <a:schemeClr val="tx1"/>
                  </a:solidFill>
                </a:rPr>
                <a:t> </a:t>
              </a:r>
              <a:r>
                <a:rPr lang="en-US" sz="1700" kern="1200" dirty="0" err="1">
                  <a:solidFill>
                    <a:schemeClr val="tx1"/>
                  </a:solidFill>
                </a:rPr>
                <a:t>từ</a:t>
              </a:r>
              <a:r>
                <a:rPr lang="en-US" sz="1700" kern="1200" dirty="0">
                  <a:solidFill>
                    <a:schemeClr val="tx1"/>
                  </a:solidFill>
                </a:rPr>
                <a:t> </a:t>
              </a:r>
              <a:r>
                <a:rPr lang="en-US" sz="1700" kern="1200" dirty="0" err="1">
                  <a:solidFill>
                    <a:schemeClr val="tx1"/>
                  </a:solidFill>
                </a:rPr>
                <a:t>sử</a:t>
              </a:r>
              <a:r>
                <a:rPr lang="en-US" sz="1700" kern="1200" dirty="0">
                  <a:solidFill>
                    <a:schemeClr val="tx1"/>
                  </a:solidFill>
                </a:rPr>
                <a:t> </a:t>
              </a:r>
              <a:r>
                <a:rPr lang="en-US" sz="1700" kern="1200" dirty="0" err="1">
                  <a:solidFill>
                    <a:schemeClr val="tx1"/>
                  </a:solidFill>
                </a:rPr>
                <a:t>dụng</a:t>
              </a:r>
              <a:r>
                <a:rPr lang="en-US" sz="1700" kern="1200" dirty="0">
                  <a:solidFill>
                    <a:schemeClr val="tx1"/>
                  </a:solidFill>
                </a:rPr>
                <a:t> </a:t>
              </a:r>
              <a:r>
                <a:rPr lang="en-US" sz="1700" kern="1200" dirty="0" err="1">
                  <a:solidFill>
                    <a:schemeClr val="tx1"/>
                  </a:solidFill>
                </a:rPr>
                <a:t>lao</a:t>
              </a:r>
              <a:r>
                <a:rPr lang="en-US" sz="1700" kern="1200" dirty="0">
                  <a:solidFill>
                    <a:schemeClr val="tx1"/>
                  </a:solidFill>
                </a:rPr>
                <a:t> </a:t>
              </a:r>
              <a:r>
                <a:rPr lang="en-US" sz="1700" kern="1200" dirty="0" err="1">
                  <a:solidFill>
                    <a:schemeClr val="tx1"/>
                  </a:solidFill>
                </a:rPr>
                <a:t>động</a:t>
              </a:r>
              <a:r>
                <a:rPr lang="en-US" sz="1700" kern="1200" dirty="0">
                  <a:solidFill>
                    <a:schemeClr val="tx1"/>
                  </a:solidFill>
                </a:rPr>
                <a:t> </a:t>
              </a:r>
              <a:r>
                <a:rPr lang="en-US" sz="1700" kern="1200" dirty="0" err="1">
                  <a:solidFill>
                    <a:schemeClr val="tx1"/>
                  </a:solidFill>
                </a:rPr>
                <a:t>thủ</a:t>
              </a:r>
              <a:r>
                <a:rPr lang="en-US" sz="1700" kern="1200" dirty="0">
                  <a:solidFill>
                    <a:schemeClr val="tx1"/>
                  </a:solidFill>
                </a:rPr>
                <a:t> </a:t>
              </a:r>
              <a:r>
                <a:rPr lang="en-US" sz="1700" kern="1200" dirty="0" err="1">
                  <a:solidFill>
                    <a:schemeClr val="tx1"/>
                  </a:solidFill>
                </a:rPr>
                <a:t>công</a:t>
              </a:r>
              <a:r>
                <a:rPr lang="en-US" sz="1700" kern="1200" dirty="0">
                  <a:solidFill>
                    <a:schemeClr val="tx1"/>
                  </a:solidFill>
                </a:rPr>
                <a:t> </a:t>
              </a:r>
              <a:r>
                <a:rPr lang="en-US" sz="1700" kern="1200" dirty="0" err="1">
                  <a:solidFill>
                    <a:schemeClr val="tx1"/>
                  </a:solidFill>
                </a:rPr>
                <a:t>là</a:t>
              </a:r>
              <a:r>
                <a:rPr lang="en-US" sz="1700" kern="1200" dirty="0">
                  <a:solidFill>
                    <a:schemeClr val="tx1"/>
                  </a:solidFill>
                </a:rPr>
                <a:t> </a:t>
              </a:r>
              <a:r>
                <a:rPr lang="en-US" sz="1700" kern="1200" dirty="0" err="1">
                  <a:solidFill>
                    <a:schemeClr val="tx1"/>
                  </a:solidFill>
                </a:rPr>
                <a:t>chính</a:t>
              </a:r>
              <a:r>
                <a:rPr lang="en-US" sz="1700" kern="1200" dirty="0">
                  <a:solidFill>
                    <a:schemeClr val="tx1"/>
                  </a:solidFill>
                </a:rPr>
                <a:t> sang </a:t>
              </a:r>
              <a:r>
                <a:rPr lang="en-US" sz="1700" kern="1200" dirty="0" err="1">
                  <a:solidFill>
                    <a:schemeClr val="tx1"/>
                  </a:solidFill>
                </a:rPr>
                <a:t>sử</a:t>
              </a:r>
              <a:r>
                <a:rPr lang="en-US" sz="1700" kern="1200" dirty="0">
                  <a:solidFill>
                    <a:schemeClr val="tx1"/>
                  </a:solidFill>
                </a:rPr>
                <a:t> </a:t>
              </a:r>
              <a:r>
                <a:rPr lang="en-US" sz="1700" kern="1200" dirty="0" err="1">
                  <a:solidFill>
                    <a:schemeClr val="tx1"/>
                  </a:solidFill>
                </a:rPr>
                <a:t>dụng</a:t>
              </a:r>
              <a:r>
                <a:rPr lang="en-US" sz="1700" kern="1200" dirty="0">
                  <a:solidFill>
                    <a:schemeClr val="tx1"/>
                  </a:solidFill>
                </a:rPr>
                <a:t> </a:t>
              </a:r>
              <a:r>
                <a:rPr lang="en-US" sz="1700" kern="1200" dirty="0" err="1">
                  <a:solidFill>
                    <a:schemeClr val="tx1"/>
                  </a:solidFill>
                </a:rPr>
                <a:t>một</a:t>
              </a:r>
              <a:r>
                <a:rPr lang="en-US" sz="1700" kern="1200" dirty="0">
                  <a:solidFill>
                    <a:schemeClr val="tx1"/>
                  </a:solidFill>
                </a:rPr>
                <a:t> </a:t>
              </a:r>
              <a:r>
                <a:rPr lang="en-US" sz="1700" kern="1200" dirty="0" err="1">
                  <a:solidFill>
                    <a:schemeClr val="tx1"/>
                  </a:solidFill>
                </a:rPr>
                <a:t>cách</a:t>
              </a:r>
              <a:r>
                <a:rPr lang="en-US" sz="1700" kern="1200" dirty="0">
                  <a:solidFill>
                    <a:schemeClr val="tx1"/>
                  </a:solidFill>
                </a:rPr>
                <a:t> </a:t>
              </a:r>
              <a:r>
                <a:rPr lang="en-US" sz="1700" kern="1200" dirty="0" err="1">
                  <a:solidFill>
                    <a:schemeClr val="tx1"/>
                  </a:solidFill>
                </a:rPr>
                <a:t>phổ</a:t>
              </a:r>
              <a:r>
                <a:rPr lang="en-US" sz="1700" kern="1200" dirty="0">
                  <a:solidFill>
                    <a:schemeClr val="tx1"/>
                  </a:solidFill>
                </a:rPr>
                <a:t> </a:t>
              </a:r>
              <a:r>
                <a:rPr lang="en-US" sz="1700" kern="1200" dirty="0" err="1">
                  <a:solidFill>
                    <a:schemeClr val="tx1"/>
                  </a:solidFill>
                </a:rPr>
                <a:t>biến</a:t>
              </a:r>
              <a:r>
                <a:rPr lang="en-US" sz="1700" kern="1200" dirty="0">
                  <a:solidFill>
                    <a:schemeClr val="tx1"/>
                  </a:solidFill>
                </a:rPr>
                <a:t> </a:t>
              </a:r>
              <a:r>
                <a:rPr lang="en-US" sz="1700" kern="1200" dirty="0" err="1">
                  <a:solidFill>
                    <a:schemeClr val="tx1"/>
                  </a:solidFill>
                </a:rPr>
                <a:t>sức</a:t>
              </a:r>
              <a:r>
                <a:rPr lang="en-US" sz="1700" kern="1200" dirty="0">
                  <a:solidFill>
                    <a:schemeClr val="tx1"/>
                  </a:solidFill>
                </a:rPr>
                <a:t> </a:t>
              </a:r>
              <a:r>
                <a:rPr lang="en-US" sz="1700" kern="1200" dirty="0" err="1">
                  <a:solidFill>
                    <a:schemeClr val="tx1"/>
                  </a:solidFill>
                </a:rPr>
                <a:t>lao</a:t>
              </a:r>
              <a:r>
                <a:rPr lang="en-US" sz="1700" kern="1200" dirty="0">
                  <a:solidFill>
                    <a:schemeClr val="tx1"/>
                  </a:solidFill>
                </a:rPr>
                <a:t> </a:t>
              </a:r>
              <a:r>
                <a:rPr lang="en-US" sz="1700" kern="1200" dirty="0" err="1">
                  <a:solidFill>
                    <a:schemeClr val="tx1"/>
                  </a:solidFill>
                </a:rPr>
                <a:t>động</a:t>
              </a:r>
              <a:r>
                <a:rPr lang="en-US" sz="1700" kern="1200" dirty="0">
                  <a:solidFill>
                    <a:schemeClr val="tx1"/>
                  </a:solidFill>
                </a:rPr>
                <a:t> </a:t>
              </a:r>
              <a:r>
                <a:rPr lang="en-US" sz="1700" kern="1200" dirty="0" err="1">
                  <a:solidFill>
                    <a:schemeClr val="tx1"/>
                  </a:solidFill>
                </a:rPr>
                <a:t>với</a:t>
              </a:r>
              <a:r>
                <a:rPr lang="en-US" sz="1700" kern="1200" dirty="0">
                  <a:solidFill>
                    <a:schemeClr val="tx1"/>
                  </a:solidFill>
                </a:rPr>
                <a:t> </a:t>
              </a:r>
              <a:r>
                <a:rPr lang="en-US" sz="1700" kern="1200" dirty="0" err="1">
                  <a:solidFill>
                    <a:schemeClr val="tx1"/>
                  </a:solidFill>
                </a:rPr>
                <a:t>công</a:t>
              </a:r>
              <a:r>
                <a:rPr lang="en-US" sz="1700" kern="1200" dirty="0">
                  <a:solidFill>
                    <a:schemeClr val="tx1"/>
                  </a:solidFill>
                </a:rPr>
                <a:t> </a:t>
              </a:r>
              <a:r>
                <a:rPr lang="en-US" sz="1700" kern="1200" dirty="0" err="1">
                  <a:solidFill>
                    <a:schemeClr val="tx1"/>
                  </a:solidFill>
                </a:rPr>
                <a:t>nghệ</a:t>
              </a:r>
              <a:r>
                <a:rPr lang="en-US" sz="1700" kern="1200" dirty="0">
                  <a:solidFill>
                    <a:schemeClr val="tx1"/>
                  </a:solidFill>
                </a:rPr>
                <a:t>, </a:t>
              </a:r>
              <a:r>
                <a:rPr lang="en-US" sz="1700" kern="1200" dirty="0" err="1">
                  <a:solidFill>
                    <a:schemeClr val="tx1"/>
                  </a:solidFill>
                </a:rPr>
                <a:t>phương</a:t>
              </a:r>
              <a:r>
                <a:rPr lang="en-US" sz="1700" kern="1200" dirty="0">
                  <a:solidFill>
                    <a:schemeClr val="tx1"/>
                  </a:solidFill>
                </a:rPr>
                <a:t> </a:t>
              </a:r>
              <a:r>
                <a:rPr lang="en-US" sz="1700" kern="1200" dirty="0" err="1">
                  <a:solidFill>
                    <a:schemeClr val="tx1"/>
                  </a:solidFill>
                </a:rPr>
                <a:t>tiện</a:t>
              </a:r>
              <a:r>
                <a:rPr lang="en-US" sz="1700" kern="1200" dirty="0">
                  <a:solidFill>
                    <a:schemeClr val="tx1"/>
                  </a:solidFill>
                </a:rPr>
                <a:t> </a:t>
              </a:r>
              <a:r>
                <a:rPr lang="en-US" sz="1700" kern="1200" dirty="0" err="1">
                  <a:solidFill>
                    <a:schemeClr val="tx1"/>
                  </a:solidFill>
                </a:rPr>
                <a:t>và</a:t>
              </a:r>
              <a:r>
                <a:rPr lang="en-US" sz="1700" kern="1200" dirty="0">
                  <a:solidFill>
                    <a:schemeClr val="tx1"/>
                  </a:solidFill>
                </a:rPr>
                <a:t> </a:t>
              </a:r>
              <a:r>
                <a:rPr lang="en-US" sz="1700" kern="1200" dirty="0" err="1">
                  <a:solidFill>
                    <a:schemeClr val="tx1"/>
                  </a:solidFill>
                </a:rPr>
                <a:t>phương</a:t>
              </a:r>
              <a:r>
                <a:rPr lang="en-US" sz="1700" kern="1200" dirty="0">
                  <a:solidFill>
                    <a:schemeClr val="tx1"/>
                  </a:solidFill>
                </a:rPr>
                <a:t> </a:t>
              </a:r>
              <a:r>
                <a:rPr lang="en-US" sz="1700" kern="1200" dirty="0" err="1">
                  <a:solidFill>
                    <a:schemeClr val="tx1"/>
                  </a:solidFill>
                </a:rPr>
                <a:t>pháp</a:t>
              </a:r>
              <a:r>
                <a:rPr lang="en-US" sz="1700" kern="1200" dirty="0">
                  <a:solidFill>
                    <a:schemeClr val="tx1"/>
                  </a:solidFill>
                </a:rPr>
                <a:t> </a:t>
              </a:r>
              <a:r>
                <a:rPr lang="en-US" sz="1700" kern="1200" dirty="0" err="1">
                  <a:solidFill>
                    <a:schemeClr val="tx1"/>
                  </a:solidFill>
                </a:rPr>
                <a:t>tiên</a:t>
              </a:r>
              <a:r>
                <a:rPr lang="en-US" sz="1700" kern="1200" dirty="0">
                  <a:solidFill>
                    <a:schemeClr val="tx1"/>
                  </a:solidFill>
                </a:rPr>
                <a:t> </a:t>
              </a:r>
              <a:r>
                <a:rPr lang="en-US" sz="1700" kern="1200" dirty="0" err="1">
                  <a:solidFill>
                    <a:schemeClr val="tx1"/>
                  </a:solidFill>
                </a:rPr>
                <a:t>tiến</a:t>
              </a:r>
              <a:r>
                <a:rPr lang="en-US" sz="1700" kern="1200" dirty="0">
                  <a:solidFill>
                    <a:schemeClr val="tx1"/>
                  </a:solidFill>
                </a:rPr>
                <a:t>, </a:t>
              </a:r>
              <a:r>
                <a:rPr lang="en-US" sz="1700" kern="1200" dirty="0" err="1">
                  <a:solidFill>
                    <a:schemeClr val="tx1"/>
                  </a:solidFill>
                </a:rPr>
                <a:t>hiện</a:t>
              </a:r>
              <a:r>
                <a:rPr lang="en-US" sz="1700" kern="1200" dirty="0">
                  <a:solidFill>
                    <a:schemeClr val="tx1"/>
                  </a:solidFill>
                </a:rPr>
                <a:t> </a:t>
              </a:r>
              <a:r>
                <a:rPr lang="en-US" sz="1700" kern="1200" dirty="0" err="1">
                  <a:solidFill>
                    <a:schemeClr val="tx1"/>
                  </a:solidFill>
                </a:rPr>
                <a:t>đại</a:t>
              </a:r>
              <a:r>
                <a:rPr lang="en-US" sz="1700" kern="1200" dirty="0">
                  <a:solidFill>
                    <a:schemeClr val="tx1"/>
                  </a:solidFill>
                </a:rPr>
                <a:t>, </a:t>
              </a:r>
              <a:r>
                <a:rPr lang="en-US" sz="1700" kern="1200" dirty="0" err="1">
                  <a:solidFill>
                    <a:schemeClr val="tx1"/>
                  </a:solidFill>
                </a:rPr>
                <a:t>dựa</a:t>
              </a:r>
              <a:r>
                <a:rPr lang="en-US" sz="1700" kern="1200" dirty="0">
                  <a:solidFill>
                    <a:schemeClr val="tx1"/>
                  </a:solidFill>
                </a:rPr>
                <a:t> </a:t>
              </a:r>
              <a:r>
                <a:rPr lang="en-US" sz="1700" kern="1200" dirty="0" err="1">
                  <a:solidFill>
                    <a:schemeClr val="tx1"/>
                  </a:solidFill>
                </a:rPr>
                <a:t>trên</a:t>
              </a:r>
              <a:r>
                <a:rPr lang="en-US" sz="1700" kern="1200" dirty="0">
                  <a:solidFill>
                    <a:schemeClr val="tx1"/>
                  </a:solidFill>
                </a:rPr>
                <a:t> </a:t>
              </a:r>
              <a:r>
                <a:rPr lang="en-US" sz="1700" kern="1200" dirty="0" err="1">
                  <a:solidFill>
                    <a:schemeClr val="tx1"/>
                  </a:solidFill>
                </a:rPr>
                <a:t>sự</a:t>
              </a:r>
              <a:r>
                <a:rPr lang="en-US" sz="1700" kern="1200" dirty="0">
                  <a:solidFill>
                    <a:schemeClr val="tx1"/>
                  </a:solidFill>
                </a:rPr>
                <a:t> </a:t>
              </a:r>
              <a:r>
                <a:rPr lang="en-US" sz="1700" kern="1200" dirty="0" err="1">
                  <a:solidFill>
                    <a:schemeClr val="tx1"/>
                  </a:solidFill>
                </a:rPr>
                <a:t>phát</a:t>
              </a:r>
              <a:r>
                <a:rPr lang="en-US" sz="1700" kern="1200" dirty="0">
                  <a:solidFill>
                    <a:schemeClr val="tx1"/>
                  </a:solidFill>
                </a:rPr>
                <a:t> </a:t>
              </a:r>
              <a:r>
                <a:rPr lang="en-US" sz="1700" kern="1200" dirty="0" err="1">
                  <a:solidFill>
                    <a:schemeClr val="tx1"/>
                  </a:solidFill>
                </a:rPr>
                <a:t>triển</a:t>
              </a:r>
              <a:r>
                <a:rPr lang="en-US" sz="1700" kern="1200" dirty="0">
                  <a:solidFill>
                    <a:schemeClr val="tx1"/>
                  </a:solidFill>
                </a:rPr>
                <a:t> </a:t>
              </a:r>
              <a:r>
                <a:rPr lang="en-US" sz="1700" kern="1200" dirty="0" err="1">
                  <a:solidFill>
                    <a:schemeClr val="tx1"/>
                  </a:solidFill>
                </a:rPr>
                <a:t>của</a:t>
              </a:r>
              <a:r>
                <a:rPr lang="en-US" sz="1700" kern="1200" dirty="0">
                  <a:solidFill>
                    <a:schemeClr val="tx1"/>
                  </a:solidFill>
                </a:rPr>
                <a:t> </a:t>
              </a:r>
              <a:r>
                <a:rPr lang="en-US" sz="1700" kern="1200" dirty="0" err="1">
                  <a:solidFill>
                    <a:schemeClr val="tx1"/>
                  </a:solidFill>
                </a:rPr>
                <a:t>công</a:t>
              </a:r>
              <a:r>
                <a:rPr lang="en-US" sz="1700" kern="1200" dirty="0">
                  <a:solidFill>
                    <a:schemeClr val="tx1"/>
                  </a:solidFill>
                </a:rPr>
                <a:t> </a:t>
              </a:r>
              <a:r>
                <a:rPr lang="en-US" sz="1700" kern="1200" dirty="0" err="1">
                  <a:solidFill>
                    <a:schemeClr val="tx1"/>
                  </a:solidFill>
                </a:rPr>
                <a:t>nghiệp</a:t>
              </a:r>
              <a:r>
                <a:rPr lang="en-US" sz="1700" kern="1200" dirty="0">
                  <a:solidFill>
                    <a:schemeClr val="tx1"/>
                  </a:solidFill>
                </a:rPr>
                <a:t> </a:t>
              </a:r>
              <a:r>
                <a:rPr lang="en-US" sz="1700" kern="1200" dirty="0" err="1">
                  <a:solidFill>
                    <a:schemeClr val="tx1"/>
                  </a:solidFill>
                </a:rPr>
                <a:t>và</a:t>
              </a:r>
              <a:r>
                <a:rPr lang="en-US" sz="1700" kern="1200" dirty="0">
                  <a:solidFill>
                    <a:schemeClr val="tx1"/>
                  </a:solidFill>
                </a:rPr>
                <a:t> </a:t>
              </a:r>
              <a:r>
                <a:rPr lang="en-US" sz="1700" kern="1200" dirty="0" err="1">
                  <a:solidFill>
                    <a:schemeClr val="tx1"/>
                  </a:solidFill>
                </a:rPr>
                <a:t>tiến</a:t>
              </a:r>
              <a:r>
                <a:rPr lang="en-US" sz="1700" kern="1200" dirty="0">
                  <a:solidFill>
                    <a:schemeClr val="tx1"/>
                  </a:solidFill>
                </a:rPr>
                <a:t> </a:t>
              </a:r>
              <a:r>
                <a:rPr lang="en-US" sz="1700" kern="1200" dirty="0" err="1">
                  <a:solidFill>
                    <a:schemeClr val="tx1"/>
                  </a:solidFill>
                </a:rPr>
                <a:t>bộ</a:t>
              </a:r>
              <a:r>
                <a:rPr lang="en-US" sz="1700" kern="1200" dirty="0">
                  <a:solidFill>
                    <a:schemeClr val="tx1"/>
                  </a:solidFill>
                </a:rPr>
                <a:t> </a:t>
              </a:r>
              <a:r>
                <a:rPr lang="en-US" sz="1700" kern="1200" dirty="0" err="1">
                  <a:solidFill>
                    <a:schemeClr val="tx1"/>
                  </a:solidFill>
                </a:rPr>
                <a:t>của</a:t>
              </a:r>
              <a:r>
                <a:rPr lang="en-US" sz="1700" kern="1200" dirty="0">
                  <a:solidFill>
                    <a:schemeClr val="tx1"/>
                  </a:solidFill>
                </a:rPr>
                <a:t> </a:t>
              </a:r>
              <a:r>
                <a:rPr lang="en-US" sz="1700" kern="1200" dirty="0" err="1">
                  <a:solidFill>
                    <a:schemeClr val="tx1"/>
                  </a:solidFill>
                </a:rPr>
                <a:t>khoa</a:t>
              </a:r>
              <a:r>
                <a:rPr lang="en-US" sz="1700" kern="1200" dirty="0">
                  <a:solidFill>
                    <a:schemeClr val="tx1"/>
                  </a:solidFill>
                </a:rPr>
                <a:t> </a:t>
              </a:r>
              <a:r>
                <a:rPr lang="en-US" sz="1700" kern="1200" dirty="0" err="1">
                  <a:solidFill>
                    <a:schemeClr val="tx1"/>
                  </a:solidFill>
                </a:rPr>
                <a:t>học</a:t>
              </a:r>
              <a:r>
                <a:rPr lang="en-US" sz="1700" kern="1200" dirty="0">
                  <a:solidFill>
                    <a:schemeClr val="tx1"/>
                  </a:solidFill>
                </a:rPr>
                <a:t> - </a:t>
              </a:r>
              <a:r>
                <a:rPr lang="en-US" sz="1700" kern="1200" dirty="0" err="1">
                  <a:solidFill>
                    <a:schemeClr val="tx1"/>
                  </a:solidFill>
                </a:rPr>
                <a:t>công</a:t>
              </a:r>
              <a:r>
                <a:rPr lang="en-US" sz="1700" kern="1200" dirty="0">
                  <a:solidFill>
                    <a:schemeClr val="tx1"/>
                  </a:solidFill>
                </a:rPr>
                <a:t> </a:t>
              </a:r>
              <a:r>
                <a:rPr lang="en-US" sz="1700" kern="1200" dirty="0" err="1">
                  <a:solidFill>
                    <a:schemeClr val="tx1"/>
                  </a:solidFill>
                </a:rPr>
                <a:t>nghệ</a:t>
              </a:r>
              <a:r>
                <a:rPr lang="en-US" sz="1700" kern="1200" dirty="0">
                  <a:solidFill>
                    <a:schemeClr val="tx1"/>
                  </a:solidFill>
                </a:rPr>
                <a:t>, </a:t>
              </a:r>
              <a:r>
                <a:rPr lang="en-US" sz="1700" kern="1200" dirty="0" err="1">
                  <a:solidFill>
                    <a:schemeClr val="tx1"/>
                  </a:solidFill>
                </a:rPr>
                <a:t>tạo</a:t>
              </a:r>
              <a:r>
                <a:rPr lang="en-US" sz="1700" kern="1200" dirty="0">
                  <a:solidFill>
                    <a:schemeClr val="tx1"/>
                  </a:solidFill>
                </a:rPr>
                <a:t> </a:t>
              </a:r>
              <a:r>
                <a:rPr lang="en-US" sz="1700" kern="1200" dirty="0" err="1">
                  <a:solidFill>
                    <a:schemeClr val="tx1"/>
                  </a:solidFill>
                </a:rPr>
                <a:t>ra</a:t>
              </a:r>
              <a:r>
                <a:rPr lang="en-US" sz="1700" kern="1200" dirty="0">
                  <a:solidFill>
                    <a:schemeClr val="tx1"/>
                  </a:solidFill>
                </a:rPr>
                <a:t> </a:t>
              </a:r>
              <a:r>
                <a:rPr lang="en-US" sz="1700" kern="1200" dirty="0" err="1">
                  <a:solidFill>
                    <a:schemeClr val="tx1"/>
                  </a:solidFill>
                </a:rPr>
                <a:t>năng</a:t>
              </a:r>
              <a:r>
                <a:rPr lang="en-US" sz="1700" kern="1200" dirty="0">
                  <a:solidFill>
                    <a:schemeClr val="tx1"/>
                  </a:solidFill>
                </a:rPr>
                <a:t> </a:t>
              </a:r>
              <a:r>
                <a:rPr lang="en-US" sz="1700" kern="1200" dirty="0" err="1">
                  <a:solidFill>
                    <a:schemeClr val="tx1"/>
                  </a:solidFill>
                </a:rPr>
                <a:t>xuất</a:t>
              </a:r>
              <a:r>
                <a:rPr lang="en-US" sz="1700" kern="1200" dirty="0">
                  <a:solidFill>
                    <a:schemeClr val="tx1"/>
                  </a:solidFill>
                </a:rPr>
                <a:t> </a:t>
              </a:r>
              <a:r>
                <a:rPr lang="en-US" sz="1700" kern="1200" dirty="0" err="1">
                  <a:solidFill>
                    <a:schemeClr val="tx1"/>
                  </a:solidFill>
                </a:rPr>
                <a:t>lao</a:t>
              </a:r>
              <a:r>
                <a:rPr lang="en-US" sz="1700" kern="1200" dirty="0">
                  <a:solidFill>
                    <a:schemeClr val="tx1"/>
                  </a:solidFill>
                </a:rPr>
                <a:t> </a:t>
              </a:r>
              <a:r>
                <a:rPr lang="en-US" sz="1700" kern="1200" dirty="0" err="1">
                  <a:solidFill>
                    <a:schemeClr val="tx1"/>
                  </a:solidFill>
                </a:rPr>
                <a:t>động</a:t>
              </a:r>
              <a:r>
                <a:rPr lang="en-US" sz="1700" kern="1200" dirty="0">
                  <a:solidFill>
                    <a:schemeClr val="tx1"/>
                  </a:solidFill>
                </a:rPr>
                <a:t> </a:t>
              </a:r>
              <a:r>
                <a:rPr lang="en-US" sz="1700" kern="1200" dirty="0" err="1">
                  <a:solidFill>
                    <a:schemeClr val="tx1"/>
                  </a:solidFill>
                </a:rPr>
                <a:t>xã</a:t>
              </a:r>
              <a:r>
                <a:rPr lang="en-US" sz="1700" kern="1200" dirty="0">
                  <a:solidFill>
                    <a:schemeClr val="tx1"/>
                  </a:solidFill>
                </a:rPr>
                <a:t> </a:t>
              </a:r>
              <a:r>
                <a:rPr lang="en-US" sz="1700" kern="1200" dirty="0" err="1">
                  <a:solidFill>
                    <a:schemeClr val="tx1"/>
                  </a:solidFill>
                </a:rPr>
                <a:t>hội</a:t>
              </a:r>
              <a:r>
                <a:rPr lang="en-US" sz="1700" kern="1200" dirty="0">
                  <a:solidFill>
                    <a:schemeClr val="tx1"/>
                  </a:solidFill>
                </a:rPr>
                <a:t> </a:t>
              </a:r>
              <a:r>
                <a:rPr lang="en-US" sz="1700" kern="1200" dirty="0" err="1">
                  <a:solidFill>
                    <a:schemeClr val="tx1"/>
                  </a:solidFill>
                </a:rPr>
                <a:t>cao</a:t>
              </a:r>
              <a:r>
                <a:rPr lang="en-US" sz="1700" kern="1200" dirty="0">
                  <a:solidFill>
                    <a:schemeClr val="tx1"/>
                  </a:solidFill>
                </a:rPr>
                <a:t>”.</a:t>
              </a:r>
            </a:p>
          </p:txBody>
        </p:sp>
      </p:grpSp>
      <p:grpSp>
        <p:nvGrpSpPr>
          <p:cNvPr id="21" name="Group 20"/>
          <p:cNvGrpSpPr/>
          <p:nvPr/>
        </p:nvGrpSpPr>
        <p:grpSpPr>
          <a:xfrm>
            <a:off x="6781801" y="1143000"/>
            <a:ext cx="1977178" cy="5334000"/>
            <a:chOff x="4063007" y="1219200"/>
            <a:chExt cx="2030015" cy="2560320"/>
          </a:xfrm>
        </p:grpSpPr>
        <p:sp>
          <p:nvSpPr>
            <p:cNvPr id="22" name="Rectangle 21"/>
            <p:cNvSpPr/>
            <p:nvPr/>
          </p:nvSpPr>
          <p:spPr>
            <a:xfrm>
              <a:off x="4063007" y="1219200"/>
              <a:ext cx="2030015" cy="2560320"/>
            </a:xfrm>
            <a:prstGeom prst="rect">
              <a:avLst/>
            </a:prstGeom>
            <a:solidFill>
              <a:srgbClr val="0070C0"/>
            </a:solidFill>
          </p:spPr>
          <p:style>
            <a:lnRef idx="2">
              <a:schemeClr val="lt1">
                <a:hueOff val="0"/>
                <a:satOff val="0"/>
                <a:lumOff val="0"/>
                <a:alphaOff val="0"/>
              </a:schemeClr>
            </a:lnRef>
            <a:fillRef idx="1">
              <a:schemeClr val="accent5">
                <a:hueOff val="-9933876"/>
                <a:satOff val="39811"/>
                <a:lumOff val="8628"/>
                <a:alphaOff val="0"/>
              </a:schemeClr>
            </a:fillRef>
            <a:effectRef idx="0">
              <a:schemeClr val="accent5">
                <a:hueOff val="-9933876"/>
                <a:satOff val="39811"/>
                <a:lumOff val="8628"/>
                <a:alphaOff val="0"/>
              </a:schemeClr>
            </a:effectRef>
            <a:fontRef idx="minor">
              <a:schemeClr val="lt1"/>
            </a:fontRef>
          </p:style>
        </p:sp>
        <p:sp>
          <p:nvSpPr>
            <p:cNvPr id="23" name="Rectangle 22"/>
            <p:cNvSpPr/>
            <p:nvPr/>
          </p:nvSpPr>
          <p:spPr>
            <a:xfrm>
              <a:off x="4063007" y="1219200"/>
              <a:ext cx="2030015" cy="256032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n-US" sz="2400" dirty="0" err="1">
                  <a:solidFill>
                    <a:schemeClr val="bg1"/>
                  </a:solidFill>
                </a:rPr>
                <a:t>Lần</a:t>
              </a:r>
              <a:r>
                <a:rPr lang="en-US" sz="2400" dirty="0">
                  <a:solidFill>
                    <a:schemeClr val="bg1"/>
                  </a:solidFill>
                </a:rPr>
                <a:t> </a:t>
              </a:r>
              <a:r>
                <a:rPr lang="en-US" sz="2400" dirty="0" err="1">
                  <a:solidFill>
                    <a:schemeClr val="bg1"/>
                  </a:solidFill>
                </a:rPr>
                <a:t>đầu</a:t>
              </a:r>
              <a:r>
                <a:rPr lang="en-US" sz="2400" dirty="0">
                  <a:solidFill>
                    <a:schemeClr val="bg1"/>
                  </a:solidFill>
                </a:rPr>
                <a:t> </a:t>
              </a:r>
              <a:r>
                <a:rPr lang="en-US" sz="2400" dirty="0" err="1">
                  <a:solidFill>
                    <a:schemeClr val="bg1"/>
                  </a:solidFill>
                </a:rPr>
                <a:t>tiên</a:t>
              </a:r>
              <a:r>
                <a:rPr lang="en-US" sz="2400" dirty="0">
                  <a:solidFill>
                    <a:schemeClr val="bg1"/>
                  </a:solidFill>
                </a:rPr>
                <a:t> </a:t>
              </a:r>
              <a:r>
                <a:rPr lang="en-US" sz="2400" dirty="0" err="1">
                  <a:solidFill>
                    <a:schemeClr val="bg1"/>
                  </a:solidFill>
                </a:rPr>
                <a:t>đưa</a:t>
              </a:r>
              <a:r>
                <a:rPr lang="en-US" sz="2400" dirty="0">
                  <a:solidFill>
                    <a:schemeClr val="bg1"/>
                  </a:solidFill>
                </a:rPr>
                <a:t> </a:t>
              </a:r>
              <a:r>
                <a:rPr lang="en-US" sz="2400" dirty="0" err="1">
                  <a:solidFill>
                    <a:schemeClr val="bg1"/>
                  </a:solidFill>
                </a:rPr>
                <a:t>ra</a:t>
              </a:r>
              <a:r>
                <a:rPr lang="en-US" sz="2400" dirty="0">
                  <a:solidFill>
                    <a:schemeClr val="bg1"/>
                  </a:solidFill>
                </a:rPr>
                <a:t> </a:t>
              </a:r>
              <a:r>
                <a:rPr lang="en-US" sz="2400" dirty="0" err="1">
                  <a:solidFill>
                    <a:schemeClr val="bg1"/>
                  </a:solidFill>
                </a:rPr>
                <a:t>quan</a:t>
              </a:r>
              <a:r>
                <a:rPr lang="en-US" sz="2400" dirty="0">
                  <a:solidFill>
                    <a:schemeClr val="bg1"/>
                  </a:solidFill>
                </a:rPr>
                <a:t> </a:t>
              </a:r>
              <a:r>
                <a:rPr lang="en-US" sz="2400" dirty="0" err="1">
                  <a:solidFill>
                    <a:schemeClr val="bg1"/>
                  </a:solidFill>
                </a:rPr>
                <a:t>điểm</a:t>
              </a:r>
              <a:r>
                <a:rPr lang="en-US" sz="2400" dirty="0">
                  <a:solidFill>
                    <a:schemeClr val="bg1"/>
                  </a:solidFill>
                </a:rPr>
                <a:t> </a:t>
              </a:r>
              <a:r>
                <a:rPr lang="en-US" sz="2400" dirty="0" err="1">
                  <a:solidFill>
                    <a:schemeClr val="bg1"/>
                  </a:solidFill>
                </a:rPr>
                <a:t>xây</a:t>
              </a:r>
              <a:r>
                <a:rPr lang="en-US" sz="2400" dirty="0">
                  <a:solidFill>
                    <a:schemeClr val="bg1"/>
                  </a:solidFill>
                </a:rPr>
                <a:t> </a:t>
              </a:r>
              <a:r>
                <a:rPr lang="en-US" sz="2400" dirty="0" err="1">
                  <a:solidFill>
                    <a:schemeClr val="bg1"/>
                  </a:solidFill>
                </a:rPr>
                <a:t>dựng</a:t>
              </a:r>
              <a:r>
                <a:rPr lang="en-US" sz="2400" dirty="0">
                  <a:solidFill>
                    <a:schemeClr val="bg1"/>
                  </a:solidFill>
                </a:rPr>
                <a:t> </a:t>
              </a:r>
              <a:r>
                <a:rPr lang="en-US" sz="2400" dirty="0" err="1">
                  <a:solidFill>
                    <a:schemeClr val="bg1"/>
                  </a:solidFill>
                </a:rPr>
                <a:t>Nhà</a:t>
              </a:r>
              <a:r>
                <a:rPr lang="en-US" sz="2400" dirty="0">
                  <a:solidFill>
                    <a:schemeClr val="bg1"/>
                  </a:solidFill>
                </a:rPr>
                <a:t> </a:t>
              </a:r>
              <a:r>
                <a:rPr lang="en-US" sz="2400" dirty="0" err="1">
                  <a:solidFill>
                    <a:schemeClr val="bg1"/>
                  </a:solidFill>
                </a:rPr>
                <a:t>nước</a:t>
              </a:r>
              <a:r>
                <a:rPr lang="en-US" sz="2400" dirty="0">
                  <a:solidFill>
                    <a:schemeClr val="bg1"/>
                  </a:solidFill>
                </a:rPr>
                <a:t> </a:t>
              </a:r>
              <a:r>
                <a:rPr lang="en-US" sz="2400" dirty="0" err="1">
                  <a:solidFill>
                    <a:schemeClr val="bg1"/>
                  </a:solidFill>
                </a:rPr>
                <a:t>pháp</a:t>
              </a:r>
              <a:r>
                <a:rPr lang="en-US" sz="2400" dirty="0">
                  <a:solidFill>
                    <a:schemeClr val="bg1"/>
                  </a:solidFill>
                </a:rPr>
                <a:t> </a:t>
              </a:r>
              <a:r>
                <a:rPr lang="en-US" sz="2400" dirty="0" err="1">
                  <a:solidFill>
                    <a:schemeClr val="bg1"/>
                  </a:solidFill>
                </a:rPr>
                <a:t>quyền</a:t>
              </a:r>
              <a:r>
                <a:rPr lang="en-US" sz="2400" dirty="0">
                  <a:solidFill>
                    <a:schemeClr val="bg1"/>
                  </a:solidFill>
                </a:rPr>
                <a:t> </a:t>
              </a:r>
              <a:r>
                <a:rPr lang="en-US" sz="2400" dirty="0" err="1">
                  <a:solidFill>
                    <a:schemeClr val="bg1"/>
                  </a:solidFill>
                </a:rPr>
                <a:t>xã</a:t>
              </a:r>
              <a:r>
                <a:rPr lang="en-US" sz="2400" dirty="0">
                  <a:solidFill>
                    <a:schemeClr val="bg1"/>
                  </a:solidFill>
                </a:rPr>
                <a:t> </a:t>
              </a:r>
              <a:r>
                <a:rPr lang="en-US" sz="2400" dirty="0" err="1">
                  <a:solidFill>
                    <a:schemeClr val="bg1"/>
                  </a:solidFill>
                </a:rPr>
                <a:t>hội</a:t>
              </a:r>
              <a:r>
                <a:rPr lang="en-US" sz="2400" dirty="0">
                  <a:solidFill>
                    <a:schemeClr val="bg1"/>
                  </a:solidFill>
                </a:rPr>
                <a:t> </a:t>
              </a:r>
              <a:r>
                <a:rPr lang="en-US" sz="2400" dirty="0" err="1">
                  <a:solidFill>
                    <a:schemeClr val="bg1"/>
                  </a:solidFill>
                </a:rPr>
                <a:t>chủ</a:t>
              </a:r>
              <a:r>
                <a:rPr lang="en-US" sz="2400" dirty="0">
                  <a:solidFill>
                    <a:schemeClr val="bg1"/>
                  </a:solidFill>
                </a:rPr>
                <a:t> </a:t>
              </a:r>
              <a:r>
                <a:rPr lang="en-US" sz="2400" dirty="0" err="1">
                  <a:solidFill>
                    <a:schemeClr val="bg1"/>
                  </a:solidFill>
                </a:rPr>
                <a:t>nghĩa</a:t>
              </a:r>
              <a:r>
                <a:rPr lang="en-US" sz="2400" dirty="0">
                  <a:solidFill>
                    <a:schemeClr val="bg1"/>
                  </a:solidFill>
                </a:rPr>
                <a:t> </a:t>
              </a:r>
              <a:r>
                <a:rPr lang="en-US" sz="2400" dirty="0" err="1">
                  <a:solidFill>
                    <a:schemeClr val="bg1"/>
                  </a:solidFill>
                </a:rPr>
                <a:t>của</a:t>
              </a:r>
              <a:r>
                <a:rPr lang="en-US" sz="2400" dirty="0">
                  <a:solidFill>
                    <a:schemeClr val="bg1"/>
                  </a:solidFill>
                </a:rPr>
                <a:t> </a:t>
              </a:r>
              <a:r>
                <a:rPr lang="en-US" sz="2400" dirty="0" err="1">
                  <a:solidFill>
                    <a:schemeClr val="bg1"/>
                  </a:solidFill>
                </a:rPr>
                <a:t>dân</a:t>
              </a:r>
              <a:r>
                <a:rPr lang="en-US" sz="2400" dirty="0">
                  <a:solidFill>
                    <a:schemeClr val="bg1"/>
                  </a:solidFill>
                </a:rPr>
                <a:t>, do </a:t>
              </a:r>
              <a:r>
                <a:rPr lang="en-US" sz="2400" dirty="0" err="1">
                  <a:solidFill>
                    <a:schemeClr val="bg1"/>
                  </a:solidFill>
                </a:rPr>
                <a:t>dân</a:t>
              </a:r>
              <a:r>
                <a:rPr lang="en-US" sz="2400" dirty="0">
                  <a:solidFill>
                    <a:schemeClr val="bg1"/>
                  </a:solidFill>
                </a:rPr>
                <a:t>, </a:t>
              </a:r>
              <a:r>
                <a:rPr lang="en-US" sz="2400" dirty="0" err="1">
                  <a:solidFill>
                    <a:schemeClr val="bg1"/>
                  </a:solidFill>
                </a:rPr>
                <a:t>vì</a:t>
              </a:r>
              <a:r>
                <a:rPr lang="en-US" sz="2400" dirty="0">
                  <a:solidFill>
                    <a:schemeClr val="bg1"/>
                  </a:solidFill>
                </a:rPr>
                <a:t> </a:t>
              </a:r>
              <a:r>
                <a:rPr lang="en-US" sz="2400" dirty="0" err="1">
                  <a:solidFill>
                    <a:schemeClr val="bg1"/>
                  </a:solidFill>
                </a:rPr>
                <a:t>dân</a:t>
              </a:r>
              <a:endParaRPr lang="en-US" sz="2400" kern="1200" dirty="0">
                <a:solidFill>
                  <a:schemeClr val="bg1"/>
                </a:solidFill>
              </a:endParaRPr>
            </a:p>
          </p:txBody>
        </p:sp>
      </p:grpSp>
    </p:spTree>
    <p:extLst>
      <p:ext uri="{BB962C8B-B14F-4D97-AF65-F5344CB8AC3E}">
        <p14:creationId xmlns:p14="http://schemas.microsoft.com/office/powerpoint/2010/main" val="28354659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p:cNvGrpSpPr/>
          <p:nvPr/>
        </p:nvGrpSpPr>
        <p:grpSpPr>
          <a:xfrm>
            <a:off x="2133600" y="228600"/>
            <a:ext cx="6705600" cy="1208576"/>
            <a:chOff x="2913192" y="1999466"/>
            <a:chExt cx="1136638" cy="996330"/>
          </a:xfrm>
        </p:grpSpPr>
        <p:sp>
          <p:nvSpPr>
            <p:cNvPr id="10" name="Rectangle 9"/>
            <p:cNvSpPr/>
            <p:nvPr/>
          </p:nvSpPr>
          <p:spPr>
            <a:xfrm>
              <a:off x="2913192" y="1999466"/>
              <a:ext cx="1136638" cy="996330"/>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11" name="Rectangle 10"/>
            <p:cNvSpPr/>
            <p:nvPr/>
          </p:nvSpPr>
          <p:spPr>
            <a:xfrm>
              <a:off x="2913192" y="1999466"/>
              <a:ext cx="1136638" cy="99633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lvl="0" algn="ctr" defTabSz="800100">
                <a:lnSpc>
                  <a:spcPct val="90000"/>
                </a:lnSpc>
                <a:spcBef>
                  <a:spcPct val="0"/>
                </a:spcBef>
                <a:spcAft>
                  <a:spcPct val="35000"/>
                </a:spcAft>
              </a:pPr>
              <a:r>
                <a:rPr lang="en-US" sz="3600" b="1" kern="1200" dirty="0">
                  <a:solidFill>
                    <a:srgbClr val="002060"/>
                  </a:solidFill>
                  <a:effectLst>
                    <a:outerShdw blurRad="38100" dist="38100" dir="2700000" algn="tl">
                      <a:srgbClr val="000000">
                        <a:alpha val="43137"/>
                      </a:srgbClr>
                    </a:outerShdw>
                  </a:effectLst>
                </a:rPr>
                <a:t>ĐHĐBTQ LẦN THỨ VIII (1996)</a:t>
              </a:r>
            </a:p>
          </p:txBody>
        </p:sp>
      </p:grpSp>
      <p:pic>
        <p:nvPicPr>
          <p:cNvPr id="12" name="Picture 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152400"/>
            <a:ext cx="1297443" cy="8637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13" name="Diagram 12"/>
          <p:cNvGraphicFramePr/>
          <p:nvPr>
            <p:extLst>
              <p:ext uri="{D42A27DB-BD31-4B8C-83A1-F6EECF244321}">
                <p14:modId xmlns:p14="http://schemas.microsoft.com/office/powerpoint/2010/main" val="2908029876"/>
              </p:ext>
            </p:extLst>
          </p:nvPr>
        </p:nvGraphicFramePr>
        <p:xfrm>
          <a:off x="1524000" y="1397000"/>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14" name="Group 13"/>
          <p:cNvGrpSpPr/>
          <p:nvPr/>
        </p:nvGrpSpPr>
        <p:grpSpPr>
          <a:xfrm>
            <a:off x="685800" y="1219200"/>
            <a:ext cx="3924301" cy="2552700"/>
            <a:chOff x="0" y="0"/>
            <a:chExt cx="3077883" cy="2032000"/>
          </a:xfrm>
        </p:grpSpPr>
        <p:sp>
          <p:nvSpPr>
            <p:cNvPr id="27" name="Round Single Corner Rectangle 26"/>
            <p:cNvSpPr/>
            <p:nvPr/>
          </p:nvSpPr>
          <p:spPr>
            <a:xfrm rot="16200000">
              <a:off x="508000" y="-508000"/>
              <a:ext cx="2032000" cy="3048000"/>
            </a:xfrm>
            <a:prstGeom prst="round1Rect">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28" name="Round Single Corner Rectangle 4"/>
            <p:cNvSpPr/>
            <p:nvPr/>
          </p:nvSpPr>
          <p:spPr>
            <a:xfrm>
              <a:off x="29883" y="173513"/>
              <a:ext cx="3048000" cy="152400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13792" tIns="113792" rIns="113792" bIns="113792" numCol="1" spcCol="1270" anchor="ctr" anchorCtr="0">
              <a:noAutofit/>
            </a:bodyPr>
            <a:lstStyle/>
            <a:p>
              <a:pPr lvl="0" defTabSz="711200">
                <a:lnSpc>
                  <a:spcPct val="90000"/>
                </a:lnSpc>
                <a:spcBef>
                  <a:spcPct val="0"/>
                </a:spcBef>
                <a:spcAft>
                  <a:spcPct val="35000"/>
                </a:spcAft>
              </a:pPr>
              <a:r>
                <a:rPr lang="nl-NL" sz="2000" kern="1200" dirty="0"/>
                <a:t>Khẳng định nước ta đã ra khỏi khủng hoảng KT-XH, tiếp tục làm rõ hơn quan niệm về chặng đường đầu tiên và chặng đường tiếp theo trong thời kỳ quá độ.</a:t>
              </a:r>
              <a:endParaRPr lang="en-US" sz="2000" kern="1200" dirty="0"/>
            </a:p>
          </p:txBody>
        </p:sp>
      </p:grpSp>
      <p:sp>
        <p:nvSpPr>
          <p:cNvPr id="25" name="Round Single Corner Rectangle 24"/>
          <p:cNvSpPr/>
          <p:nvPr/>
        </p:nvSpPr>
        <p:spPr>
          <a:xfrm>
            <a:off x="4572000" y="1219200"/>
            <a:ext cx="3886200" cy="2552700"/>
          </a:xfrm>
          <a:prstGeom prst="round1Rect">
            <a:avLst/>
          </a:prstGeom>
        </p:spPr>
        <p:style>
          <a:lnRef idx="2">
            <a:schemeClr val="lt1">
              <a:hueOff val="0"/>
              <a:satOff val="0"/>
              <a:lumOff val="0"/>
              <a:alphaOff val="0"/>
            </a:schemeClr>
          </a:lnRef>
          <a:fillRef idx="1">
            <a:schemeClr val="accent2">
              <a:hueOff val="1560506"/>
              <a:satOff val="-1946"/>
              <a:lumOff val="458"/>
              <a:alphaOff val="0"/>
            </a:schemeClr>
          </a:fillRef>
          <a:effectRef idx="0">
            <a:schemeClr val="accent2">
              <a:hueOff val="1560506"/>
              <a:satOff val="-1946"/>
              <a:lumOff val="458"/>
              <a:alphaOff val="0"/>
            </a:schemeClr>
          </a:effectRef>
          <a:fontRef idx="minor">
            <a:schemeClr val="lt1"/>
          </a:fontRef>
        </p:style>
      </p:sp>
      <p:sp>
        <p:nvSpPr>
          <p:cNvPr id="26" name="Round Single Corner Rectangle 6"/>
          <p:cNvSpPr/>
          <p:nvPr/>
        </p:nvSpPr>
        <p:spPr>
          <a:xfrm>
            <a:off x="4572000" y="1219199"/>
            <a:ext cx="3886200" cy="255269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13792" tIns="113792" rIns="113792" bIns="113792" numCol="1" spcCol="1270" anchor="ctr" anchorCtr="0">
            <a:noAutofit/>
          </a:bodyPr>
          <a:lstStyle/>
          <a:p>
            <a:pPr lvl="0"/>
            <a:r>
              <a:rPr lang="en-US" dirty="0" err="1"/>
              <a:t>Đối</a:t>
            </a:r>
            <a:r>
              <a:rPr lang="en-US" dirty="0"/>
              <a:t> </a:t>
            </a:r>
            <a:r>
              <a:rPr lang="en-US" dirty="0" err="1"/>
              <a:t>ngoại</a:t>
            </a:r>
            <a:r>
              <a:rPr lang="en-US" dirty="0"/>
              <a:t>: </a:t>
            </a:r>
            <a:r>
              <a:rPr lang="en-US" i="1" dirty="0" err="1"/>
              <a:t>Một</a:t>
            </a:r>
            <a:r>
              <a:rPr lang="en-US" i="1" dirty="0"/>
              <a:t> </a:t>
            </a:r>
            <a:r>
              <a:rPr lang="en-US" i="1" dirty="0" err="1"/>
              <a:t>là</a:t>
            </a:r>
            <a:r>
              <a:rPr lang="en-US" dirty="0"/>
              <a:t>, </a:t>
            </a:r>
            <a:r>
              <a:rPr lang="en-US" dirty="0" err="1"/>
              <a:t>chủ</a:t>
            </a:r>
            <a:r>
              <a:rPr lang="en-US" dirty="0"/>
              <a:t> </a:t>
            </a:r>
            <a:r>
              <a:rPr lang="en-US" dirty="0" err="1"/>
              <a:t>trương</a:t>
            </a:r>
            <a:r>
              <a:rPr lang="en-US" dirty="0"/>
              <a:t> </a:t>
            </a:r>
            <a:r>
              <a:rPr lang="en-US" dirty="0" err="1"/>
              <a:t>mở</a:t>
            </a:r>
            <a:r>
              <a:rPr lang="en-US" dirty="0"/>
              <a:t> </a:t>
            </a:r>
            <a:r>
              <a:rPr lang="en-US" dirty="0" err="1"/>
              <a:t>rộng</a:t>
            </a:r>
            <a:r>
              <a:rPr lang="en-US" dirty="0"/>
              <a:t> </a:t>
            </a:r>
            <a:r>
              <a:rPr lang="en-US" dirty="0" err="1"/>
              <a:t>quan</a:t>
            </a:r>
            <a:r>
              <a:rPr lang="en-US" dirty="0"/>
              <a:t> </a:t>
            </a:r>
            <a:r>
              <a:rPr lang="en-US" dirty="0" err="1"/>
              <a:t>hệ</a:t>
            </a:r>
            <a:r>
              <a:rPr lang="en-US" dirty="0"/>
              <a:t> </a:t>
            </a:r>
            <a:r>
              <a:rPr lang="en-US" dirty="0" err="1"/>
              <a:t>với</a:t>
            </a:r>
            <a:r>
              <a:rPr lang="en-US" dirty="0"/>
              <a:t> </a:t>
            </a:r>
            <a:r>
              <a:rPr lang="en-US" dirty="0" err="1"/>
              <a:t>các</a:t>
            </a:r>
            <a:r>
              <a:rPr lang="en-US" dirty="0"/>
              <a:t> </a:t>
            </a:r>
            <a:r>
              <a:rPr lang="en-US" dirty="0" err="1"/>
              <a:t>đảng</a:t>
            </a:r>
            <a:r>
              <a:rPr lang="en-US" dirty="0"/>
              <a:t> </a:t>
            </a:r>
            <a:r>
              <a:rPr lang="en-US" dirty="0" err="1"/>
              <a:t>cầm</a:t>
            </a:r>
            <a:r>
              <a:rPr lang="en-US" dirty="0"/>
              <a:t> </a:t>
            </a:r>
            <a:r>
              <a:rPr lang="en-US" dirty="0" err="1"/>
              <a:t>quyền</a:t>
            </a:r>
            <a:r>
              <a:rPr lang="en-US" dirty="0"/>
              <a:t> </a:t>
            </a:r>
            <a:r>
              <a:rPr lang="en-US" dirty="0" err="1"/>
              <a:t>và</a:t>
            </a:r>
            <a:r>
              <a:rPr lang="en-US" dirty="0"/>
              <a:t> </a:t>
            </a:r>
            <a:r>
              <a:rPr lang="en-US" dirty="0" err="1"/>
              <a:t>các</a:t>
            </a:r>
            <a:r>
              <a:rPr lang="en-US" dirty="0"/>
              <a:t> </a:t>
            </a:r>
            <a:r>
              <a:rPr lang="en-US" dirty="0" err="1"/>
              <a:t>đảng</a:t>
            </a:r>
            <a:r>
              <a:rPr lang="en-US" dirty="0"/>
              <a:t> </a:t>
            </a:r>
            <a:r>
              <a:rPr lang="en-US" dirty="0" err="1"/>
              <a:t>khác</a:t>
            </a:r>
            <a:r>
              <a:rPr lang="en-US" dirty="0"/>
              <a:t>; </a:t>
            </a:r>
            <a:r>
              <a:rPr lang="en-US" i="1" dirty="0" err="1"/>
              <a:t>hai</a:t>
            </a:r>
            <a:r>
              <a:rPr lang="en-US" i="1" dirty="0"/>
              <a:t> </a:t>
            </a:r>
            <a:r>
              <a:rPr lang="en-US" i="1" dirty="0" err="1"/>
              <a:t>là</a:t>
            </a:r>
            <a:r>
              <a:rPr lang="en-US" dirty="0"/>
              <a:t>, </a:t>
            </a:r>
            <a:r>
              <a:rPr lang="en-US" dirty="0" err="1"/>
              <a:t>quán</a:t>
            </a:r>
            <a:r>
              <a:rPr lang="en-US" dirty="0"/>
              <a:t> </a:t>
            </a:r>
            <a:r>
              <a:rPr lang="en-US" dirty="0" err="1"/>
              <a:t>triệt</a:t>
            </a:r>
            <a:r>
              <a:rPr lang="en-US" dirty="0"/>
              <a:t> </a:t>
            </a:r>
            <a:r>
              <a:rPr lang="en-US" dirty="0" err="1"/>
              <a:t>yêu</a:t>
            </a:r>
            <a:r>
              <a:rPr lang="en-US" dirty="0"/>
              <a:t> </a:t>
            </a:r>
            <a:r>
              <a:rPr lang="en-US" dirty="0" err="1"/>
              <a:t>cầu</a:t>
            </a:r>
            <a:r>
              <a:rPr lang="en-US" dirty="0"/>
              <a:t> </a:t>
            </a:r>
            <a:r>
              <a:rPr lang="en-US" dirty="0" err="1"/>
              <a:t>mở</a:t>
            </a:r>
            <a:r>
              <a:rPr lang="en-US" dirty="0"/>
              <a:t> </a:t>
            </a:r>
            <a:r>
              <a:rPr lang="en-US" dirty="0" err="1"/>
              <a:t>rộng</a:t>
            </a:r>
            <a:r>
              <a:rPr lang="en-US" dirty="0"/>
              <a:t> </a:t>
            </a:r>
            <a:r>
              <a:rPr lang="en-US" dirty="0" err="1"/>
              <a:t>quan</a:t>
            </a:r>
            <a:r>
              <a:rPr lang="en-US" dirty="0"/>
              <a:t> </a:t>
            </a:r>
            <a:r>
              <a:rPr lang="en-US" dirty="0" err="1"/>
              <a:t>hệ</a:t>
            </a:r>
            <a:r>
              <a:rPr lang="en-US" dirty="0"/>
              <a:t> </a:t>
            </a:r>
            <a:r>
              <a:rPr lang="en-US" dirty="0" err="1"/>
              <a:t>đối</a:t>
            </a:r>
            <a:r>
              <a:rPr lang="en-US" dirty="0"/>
              <a:t> </a:t>
            </a:r>
            <a:r>
              <a:rPr lang="en-US" dirty="0" err="1"/>
              <a:t>ngoại</a:t>
            </a:r>
            <a:r>
              <a:rPr lang="en-US" dirty="0"/>
              <a:t> </a:t>
            </a:r>
            <a:r>
              <a:rPr lang="en-US" dirty="0" err="1"/>
              <a:t>nhân</a:t>
            </a:r>
            <a:r>
              <a:rPr lang="en-US" dirty="0"/>
              <a:t> </a:t>
            </a:r>
            <a:r>
              <a:rPr lang="en-US" dirty="0" err="1"/>
              <a:t>dân</a:t>
            </a:r>
            <a:r>
              <a:rPr lang="en-US" dirty="0"/>
              <a:t>, </a:t>
            </a:r>
            <a:r>
              <a:rPr lang="en-US" dirty="0" err="1"/>
              <a:t>quan</a:t>
            </a:r>
            <a:r>
              <a:rPr lang="en-US" dirty="0"/>
              <a:t> </a:t>
            </a:r>
            <a:r>
              <a:rPr lang="en-US" dirty="0" err="1"/>
              <a:t>hệ</a:t>
            </a:r>
            <a:r>
              <a:rPr lang="en-US" dirty="0"/>
              <a:t> </a:t>
            </a:r>
            <a:r>
              <a:rPr lang="en-US" dirty="0" err="1"/>
              <a:t>với</a:t>
            </a:r>
            <a:r>
              <a:rPr lang="en-US" dirty="0"/>
              <a:t> </a:t>
            </a:r>
            <a:r>
              <a:rPr lang="en-US" dirty="0" err="1"/>
              <a:t>các</a:t>
            </a:r>
            <a:r>
              <a:rPr lang="en-US" dirty="0"/>
              <a:t> </a:t>
            </a:r>
            <a:r>
              <a:rPr lang="en-US" dirty="0" err="1"/>
              <a:t>tổ</a:t>
            </a:r>
            <a:r>
              <a:rPr lang="en-US" dirty="0"/>
              <a:t> </a:t>
            </a:r>
            <a:r>
              <a:rPr lang="en-US" dirty="0" err="1"/>
              <a:t>chức</a:t>
            </a:r>
            <a:r>
              <a:rPr lang="en-US" dirty="0"/>
              <a:t> phi </a:t>
            </a:r>
            <a:r>
              <a:rPr lang="en-US" dirty="0" err="1"/>
              <a:t>chính</a:t>
            </a:r>
            <a:r>
              <a:rPr lang="en-US" dirty="0"/>
              <a:t> </a:t>
            </a:r>
            <a:r>
              <a:rPr lang="en-US" dirty="0" err="1"/>
              <a:t>phủ</a:t>
            </a:r>
            <a:r>
              <a:rPr lang="en-US" dirty="0"/>
              <a:t>; </a:t>
            </a:r>
            <a:r>
              <a:rPr lang="en-US" i="1" dirty="0" err="1"/>
              <a:t>ba</a:t>
            </a:r>
            <a:r>
              <a:rPr lang="en-US" i="1" dirty="0"/>
              <a:t> </a:t>
            </a:r>
            <a:r>
              <a:rPr lang="en-US" i="1" dirty="0" err="1"/>
              <a:t>là</a:t>
            </a:r>
            <a:r>
              <a:rPr lang="en-US" dirty="0"/>
              <a:t>, </a:t>
            </a:r>
            <a:r>
              <a:rPr lang="en-US" dirty="0" err="1"/>
              <a:t>lần</a:t>
            </a:r>
            <a:r>
              <a:rPr lang="en-US" dirty="0"/>
              <a:t> </a:t>
            </a:r>
            <a:r>
              <a:rPr lang="en-US" dirty="0" err="1"/>
              <a:t>đầu</a:t>
            </a:r>
            <a:r>
              <a:rPr lang="en-US" dirty="0"/>
              <a:t> </a:t>
            </a:r>
            <a:r>
              <a:rPr lang="en-US" dirty="0" err="1"/>
              <a:t>tiên</a:t>
            </a:r>
            <a:r>
              <a:rPr lang="en-US" dirty="0"/>
              <a:t> </a:t>
            </a:r>
            <a:r>
              <a:rPr lang="en-US" dirty="0" err="1"/>
              <a:t>Đảng</a:t>
            </a:r>
            <a:r>
              <a:rPr lang="en-US" dirty="0"/>
              <a:t> </a:t>
            </a:r>
            <a:r>
              <a:rPr lang="en-US" dirty="0" err="1"/>
              <a:t>đưa</a:t>
            </a:r>
            <a:r>
              <a:rPr lang="en-US" dirty="0"/>
              <a:t> </a:t>
            </a:r>
            <a:r>
              <a:rPr lang="en-US" dirty="0" err="1"/>
              <a:t>ra</a:t>
            </a:r>
            <a:r>
              <a:rPr lang="en-US" dirty="0"/>
              <a:t> </a:t>
            </a:r>
            <a:r>
              <a:rPr lang="en-US" dirty="0" err="1"/>
              <a:t>chủ</a:t>
            </a:r>
            <a:r>
              <a:rPr lang="en-US" dirty="0"/>
              <a:t> </a:t>
            </a:r>
            <a:r>
              <a:rPr lang="en-US" dirty="0" err="1"/>
              <a:t>trương</a:t>
            </a:r>
            <a:r>
              <a:rPr lang="en-US" dirty="0"/>
              <a:t> </a:t>
            </a:r>
            <a:r>
              <a:rPr lang="en-US" dirty="0" err="1"/>
              <a:t>thử</a:t>
            </a:r>
            <a:r>
              <a:rPr lang="en-US" dirty="0"/>
              <a:t> </a:t>
            </a:r>
            <a:r>
              <a:rPr lang="en-US" dirty="0" err="1"/>
              <a:t>nghiệm</a:t>
            </a:r>
            <a:r>
              <a:rPr lang="en-US" dirty="0"/>
              <a:t> </a:t>
            </a:r>
            <a:r>
              <a:rPr lang="en-US" dirty="0" err="1"/>
              <a:t>để</a:t>
            </a:r>
            <a:r>
              <a:rPr lang="en-US" dirty="0"/>
              <a:t> </a:t>
            </a:r>
            <a:r>
              <a:rPr lang="en-US" dirty="0" err="1"/>
              <a:t>tiến</a:t>
            </a:r>
            <a:r>
              <a:rPr lang="en-US" dirty="0"/>
              <a:t> </a:t>
            </a:r>
            <a:r>
              <a:rPr lang="en-US" dirty="0" err="1"/>
              <a:t>tới</a:t>
            </a:r>
            <a:r>
              <a:rPr lang="en-US" dirty="0"/>
              <a:t> </a:t>
            </a:r>
            <a:r>
              <a:rPr lang="en-US" dirty="0" err="1"/>
              <a:t>thực</a:t>
            </a:r>
            <a:r>
              <a:rPr lang="en-US" dirty="0"/>
              <a:t> </a:t>
            </a:r>
            <a:r>
              <a:rPr lang="en-US" dirty="0" err="1"/>
              <a:t>hiện</a:t>
            </a:r>
            <a:r>
              <a:rPr lang="en-US" dirty="0"/>
              <a:t> </a:t>
            </a:r>
            <a:r>
              <a:rPr lang="en-US" dirty="0" err="1"/>
              <a:t>đầu</a:t>
            </a:r>
            <a:r>
              <a:rPr lang="en-US" dirty="0"/>
              <a:t> </a:t>
            </a:r>
            <a:r>
              <a:rPr lang="en-US" dirty="0" err="1"/>
              <a:t>tư</a:t>
            </a:r>
            <a:r>
              <a:rPr lang="en-US" dirty="0"/>
              <a:t> </a:t>
            </a:r>
            <a:r>
              <a:rPr lang="en-US" dirty="0" err="1"/>
              <a:t>ra</a:t>
            </a:r>
            <a:r>
              <a:rPr lang="en-US" dirty="0"/>
              <a:t> </a:t>
            </a:r>
            <a:r>
              <a:rPr lang="en-US" dirty="0" err="1"/>
              <a:t>nước</a:t>
            </a:r>
            <a:r>
              <a:rPr lang="en-US" dirty="0"/>
              <a:t> </a:t>
            </a:r>
            <a:r>
              <a:rPr lang="en-US" dirty="0" err="1"/>
              <a:t>ngoài</a:t>
            </a:r>
            <a:r>
              <a:rPr lang="en-US" dirty="0"/>
              <a:t>.  </a:t>
            </a:r>
          </a:p>
        </p:txBody>
      </p:sp>
      <p:grpSp>
        <p:nvGrpSpPr>
          <p:cNvPr id="16" name="Group 15"/>
          <p:cNvGrpSpPr/>
          <p:nvPr/>
        </p:nvGrpSpPr>
        <p:grpSpPr>
          <a:xfrm>
            <a:off x="685800" y="3771900"/>
            <a:ext cx="3886201" cy="2552700"/>
            <a:chOff x="0" y="2032000"/>
            <a:chExt cx="3048001" cy="2032000"/>
          </a:xfrm>
        </p:grpSpPr>
        <p:sp>
          <p:nvSpPr>
            <p:cNvPr id="23" name="Round Single Corner Rectangle 22"/>
            <p:cNvSpPr/>
            <p:nvPr/>
          </p:nvSpPr>
          <p:spPr>
            <a:xfrm rot="10800000">
              <a:off x="0" y="2032000"/>
              <a:ext cx="3048000" cy="2032000"/>
            </a:xfrm>
            <a:prstGeom prst="round1Rect">
              <a:avLst/>
            </a:prstGeom>
          </p:spPr>
          <p:style>
            <a:lnRef idx="2">
              <a:schemeClr val="lt1">
                <a:hueOff val="0"/>
                <a:satOff val="0"/>
                <a:lumOff val="0"/>
                <a:alphaOff val="0"/>
              </a:schemeClr>
            </a:lnRef>
            <a:fillRef idx="1">
              <a:schemeClr val="accent2">
                <a:hueOff val="3121013"/>
                <a:satOff val="-3893"/>
                <a:lumOff val="915"/>
                <a:alphaOff val="0"/>
              </a:schemeClr>
            </a:fillRef>
            <a:effectRef idx="0">
              <a:schemeClr val="accent2">
                <a:hueOff val="3121013"/>
                <a:satOff val="-3893"/>
                <a:lumOff val="915"/>
                <a:alphaOff val="0"/>
              </a:schemeClr>
            </a:effectRef>
            <a:fontRef idx="minor">
              <a:schemeClr val="lt1"/>
            </a:fontRef>
          </p:style>
        </p:sp>
        <p:sp>
          <p:nvSpPr>
            <p:cNvPr id="24" name="Round Single Corner Rectangle 8"/>
            <p:cNvSpPr/>
            <p:nvPr/>
          </p:nvSpPr>
          <p:spPr>
            <a:xfrm>
              <a:off x="1" y="2242419"/>
              <a:ext cx="3048000" cy="169838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en-US" sz="2200" kern="1200" dirty="0" err="1"/>
                <a:t>Nêu</a:t>
              </a:r>
              <a:r>
                <a:rPr lang="en-US" sz="2200" kern="1200" dirty="0"/>
                <a:t> </a:t>
              </a:r>
              <a:r>
                <a:rPr lang="en-US" sz="2200" kern="1200" dirty="0" err="1"/>
                <a:t>sáu</a:t>
              </a:r>
              <a:r>
                <a:rPr lang="en-US" sz="2200" kern="1200" dirty="0"/>
                <a:t> </a:t>
              </a:r>
              <a:r>
                <a:rPr lang="en-US" sz="2200" kern="1200" dirty="0" err="1"/>
                <a:t>quan</a:t>
              </a:r>
              <a:r>
                <a:rPr lang="en-US" sz="2200" kern="1200" dirty="0"/>
                <a:t> </a:t>
              </a:r>
              <a:r>
                <a:rPr lang="en-US" sz="2200" kern="1200" dirty="0" err="1"/>
                <a:t>điểm</a:t>
              </a:r>
              <a:r>
                <a:rPr lang="en-US" sz="2200" kern="1200" dirty="0"/>
                <a:t> </a:t>
              </a:r>
              <a:r>
                <a:rPr lang="en-US" sz="2200" kern="1200" dirty="0" err="1"/>
                <a:t>về</a:t>
              </a:r>
              <a:r>
                <a:rPr lang="en-US" sz="2200" kern="1200" dirty="0"/>
                <a:t> </a:t>
              </a:r>
              <a:r>
                <a:rPr lang="en-US" sz="2200" kern="1200" dirty="0" err="1"/>
                <a:t>công</a:t>
              </a:r>
              <a:r>
                <a:rPr lang="en-US" sz="2200" kern="1200" dirty="0"/>
                <a:t> </a:t>
              </a:r>
              <a:r>
                <a:rPr lang="en-US" sz="2200" kern="1200" dirty="0" err="1"/>
                <a:t>nghiệp</a:t>
              </a:r>
              <a:r>
                <a:rPr lang="en-US" sz="2200" kern="1200" dirty="0"/>
                <a:t> </a:t>
              </a:r>
              <a:r>
                <a:rPr lang="en-US" sz="2200" kern="1200" dirty="0" err="1"/>
                <a:t>hóa</a:t>
              </a:r>
              <a:r>
                <a:rPr lang="en-US" sz="2200" kern="1200" dirty="0"/>
                <a:t>, </a:t>
              </a:r>
              <a:r>
                <a:rPr lang="en-US" sz="2200" kern="1200" dirty="0" err="1"/>
                <a:t>hiện</a:t>
              </a:r>
              <a:r>
                <a:rPr lang="en-US" sz="2200" kern="1200" dirty="0"/>
                <a:t> </a:t>
              </a:r>
              <a:r>
                <a:rPr lang="en-US" sz="2200" kern="1200" dirty="0" err="1"/>
                <a:t>đại</a:t>
              </a:r>
              <a:r>
                <a:rPr lang="en-US" sz="2200" kern="1200" dirty="0"/>
                <a:t> </a:t>
              </a:r>
              <a:r>
                <a:rPr lang="en-US" sz="2200" kern="1200" dirty="0" err="1"/>
                <a:t>hóa</a:t>
              </a:r>
              <a:r>
                <a:rPr lang="en-US" sz="2200" kern="1200" dirty="0"/>
                <a:t> ; </a:t>
              </a:r>
              <a:r>
                <a:rPr lang="nl-NL" sz="2200" kern="1200" dirty="0"/>
                <a:t>phấn đấu đưa nước ta cơ bản trở thành một nước công nghiệp vào năm 2020</a:t>
              </a:r>
              <a:endParaRPr lang="en-US" sz="2200" kern="1200" dirty="0"/>
            </a:p>
          </p:txBody>
        </p:sp>
      </p:grpSp>
      <p:grpSp>
        <p:nvGrpSpPr>
          <p:cNvPr id="17" name="Group 16"/>
          <p:cNvGrpSpPr/>
          <p:nvPr/>
        </p:nvGrpSpPr>
        <p:grpSpPr>
          <a:xfrm>
            <a:off x="4559299" y="3771899"/>
            <a:ext cx="3898902" cy="2552700"/>
            <a:chOff x="3038038" y="2031999"/>
            <a:chExt cx="3057962" cy="2032000"/>
          </a:xfrm>
        </p:grpSpPr>
        <p:sp>
          <p:nvSpPr>
            <p:cNvPr id="21" name="Round Single Corner Rectangle 20"/>
            <p:cNvSpPr/>
            <p:nvPr/>
          </p:nvSpPr>
          <p:spPr>
            <a:xfrm rot="5400000">
              <a:off x="3556000" y="1523999"/>
              <a:ext cx="2032000" cy="3048000"/>
            </a:xfrm>
            <a:prstGeom prst="round1Rect">
              <a:avLst/>
            </a:prstGeom>
          </p:spPr>
          <p:style>
            <a:lnRef idx="2">
              <a:schemeClr val="lt1">
                <a:hueOff val="0"/>
                <a:satOff val="0"/>
                <a:lumOff val="0"/>
                <a:alphaOff val="0"/>
              </a:schemeClr>
            </a:lnRef>
            <a:fillRef idx="1">
              <a:schemeClr val="accent2">
                <a:hueOff val="4681519"/>
                <a:satOff val="-5839"/>
                <a:lumOff val="1373"/>
                <a:alphaOff val="0"/>
              </a:schemeClr>
            </a:fillRef>
            <a:effectRef idx="0">
              <a:schemeClr val="accent2">
                <a:hueOff val="4681519"/>
                <a:satOff val="-5839"/>
                <a:lumOff val="1373"/>
                <a:alphaOff val="0"/>
              </a:schemeClr>
            </a:effectRef>
            <a:fontRef idx="minor">
              <a:schemeClr val="lt1"/>
            </a:fontRef>
          </p:style>
        </p:sp>
        <p:sp>
          <p:nvSpPr>
            <p:cNvPr id="22" name="Round Single Corner Rectangle 10"/>
            <p:cNvSpPr/>
            <p:nvPr/>
          </p:nvSpPr>
          <p:spPr>
            <a:xfrm>
              <a:off x="3038038" y="2183642"/>
              <a:ext cx="3048000" cy="1747054"/>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nl-NL" sz="2200" kern="1200" dirty="0">
                  <a:solidFill>
                    <a:srgbClr val="C00000"/>
                  </a:solidFill>
                </a:rPr>
                <a:t>Xem đổi mới kinh tế là nhiệm vụ trung tâm, xây dựng đảng là nhiệm vụ then chốt.</a:t>
              </a:r>
              <a:endParaRPr lang="en-US" sz="2200" kern="1200" dirty="0">
                <a:solidFill>
                  <a:srgbClr val="C00000"/>
                </a:solidFill>
              </a:endParaRPr>
            </a:p>
          </p:txBody>
        </p:sp>
      </p:grpSp>
      <p:sp>
        <p:nvSpPr>
          <p:cNvPr id="32" name="L-Shape 31"/>
          <p:cNvSpPr/>
          <p:nvPr/>
        </p:nvSpPr>
        <p:spPr>
          <a:xfrm rot="5400000" flipH="1">
            <a:off x="5194862" y="-2704352"/>
            <a:ext cx="533400" cy="6907677"/>
          </a:xfrm>
          <a:prstGeom prst="corner">
            <a:avLst>
              <a:gd name="adj1" fmla="val 16120"/>
              <a:gd name="adj2" fmla="val 16110"/>
            </a:avLst>
          </a:prstGeom>
          <a:solidFill>
            <a:srgbClr val="FF0000"/>
          </a:solidFill>
          <a:ln>
            <a:noFill/>
          </a:ln>
        </p:spPr>
        <p:style>
          <a:lnRef idx="2">
            <a:schemeClr val="accent5">
              <a:hueOff val="-3973551"/>
              <a:satOff val="15924"/>
              <a:lumOff val="3451"/>
              <a:alphaOff val="0"/>
            </a:schemeClr>
          </a:lnRef>
          <a:fillRef idx="1">
            <a:schemeClr val="accent5">
              <a:hueOff val="-3973551"/>
              <a:satOff val="15924"/>
              <a:lumOff val="3451"/>
              <a:alphaOff val="0"/>
            </a:schemeClr>
          </a:fillRef>
          <a:effectRef idx="0">
            <a:schemeClr val="accent5">
              <a:hueOff val="-3973551"/>
              <a:satOff val="15924"/>
              <a:lumOff val="3451"/>
              <a:alphaOff val="0"/>
            </a:schemeClr>
          </a:effectRef>
          <a:fontRef idx="minor">
            <a:schemeClr val="lt1"/>
          </a:fontRef>
        </p:style>
      </p:sp>
    </p:spTree>
    <p:extLst>
      <p:ext uri="{BB962C8B-B14F-4D97-AF65-F5344CB8AC3E}">
        <p14:creationId xmlns:p14="http://schemas.microsoft.com/office/powerpoint/2010/main" val="35526141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fade">
                                      <p:cBhvr>
                                        <p:cTn id="14" dur="1000"/>
                                        <p:tgtEl>
                                          <p:spTgt spid="25"/>
                                        </p:tgtEl>
                                      </p:cBhvr>
                                    </p:animEffect>
                                    <p:anim calcmode="lin" valueType="num">
                                      <p:cBhvr>
                                        <p:cTn id="15" dur="1000" fill="hold"/>
                                        <p:tgtEl>
                                          <p:spTgt spid="25"/>
                                        </p:tgtEl>
                                        <p:attrNameLst>
                                          <p:attrName>ppt_x</p:attrName>
                                        </p:attrNameLst>
                                      </p:cBhvr>
                                      <p:tavLst>
                                        <p:tav tm="0">
                                          <p:val>
                                            <p:strVal val="#ppt_x"/>
                                          </p:val>
                                        </p:tav>
                                        <p:tav tm="100000">
                                          <p:val>
                                            <p:strVal val="#ppt_x"/>
                                          </p:val>
                                        </p:tav>
                                      </p:tavLst>
                                    </p:anim>
                                    <p:anim calcmode="lin" valueType="num">
                                      <p:cBhvr>
                                        <p:cTn id="16"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1000"/>
                                        <p:tgtEl>
                                          <p:spTgt spid="17"/>
                                        </p:tgtEl>
                                      </p:cBhvr>
                                    </p:animEffect>
                                    <p:anim calcmode="lin" valueType="num">
                                      <p:cBhvr>
                                        <p:cTn id="22" dur="1000" fill="hold"/>
                                        <p:tgtEl>
                                          <p:spTgt spid="17"/>
                                        </p:tgtEl>
                                        <p:attrNameLst>
                                          <p:attrName>ppt_x</p:attrName>
                                        </p:attrNameLst>
                                      </p:cBhvr>
                                      <p:tavLst>
                                        <p:tav tm="0">
                                          <p:val>
                                            <p:strVal val="#ppt_x"/>
                                          </p:val>
                                        </p:tav>
                                        <p:tav tm="100000">
                                          <p:val>
                                            <p:strVal val="#ppt_x"/>
                                          </p:val>
                                        </p:tav>
                                      </p:tavLst>
                                    </p:anim>
                                    <p:anim calcmode="lin" valueType="num">
                                      <p:cBhvr>
                                        <p:cTn id="23"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1000"/>
                                        <p:tgtEl>
                                          <p:spTgt spid="16"/>
                                        </p:tgtEl>
                                      </p:cBhvr>
                                    </p:animEffect>
                                    <p:anim calcmode="lin" valueType="num">
                                      <p:cBhvr>
                                        <p:cTn id="29" dur="1000" fill="hold"/>
                                        <p:tgtEl>
                                          <p:spTgt spid="16"/>
                                        </p:tgtEl>
                                        <p:attrNameLst>
                                          <p:attrName>ppt_x</p:attrName>
                                        </p:attrNameLst>
                                      </p:cBhvr>
                                      <p:tavLst>
                                        <p:tav tm="0">
                                          <p:val>
                                            <p:strVal val="#ppt_x"/>
                                          </p:val>
                                        </p:tav>
                                        <p:tav tm="100000">
                                          <p:val>
                                            <p:strVal val="#ppt_x"/>
                                          </p:val>
                                        </p:tav>
                                      </p:tavLst>
                                    </p:anim>
                                    <p:anim calcmode="lin" valueType="num">
                                      <p:cBhvr>
                                        <p:cTn id="30"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52400"/>
            <a:ext cx="8229600" cy="838200"/>
          </a:xfrm>
        </p:spPr>
        <p:txBody>
          <a:bodyPr>
            <a:noAutofit/>
          </a:bodyPr>
          <a:lstStyle/>
          <a:p>
            <a:r>
              <a:rPr lang="en-US" sz="3200" b="1" dirty="0">
                <a:solidFill>
                  <a:srgbClr val="002060"/>
                </a:solidFill>
              </a:rPr>
              <a:t>6 </a:t>
            </a:r>
            <a:r>
              <a:rPr lang="en-US" sz="3200" b="1" dirty="0" err="1">
                <a:solidFill>
                  <a:srgbClr val="002060"/>
                </a:solidFill>
              </a:rPr>
              <a:t>quan</a:t>
            </a:r>
            <a:r>
              <a:rPr lang="en-US" sz="3200" b="1" dirty="0">
                <a:solidFill>
                  <a:srgbClr val="002060"/>
                </a:solidFill>
              </a:rPr>
              <a:t> </a:t>
            </a:r>
            <a:r>
              <a:rPr lang="en-US" sz="3200" b="1" dirty="0" err="1">
                <a:solidFill>
                  <a:srgbClr val="002060"/>
                </a:solidFill>
              </a:rPr>
              <a:t>điểm</a:t>
            </a:r>
            <a:r>
              <a:rPr lang="en-US" sz="3200" b="1" dirty="0">
                <a:solidFill>
                  <a:srgbClr val="002060"/>
                </a:solidFill>
              </a:rPr>
              <a:t> </a:t>
            </a:r>
            <a:r>
              <a:rPr lang="en-US" sz="3200" b="1" dirty="0" err="1">
                <a:solidFill>
                  <a:srgbClr val="002060"/>
                </a:solidFill>
              </a:rPr>
              <a:t>về</a:t>
            </a:r>
            <a:r>
              <a:rPr lang="en-US" sz="3200" b="1" dirty="0">
                <a:solidFill>
                  <a:srgbClr val="002060"/>
                </a:solidFill>
              </a:rPr>
              <a:t> </a:t>
            </a:r>
            <a:r>
              <a:rPr lang="en-US" sz="3200" b="1" dirty="0" err="1">
                <a:solidFill>
                  <a:srgbClr val="002060"/>
                </a:solidFill>
              </a:rPr>
              <a:t>công</a:t>
            </a:r>
            <a:r>
              <a:rPr lang="en-US" sz="3200" b="1" dirty="0">
                <a:solidFill>
                  <a:srgbClr val="002060"/>
                </a:solidFill>
              </a:rPr>
              <a:t> </a:t>
            </a:r>
            <a:r>
              <a:rPr lang="en-US" sz="3200" b="1" dirty="0" err="1">
                <a:solidFill>
                  <a:srgbClr val="002060"/>
                </a:solidFill>
              </a:rPr>
              <a:t>nghiệp</a:t>
            </a:r>
            <a:r>
              <a:rPr lang="en-US" sz="3200" b="1" dirty="0">
                <a:solidFill>
                  <a:srgbClr val="002060"/>
                </a:solidFill>
              </a:rPr>
              <a:t> </a:t>
            </a:r>
            <a:r>
              <a:rPr lang="en-US" sz="3200" b="1" dirty="0" err="1">
                <a:solidFill>
                  <a:srgbClr val="002060"/>
                </a:solidFill>
              </a:rPr>
              <a:t>hóa</a:t>
            </a:r>
            <a:r>
              <a:rPr lang="en-US" sz="3200" b="1" dirty="0">
                <a:solidFill>
                  <a:srgbClr val="002060"/>
                </a:solidFill>
              </a:rPr>
              <a:t>, </a:t>
            </a:r>
            <a:r>
              <a:rPr lang="en-US" sz="3200" b="1" dirty="0" err="1">
                <a:solidFill>
                  <a:srgbClr val="002060"/>
                </a:solidFill>
              </a:rPr>
              <a:t>hiện</a:t>
            </a:r>
            <a:r>
              <a:rPr lang="en-US" sz="3200" b="1" dirty="0">
                <a:solidFill>
                  <a:srgbClr val="002060"/>
                </a:solidFill>
              </a:rPr>
              <a:t> </a:t>
            </a:r>
            <a:r>
              <a:rPr lang="en-US" sz="3200" b="1" dirty="0" err="1">
                <a:solidFill>
                  <a:srgbClr val="002060"/>
                </a:solidFill>
              </a:rPr>
              <a:t>đại</a:t>
            </a:r>
            <a:r>
              <a:rPr lang="en-US" sz="3200" b="1" dirty="0">
                <a:solidFill>
                  <a:srgbClr val="002060"/>
                </a:solidFill>
              </a:rPr>
              <a:t> </a:t>
            </a:r>
            <a:r>
              <a:rPr lang="en-US" sz="3200" b="1" dirty="0" err="1">
                <a:solidFill>
                  <a:srgbClr val="002060"/>
                </a:solidFill>
              </a:rPr>
              <a:t>hóa</a:t>
            </a:r>
            <a:endParaRPr lang="en-US" sz="3200" b="1" dirty="0">
              <a:solidFill>
                <a:srgbClr val="002060"/>
              </a:solidFill>
            </a:endParaRPr>
          </a:p>
        </p:txBody>
      </p:sp>
      <p:sp>
        <p:nvSpPr>
          <p:cNvPr id="3" name="Content Placeholder 2"/>
          <p:cNvSpPr>
            <a:spLocks noGrp="1"/>
          </p:cNvSpPr>
          <p:nvPr>
            <p:ph idx="1"/>
          </p:nvPr>
        </p:nvSpPr>
        <p:spPr>
          <a:xfrm>
            <a:off x="457200" y="1524000"/>
            <a:ext cx="8229600" cy="4800600"/>
          </a:xfrm>
        </p:spPr>
        <p:txBody>
          <a:bodyPr>
            <a:normAutofit fontScale="92500" lnSpcReduction="20000"/>
          </a:bodyPr>
          <a:lstStyle/>
          <a:p>
            <a:pPr marL="514350" indent="-514350" algn="just">
              <a:buFont typeface="+mj-lt"/>
              <a:buAutoNum type="arabicPeriod"/>
            </a:pPr>
            <a:r>
              <a:rPr lang="en-US" b="1" dirty="0" err="1"/>
              <a:t>Giữ</a:t>
            </a:r>
            <a:r>
              <a:rPr lang="en-US" b="1" dirty="0"/>
              <a:t> </a:t>
            </a:r>
            <a:r>
              <a:rPr lang="en-US" b="1" dirty="0" err="1"/>
              <a:t>vững</a:t>
            </a:r>
            <a:r>
              <a:rPr lang="en-US" b="1" dirty="0"/>
              <a:t> </a:t>
            </a:r>
            <a:r>
              <a:rPr lang="en-US" b="1" dirty="0" err="1"/>
              <a:t>độc</a:t>
            </a:r>
            <a:r>
              <a:rPr lang="en-US" b="1" dirty="0"/>
              <a:t> </a:t>
            </a:r>
            <a:r>
              <a:rPr lang="en-US" b="1" dirty="0" err="1"/>
              <a:t>lập</a:t>
            </a:r>
            <a:r>
              <a:rPr lang="en-US" b="1" dirty="0"/>
              <a:t> </a:t>
            </a:r>
            <a:r>
              <a:rPr lang="en-US" b="1" dirty="0" err="1"/>
              <a:t>tự</a:t>
            </a:r>
            <a:r>
              <a:rPr lang="en-US" b="1" dirty="0"/>
              <a:t> </a:t>
            </a:r>
            <a:r>
              <a:rPr lang="en-US" b="1" dirty="0" err="1"/>
              <a:t>chủ</a:t>
            </a:r>
            <a:r>
              <a:rPr lang="en-US" b="1" dirty="0"/>
              <a:t> </a:t>
            </a:r>
            <a:r>
              <a:rPr lang="en-US" b="1" dirty="0" err="1"/>
              <a:t>đi</a:t>
            </a:r>
            <a:r>
              <a:rPr lang="en-US" b="1" dirty="0"/>
              <a:t> </a:t>
            </a:r>
            <a:r>
              <a:rPr lang="en-US" b="1" dirty="0" err="1"/>
              <a:t>đôi</a:t>
            </a:r>
            <a:r>
              <a:rPr lang="en-US" b="1" dirty="0"/>
              <a:t> </a:t>
            </a:r>
            <a:r>
              <a:rPr lang="en-US" b="1" dirty="0" err="1"/>
              <a:t>với</a:t>
            </a:r>
            <a:r>
              <a:rPr lang="en-US" b="1" dirty="0"/>
              <a:t> </a:t>
            </a:r>
            <a:r>
              <a:rPr lang="en-US" b="1" dirty="0" err="1"/>
              <a:t>mở</a:t>
            </a:r>
            <a:r>
              <a:rPr lang="en-US" b="1" dirty="0"/>
              <a:t> </a:t>
            </a:r>
            <a:r>
              <a:rPr lang="en-US" b="1" dirty="0" err="1"/>
              <a:t>rộng</a:t>
            </a:r>
            <a:r>
              <a:rPr lang="en-US" b="1" dirty="0"/>
              <a:t> </a:t>
            </a:r>
            <a:r>
              <a:rPr lang="en-US" b="1" dirty="0" err="1"/>
              <a:t>hợp</a:t>
            </a:r>
            <a:r>
              <a:rPr lang="en-US" b="1" dirty="0"/>
              <a:t> </a:t>
            </a:r>
            <a:r>
              <a:rPr lang="en-US" b="1" dirty="0" err="1"/>
              <a:t>tác</a:t>
            </a:r>
            <a:r>
              <a:rPr lang="en-US" b="1" dirty="0"/>
              <a:t> </a:t>
            </a:r>
            <a:r>
              <a:rPr lang="en-US" b="1" dirty="0" err="1"/>
              <a:t>quốc</a:t>
            </a:r>
            <a:r>
              <a:rPr lang="en-US" b="1" dirty="0"/>
              <a:t> </a:t>
            </a:r>
            <a:r>
              <a:rPr lang="en-US" b="1" dirty="0" err="1"/>
              <a:t>tế</a:t>
            </a:r>
            <a:endParaRPr lang="en-US" b="1" dirty="0"/>
          </a:p>
          <a:p>
            <a:pPr marL="514350" indent="-514350" algn="just">
              <a:buFont typeface="+mj-lt"/>
              <a:buAutoNum type="arabicPeriod"/>
            </a:pPr>
            <a:r>
              <a:rPr lang="en-US" b="1" dirty="0" err="1"/>
              <a:t>Công</a:t>
            </a:r>
            <a:r>
              <a:rPr lang="en-US" b="1" dirty="0"/>
              <a:t> </a:t>
            </a:r>
            <a:r>
              <a:rPr lang="en-US" b="1" dirty="0" err="1"/>
              <a:t>nghiệp</a:t>
            </a:r>
            <a:r>
              <a:rPr lang="en-US" b="1" dirty="0"/>
              <a:t> </a:t>
            </a:r>
            <a:r>
              <a:rPr lang="en-US" b="1" dirty="0" err="1"/>
              <a:t>hóa</a:t>
            </a:r>
            <a:r>
              <a:rPr lang="en-US" b="1" dirty="0"/>
              <a:t>, </a:t>
            </a:r>
            <a:r>
              <a:rPr lang="en-US" b="1" dirty="0" err="1"/>
              <a:t>hiện</a:t>
            </a:r>
            <a:r>
              <a:rPr lang="en-US" b="1" dirty="0"/>
              <a:t> </a:t>
            </a:r>
            <a:r>
              <a:rPr lang="en-US" b="1" dirty="0" err="1"/>
              <a:t>đại</a:t>
            </a:r>
            <a:r>
              <a:rPr lang="en-US" b="1" dirty="0"/>
              <a:t> </a:t>
            </a:r>
            <a:r>
              <a:rPr lang="en-US" b="1" dirty="0" err="1"/>
              <a:t>hóa</a:t>
            </a:r>
            <a:r>
              <a:rPr lang="en-US" b="1" dirty="0"/>
              <a:t> </a:t>
            </a:r>
            <a:r>
              <a:rPr lang="en-US" b="1" dirty="0" err="1"/>
              <a:t>là</a:t>
            </a:r>
            <a:r>
              <a:rPr lang="en-US" b="1" dirty="0"/>
              <a:t> </a:t>
            </a:r>
            <a:r>
              <a:rPr lang="en-US" b="1" dirty="0" err="1"/>
              <a:t>sự</a:t>
            </a:r>
            <a:r>
              <a:rPr lang="en-US" b="1" dirty="0"/>
              <a:t> </a:t>
            </a:r>
            <a:r>
              <a:rPr lang="en-US" b="1" dirty="0" err="1"/>
              <a:t>nghiệp</a:t>
            </a:r>
            <a:r>
              <a:rPr lang="en-US" b="1" dirty="0"/>
              <a:t> </a:t>
            </a:r>
            <a:r>
              <a:rPr lang="en-US" b="1" dirty="0" err="1"/>
              <a:t>của</a:t>
            </a:r>
            <a:r>
              <a:rPr lang="en-US" b="1" dirty="0"/>
              <a:t> </a:t>
            </a:r>
            <a:r>
              <a:rPr lang="en-US" b="1" dirty="0" err="1"/>
              <a:t>toàn</a:t>
            </a:r>
            <a:r>
              <a:rPr lang="en-US" b="1" dirty="0"/>
              <a:t> </a:t>
            </a:r>
            <a:r>
              <a:rPr lang="en-US" b="1" dirty="0" err="1"/>
              <a:t>dân</a:t>
            </a:r>
            <a:endParaRPr lang="en-US" b="1" dirty="0"/>
          </a:p>
          <a:p>
            <a:pPr marL="514350" indent="-514350" algn="just">
              <a:buFont typeface="+mj-lt"/>
              <a:buAutoNum type="arabicPeriod"/>
            </a:pPr>
            <a:r>
              <a:rPr lang="en-US" b="1" dirty="0" err="1"/>
              <a:t>Lấy</a:t>
            </a:r>
            <a:r>
              <a:rPr lang="en-US" b="1" dirty="0"/>
              <a:t> </a:t>
            </a:r>
            <a:r>
              <a:rPr lang="en-US" b="1" dirty="0" err="1"/>
              <a:t>việc</a:t>
            </a:r>
            <a:r>
              <a:rPr lang="en-US" b="1" dirty="0"/>
              <a:t> </a:t>
            </a:r>
            <a:r>
              <a:rPr lang="en-US" b="1" dirty="0" err="1"/>
              <a:t>phát</a:t>
            </a:r>
            <a:r>
              <a:rPr lang="en-US" b="1" dirty="0"/>
              <a:t> </a:t>
            </a:r>
            <a:r>
              <a:rPr lang="en-US" b="1" dirty="0" err="1"/>
              <a:t>huy</a:t>
            </a:r>
            <a:r>
              <a:rPr lang="en-US" b="1" dirty="0"/>
              <a:t> </a:t>
            </a:r>
            <a:r>
              <a:rPr lang="en-US" b="1" dirty="0" err="1"/>
              <a:t>yếu</a:t>
            </a:r>
            <a:r>
              <a:rPr lang="en-US" b="1" dirty="0"/>
              <a:t> </a:t>
            </a:r>
            <a:r>
              <a:rPr lang="en-US" b="1" dirty="0" err="1"/>
              <a:t>tố</a:t>
            </a:r>
            <a:r>
              <a:rPr lang="en-US" b="1" dirty="0"/>
              <a:t> con </a:t>
            </a:r>
            <a:r>
              <a:rPr lang="en-US" b="1" dirty="0" err="1"/>
              <a:t>người</a:t>
            </a:r>
            <a:r>
              <a:rPr lang="en-US" b="1" dirty="0"/>
              <a:t> </a:t>
            </a:r>
            <a:r>
              <a:rPr lang="en-US" b="1" dirty="0" err="1"/>
              <a:t>làm</a:t>
            </a:r>
            <a:r>
              <a:rPr lang="en-US" b="1" dirty="0"/>
              <a:t> </a:t>
            </a:r>
            <a:r>
              <a:rPr lang="en-US" b="1" dirty="0" err="1"/>
              <a:t>yếu</a:t>
            </a:r>
            <a:r>
              <a:rPr lang="en-US" b="1" dirty="0"/>
              <a:t> </a:t>
            </a:r>
            <a:r>
              <a:rPr lang="en-US" b="1" dirty="0" err="1"/>
              <a:t>tố</a:t>
            </a:r>
            <a:r>
              <a:rPr lang="en-US" b="1" dirty="0"/>
              <a:t> </a:t>
            </a:r>
            <a:r>
              <a:rPr lang="en-US" b="1" dirty="0" err="1"/>
              <a:t>cơ</a:t>
            </a:r>
            <a:r>
              <a:rPr lang="en-US" b="1" dirty="0"/>
              <a:t> </a:t>
            </a:r>
            <a:r>
              <a:rPr lang="en-US" b="1" dirty="0" err="1"/>
              <a:t>bản</a:t>
            </a:r>
            <a:r>
              <a:rPr lang="en-US" b="1" dirty="0"/>
              <a:t> </a:t>
            </a:r>
            <a:r>
              <a:rPr lang="en-US" b="1" dirty="0" err="1"/>
              <a:t>cho</a:t>
            </a:r>
            <a:r>
              <a:rPr lang="en-US" b="1" dirty="0"/>
              <a:t> </a:t>
            </a:r>
            <a:r>
              <a:rPr lang="en-US" b="1" dirty="0" err="1"/>
              <a:t>việc</a:t>
            </a:r>
            <a:r>
              <a:rPr lang="en-US" b="1" dirty="0"/>
              <a:t> </a:t>
            </a:r>
            <a:r>
              <a:rPr lang="en-US" b="1" dirty="0" err="1"/>
              <a:t>phát</a:t>
            </a:r>
            <a:r>
              <a:rPr lang="en-US" b="1" dirty="0"/>
              <a:t> </a:t>
            </a:r>
            <a:r>
              <a:rPr lang="en-US" b="1" dirty="0" err="1"/>
              <a:t>triển</a:t>
            </a:r>
            <a:r>
              <a:rPr lang="en-US" b="1" dirty="0"/>
              <a:t> </a:t>
            </a:r>
            <a:r>
              <a:rPr lang="en-US" b="1" dirty="0" err="1"/>
              <a:t>nhanh</a:t>
            </a:r>
            <a:r>
              <a:rPr lang="en-US" b="1" dirty="0"/>
              <a:t>, </a:t>
            </a:r>
            <a:r>
              <a:rPr lang="en-US" b="1" dirty="0" err="1"/>
              <a:t>bền</a:t>
            </a:r>
            <a:r>
              <a:rPr lang="en-US" b="1" dirty="0"/>
              <a:t> </a:t>
            </a:r>
            <a:r>
              <a:rPr lang="en-US" b="1" dirty="0" err="1"/>
              <a:t>vững</a:t>
            </a:r>
            <a:endParaRPr lang="en-US" b="1" dirty="0"/>
          </a:p>
          <a:p>
            <a:pPr marL="514350" indent="-514350" algn="just">
              <a:buFont typeface="+mj-lt"/>
              <a:buAutoNum type="arabicPeriod"/>
            </a:pPr>
            <a:r>
              <a:rPr lang="en-US" b="1" dirty="0" err="1"/>
              <a:t>Khoa</a:t>
            </a:r>
            <a:r>
              <a:rPr lang="en-US" b="1" dirty="0"/>
              <a:t> </a:t>
            </a:r>
            <a:r>
              <a:rPr lang="en-US" b="1" dirty="0" err="1"/>
              <a:t>học</a:t>
            </a:r>
            <a:r>
              <a:rPr lang="en-US" b="1" dirty="0"/>
              <a:t> </a:t>
            </a:r>
            <a:r>
              <a:rPr lang="en-US" b="1" dirty="0" err="1"/>
              <a:t>và</a:t>
            </a:r>
            <a:r>
              <a:rPr lang="en-US" b="1" dirty="0"/>
              <a:t> </a:t>
            </a:r>
            <a:r>
              <a:rPr lang="en-US" b="1" dirty="0" err="1"/>
              <a:t>công</a:t>
            </a:r>
            <a:r>
              <a:rPr lang="en-US" b="1" dirty="0"/>
              <a:t> </a:t>
            </a:r>
            <a:r>
              <a:rPr lang="en-US" b="1" dirty="0" err="1"/>
              <a:t>nghệ</a:t>
            </a:r>
            <a:r>
              <a:rPr lang="en-US" b="1" dirty="0"/>
              <a:t> </a:t>
            </a:r>
            <a:r>
              <a:rPr lang="en-US" b="1" dirty="0" err="1"/>
              <a:t>là</a:t>
            </a:r>
            <a:r>
              <a:rPr lang="en-US" b="1" dirty="0"/>
              <a:t> </a:t>
            </a:r>
            <a:r>
              <a:rPr lang="en-US" b="1" dirty="0" err="1"/>
              <a:t>động</a:t>
            </a:r>
            <a:r>
              <a:rPr lang="en-US" b="1" dirty="0"/>
              <a:t> </a:t>
            </a:r>
            <a:r>
              <a:rPr lang="en-US" b="1" dirty="0" err="1"/>
              <a:t>lực</a:t>
            </a:r>
            <a:r>
              <a:rPr lang="en-US" b="1" dirty="0"/>
              <a:t> </a:t>
            </a:r>
            <a:r>
              <a:rPr lang="en-US" b="1" dirty="0" err="1"/>
              <a:t>của</a:t>
            </a:r>
            <a:r>
              <a:rPr lang="en-US" b="1" dirty="0"/>
              <a:t> </a:t>
            </a:r>
            <a:r>
              <a:rPr lang="en-US" b="1" dirty="0" err="1"/>
              <a:t>công</a:t>
            </a:r>
            <a:r>
              <a:rPr lang="en-US" b="1" dirty="0"/>
              <a:t> </a:t>
            </a:r>
            <a:r>
              <a:rPr lang="en-US" b="1" dirty="0" err="1"/>
              <a:t>nghiệp</a:t>
            </a:r>
            <a:r>
              <a:rPr lang="en-US" b="1" dirty="0"/>
              <a:t> </a:t>
            </a:r>
            <a:r>
              <a:rPr lang="en-US" b="1" dirty="0" err="1"/>
              <a:t>hóa</a:t>
            </a:r>
            <a:r>
              <a:rPr lang="en-US" b="1" dirty="0"/>
              <a:t>, </a:t>
            </a:r>
            <a:r>
              <a:rPr lang="en-US" b="1" dirty="0" err="1"/>
              <a:t>hiện</a:t>
            </a:r>
            <a:r>
              <a:rPr lang="en-US" b="1" dirty="0"/>
              <a:t> </a:t>
            </a:r>
            <a:r>
              <a:rPr lang="en-US" b="1" dirty="0" err="1"/>
              <a:t>đại</a:t>
            </a:r>
            <a:r>
              <a:rPr lang="en-US" b="1" dirty="0"/>
              <a:t> </a:t>
            </a:r>
            <a:r>
              <a:rPr lang="en-US" b="1" dirty="0" err="1"/>
              <a:t>hóa</a:t>
            </a:r>
            <a:endParaRPr lang="en-US" b="1" dirty="0"/>
          </a:p>
          <a:p>
            <a:pPr marL="514350" indent="-514350" algn="just">
              <a:buFont typeface="+mj-lt"/>
              <a:buAutoNum type="arabicPeriod"/>
            </a:pPr>
            <a:r>
              <a:rPr lang="en-US" b="1" dirty="0" err="1"/>
              <a:t>Lấy</a:t>
            </a:r>
            <a:r>
              <a:rPr lang="en-US" b="1" dirty="0"/>
              <a:t> </a:t>
            </a:r>
            <a:r>
              <a:rPr lang="en-US" b="1" dirty="0" err="1"/>
              <a:t>hiệu</a:t>
            </a:r>
            <a:r>
              <a:rPr lang="en-US" b="1" dirty="0"/>
              <a:t> </a:t>
            </a:r>
            <a:r>
              <a:rPr lang="en-US" b="1" dirty="0" err="1"/>
              <a:t>quả</a:t>
            </a:r>
            <a:r>
              <a:rPr lang="en-US" b="1" dirty="0"/>
              <a:t> </a:t>
            </a:r>
            <a:r>
              <a:rPr lang="en-US" b="1" dirty="0" err="1"/>
              <a:t>kinh</a:t>
            </a:r>
            <a:r>
              <a:rPr lang="en-US" b="1" dirty="0"/>
              <a:t> </a:t>
            </a:r>
            <a:r>
              <a:rPr lang="en-US" b="1" dirty="0" err="1"/>
              <a:t>tế</a:t>
            </a:r>
            <a:r>
              <a:rPr lang="en-US" b="1" dirty="0"/>
              <a:t> - </a:t>
            </a:r>
            <a:r>
              <a:rPr lang="en-US" b="1" dirty="0" err="1"/>
              <a:t>xã</a:t>
            </a:r>
            <a:r>
              <a:rPr lang="en-US" b="1" dirty="0"/>
              <a:t> </a:t>
            </a:r>
            <a:r>
              <a:rPr lang="en-US" b="1" dirty="0" err="1"/>
              <a:t>hội</a:t>
            </a:r>
            <a:r>
              <a:rPr lang="en-US" b="1" dirty="0"/>
              <a:t> </a:t>
            </a:r>
            <a:r>
              <a:rPr lang="en-US" b="1" dirty="0" err="1"/>
              <a:t>làm</a:t>
            </a:r>
            <a:r>
              <a:rPr lang="en-US" b="1" dirty="0"/>
              <a:t> </a:t>
            </a:r>
            <a:r>
              <a:rPr lang="en-US" b="1" dirty="0" err="1"/>
              <a:t>tiêu</a:t>
            </a:r>
            <a:r>
              <a:rPr lang="en-US" b="1" dirty="0"/>
              <a:t> </a:t>
            </a:r>
            <a:r>
              <a:rPr lang="en-US" b="1" dirty="0" err="1"/>
              <a:t>chuẩn</a:t>
            </a:r>
            <a:r>
              <a:rPr lang="en-US" b="1" dirty="0"/>
              <a:t> </a:t>
            </a:r>
            <a:r>
              <a:rPr lang="en-US" b="1" dirty="0" err="1"/>
              <a:t>cơ</a:t>
            </a:r>
            <a:r>
              <a:rPr lang="en-US" b="1" dirty="0"/>
              <a:t> </a:t>
            </a:r>
            <a:r>
              <a:rPr lang="en-US" b="1" dirty="0" err="1"/>
              <a:t>bản</a:t>
            </a:r>
            <a:r>
              <a:rPr lang="en-US" b="1" dirty="0"/>
              <a:t> </a:t>
            </a:r>
            <a:r>
              <a:rPr lang="en-US" b="1" dirty="0" err="1"/>
              <a:t>để</a:t>
            </a:r>
            <a:r>
              <a:rPr lang="en-US" b="1" dirty="0"/>
              <a:t> </a:t>
            </a:r>
            <a:r>
              <a:rPr lang="en-US" b="1" dirty="0" err="1"/>
              <a:t>xác</a:t>
            </a:r>
            <a:r>
              <a:rPr lang="en-US" b="1" dirty="0"/>
              <a:t> </a:t>
            </a:r>
            <a:r>
              <a:rPr lang="en-US" b="1" dirty="0" err="1"/>
              <a:t>định</a:t>
            </a:r>
            <a:r>
              <a:rPr lang="en-US" b="1" dirty="0"/>
              <a:t> </a:t>
            </a:r>
            <a:r>
              <a:rPr lang="en-US" b="1" dirty="0" err="1"/>
              <a:t>phương</a:t>
            </a:r>
            <a:r>
              <a:rPr lang="en-US" b="1" dirty="0"/>
              <a:t> </a:t>
            </a:r>
            <a:r>
              <a:rPr lang="en-US" b="1" dirty="0" err="1"/>
              <a:t>án</a:t>
            </a:r>
            <a:r>
              <a:rPr lang="en-US" b="1" dirty="0"/>
              <a:t> </a:t>
            </a:r>
            <a:r>
              <a:rPr lang="en-US" b="1" dirty="0" err="1"/>
              <a:t>phát</a:t>
            </a:r>
            <a:r>
              <a:rPr lang="en-US" b="1" dirty="0"/>
              <a:t> </a:t>
            </a:r>
            <a:r>
              <a:rPr lang="en-US" b="1" dirty="0" err="1"/>
              <a:t>triển</a:t>
            </a:r>
            <a:endParaRPr lang="en-US" b="1" dirty="0"/>
          </a:p>
          <a:p>
            <a:pPr marL="514350" indent="-514350" algn="just">
              <a:buFont typeface="+mj-lt"/>
              <a:buAutoNum type="arabicPeriod"/>
            </a:pPr>
            <a:r>
              <a:rPr lang="en-US" b="1" dirty="0" err="1"/>
              <a:t>Kết</a:t>
            </a:r>
            <a:r>
              <a:rPr lang="en-US" b="1" dirty="0"/>
              <a:t> </a:t>
            </a:r>
            <a:r>
              <a:rPr lang="en-US" b="1" dirty="0" err="1"/>
              <a:t>hợp</a:t>
            </a:r>
            <a:r>
              <a:rPr lang="en-US" b="1" dirty="0"/>
              <a:t> </a:t>
            </a:r>
            <a:r>
              <a:rPr lang="en-US" b="1" dirty="0" err="1"/>
              <a:t>kinh</a:t>
            </a:r>
            <a:r>
              <a:rPr lang="en-US" b="1" dirty="0"/>
              <a:t> </a:t>
            </a:r>
            <a:r>
              <a:rPr lang="en-US" b="1" dirty="0" err="1"/>
              <a:t>tế</a:t>
            </a:r>
            <a:r>
              <a:rPr lang="en-US" b="1" dirty="0"/>
              <a:t> </a:t>
            </a:r>
            <a:r>
              <a:rPr lang="en-US" b="1" dirty="0" err="1"/>
              <a:t>với</a:t>
            </a:r>
            <a:r>
              <a:rPr lang="en-US" b="1" dirty="0"/>
              <a:t> </a:t>
            </a:r>
            <a:r>
              <a:rPr lang="en-US" b="1" dirty="0" err="1"/>
              <a:t>quốc</a:t>
            </a:r>
            <a:r>
              <a:rPr lang="en-US" b="1" dirty="0"/>
              <a:t> </a:t>
            </a:r>
            <a:r>
              <a:rPr lang="en-US" b="1" dirty="0" err="1"/>
              <a:t>phòng</a:t>
            </a:r>
            <a:r>
              <a:rPr lang="en-US" b="1" dirty="0"/>
              <a:t>.</a:t>
            </a:r>
          </a:p>
          <a:p>
            <a:pPr marL="514350" indent="-514350" algn="just">
              <a:buFont typeface="+mj-lt"/>
              <a:buAutoNum type="arabicPeriod"/>
            </a:pPr>
            <a:endParaRPr lang="en-US" b="1" dirty="0"/>
          </a:p>
        </p:txBody>
      </p:sp>
      <p:sp>
        <p:nvSpPr>
          <p:cNvPr id="4" name="L-Shape 3"/>
          <p:cNvSpPr/>
          <p:nvPr/>
        </p:nvSpPr>
        <p:spPr>
          <a:xfrm rot="5400000" flipH="1">
            <a:off x="3390901" y="-2171700"/>
            <a:ext cx="533400" cy="6400800"/>
          </a:xfrm>
          <a:prstGeom prst="corner">
            <a:avLst>
              <a:gd name="adj1" fmla="val 16120"/>
              <a:gd name="adj2" fmla="val 16110"/>
            </a:avLst>
          </a:prstGeom>
          <a:solidFill>
            <a:srgbClr val="FF0000"/>
          </a:solidFill>
          <a:ln>
            <a:noFill/>
          </a:ln>
        </p:spPr>
        <p:style>
          <a:lnRef idx="2">
            <a:schemeClr val="accent5">
              <a:hueOff val="-3973551"/>
              <a:satOff val="15924"/>
              <a:lumOff val="3451"/>
              <a:alphaOff val="0"/>
            </a:schemeClr>
          </a:lnRef>
          <a:fillRef idx="1">
            <a:schemeClr val="accent5">
              <a:hueOff val="-3973551"/>
              <a:satOff val="15924"/>
              <a:lumOff val="3451"/>
              <a:alphaOff val="0"/>
            </a:schemeClr>
          </a:fillRef>
          <a:effectRef idx="0">
            <a:schemeClr val="accent5">
              <a:hueOff val="-3973551"/>
              <a:satOff val="15924"/>
              <a:lumOff val="3451"/>
              <a:alphaOff val="0"/>
            </a:schemeClr>
          </a:effectRef>
          <a:fontRef idx="minor">
            <a:schemeClr val="lt1"/>
          </a:fontRef>
        </p:style>
      </p:sp>
    </p:spTree>
    <p:extLst>
      <p:ext uri="{BB962C8B-B14F-4D97-AF65-F5344CB8AC3E}">
        <p14:creationId xmlns:p14="http://schemas.microsoft.com/office/powerpoint/2010/main" val="3835003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61219"/>
            <a:ext cx="4953000" cy="715962"/>
          </a:xfrm>
        </p:spPr>
        <p:txBody>
          <a:bodyPr>
            <a:normAutofit fontScale="90000"/>
          </a:bodyPr>
          <a:lstStyle/>
          <a:p>
            <a:r>
              <a:rPr lang="en-US" b="1" dirty="0" err="1"/>
              <a:t>Từ</a:t>
            </a:r>
            <a:r>
              <a:rPr lang="en-US" b="1" dirty="0"/>
              <a:t> 1996 – 2001</a:t>
            </a:r>
            <a:endParaRPr lang="vi-VN" b="1" dirty="0"/>
          </a:p>
        </p:txBody>
      </p:sp>
      <p:sp>
        <p:nvSpPr>
          <p:cNvPr id="10" name="Arrow: Right 9"/>
          <p:cNvSpPr/>
          <p:nvPr/>
        </p:nvSpPr>
        <p:spPr>
          <a:xfrm>
            <a:off x="631522" y="228600"/>
            <a:ext cx="8033355" cy="6400800"/>
          </a:xfrm>
          <a:prstGeom prst="rightArrow">
            <a:avLst/>
          </a:prstGeom>
        </p:spPr>
        <p:style>
          <a:lnRef idx="0">
            <a:schemeClr val="dk1">
              <a:hueOff val="0"/>
              <a:satOff val="0"/>
              <a:lumOff val="0"/>
              <a:alphaOff val="0"/>
            </a:schemeClr>
          </a:lnRef>
          <a:fillRef idx="1">
            <a:schemeClr val="accent5">
              <a:tint val="40000"/>
              <a:hueOff val="0"/>
              <a:satOff val="0"/>
              <a:lumOff val="0"/>
              <a:alphaOff val="0"/>
            </a:schemeClr>
          </a:fillRef>
          <a:effectRef idx="0">
            <a:schemeClr val="accent5">
              <a:tint val="40000"/>
              <a:hueOff val="0"/>
              <a:satOff val="0"/>
              <a:lumOff val="0"/>
              <a:alphaOff val="0"/>
            </a:schemeClr>
          </a:effectRef>
          <a:fontRef idx="minor">
            <a:schemeClr val="dk1">
              <a:hueOff val="0"/>
              <a:satOff val="0"/>
              <a:lumOff val="0"/>
              <a:alphaOff val="0"/>
            </a:schemeClr>
          </a:fontRef>
        </p:style>
      </p:sp>
      <p:sp>
        <p:nvSpPr>
          <p:cNvPr id="11" name="Freeform: Shape 10"/>
          <p:cNvSpPr/>
          <p:nvPr/>
        </p:nvSpPr>
        <p:spPr>
          <a:xfrm>
            <a:off x="457200" y="2148840"/>
            <a:ext cx="4075746" cy="2560320"/>
          </a:xfrm>
          <a:custGeom>
            <a:avLst/>
            <a:gdLst>
              <a:gd name="connsiteX0" fmla="*/ 0 w 3652293"/>
              <a:gd name="connsiteY0" fmla="*/ 421648 h 2529840"/>
              <a:gd name="connsiteX1" fmla="*/ 421648 w 3652293"/>
              <a:gd name="connsiteY1" fmla="*/ 0 h 2529840"/>
              <a:gd name="connsiteX2" fmla="*/ 3230645 w 3652293"/>
              <a:gd name="connsiteY2" fmla="*/ 0 h 2529840"/>
              <a:gd name="connsiteX3" fmla="*/ 3652293 w 3652293"/>
              <a:gd name="connsiteY3" fmla="*/ 421648 h 2529840"/>
              <a:gd name="connsiteX4" fmla="*/ 3652293 w 3652293"/>
              <a:gd name="connsiteY4" fmla="*/ 2108192 h 2529840"/>
              <a:gd name="connsiteX5" fmla="*/ 3230645 w 3652293"/>
              <a:gd name="connsiteY5" fmla="*/ 2529840 h 2529840"/>
              <a:gd name="connsiteX6" fmla="*/ 421648 w 3652293"/>
              <a:gd name="connsiteY6" fmla="*/ 2529840 h 2529840"/>
              <a:gd name="connsiteX7" fmla="*/ 0 w 3652293"/>
              <a:gd name="connsiteY7" fmla="*/ 2108192 h 2529840"/>
              <a:gd name="connsiteX8" fmla="*/ 0 w 3652293"/>
              <a:gd name="connsiteY8" fmla="*/ 421648 h 25298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52293" h="2529840">
                <a:moveTo>
                  <a:pt x="0" y="421648"/>
                </a:moveTo>
                <a:cubicBezTo>
                  <a:pt x="0" y="188778"/>
                  <a:pt x="188778" y="0"/>
                  <a:pt x="421648" y="0"/>
                </a:cubicBezTo>
                <a:lnTo>
                  <a:pt x="3230645" y="0"/>
                </a:lnTo>
                <a:cubicBezTo>
                  <a:pt x="3463515" y="0"/>
                  <a:pt x="3652293" y="188778"/>
                  <a:pt x="3652293" y="421648"/>
                </a:cubicBezTo>
                <a:lnTo>
                  <a:pt x="3652293" y="2108192"/>
                </a:lnTo>
                <a:cubicBezTo>
                  <a:pt x="3652293" y="2341062"/>
                  <a:pt x="3463515" y="2529840"/>
                  <a:pt x="3230645" y="2529840"/>
                </a:cubicBezTo>
                <a:lnTo>
                  <a:pt x="421648" y="2529840"/>
                </a:lnTo>
                <a:cubicBezTo>
                  <a:pt x="188778" y="2529840"/>
                  <a:pt x="0" y="2341062"/>
                  <a:pt x="0" y="2108192"/>
                </a:cubicBezTo>
                <a:lnTo>
                  <a:pt x="0" y="421648"/>
                </a:lnTo>
                <a:close/>
              </a:path>
            </a:pathLst>
          </a:cu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184457" tIns="184457" rIns="184457" bIns="184457" numCol="1" spcCol="1270" anchor="ctr" anchorCtr="0">
            <a:noAutofit/>
          </a:bodyPr>
          <a:lstStyle/>
          <a:p>
            <a:pPr marL="0" lvl="0" indent="0" algn="ctr" defTabSz="711200">
              <a:lnSpc>
                <a:spcPct val="90000"/>
              </a:lnSpc>
              <a:spcBef>
                <a:spcPct val="0"/>
              </a:spcBef>
              <a:spcAft>
                <a:spcPct val="35000"/>
              </a:spcAft>
              <a:buNone/>
            </a:pPr>
            <a:r>
              <a:rPr lang="vi-VN" sz="1600" b="1" kern="1200"/>
              <a:t>Hội nghị BCHTW lần thứ 2 (12/1996) đã thông qua Nghị quyết Về định hướng chiến lược phát triển giáo dục - đào tạo trong thời kỳ công nghiệp hoá, hiện đại hoá và nhiệm vụ đến năm 2000; và  Nghị quyết Về định hướng chiến lược phát triển khoa học và công nghệ trong thời kỳ công nghiệp hoá, hiện đại hoá và nhiệm vụ đến năm 2000. </a:t>
            </a:r>
            <a:endParaRPr lang="en-US" sz="1600" b="1" kern="1200"/>
          </a:p>
        </p:txBody>
      </p:sp>
      <p:sp>
        <p:nvSpPr>
          <p:cNvPr id="12" name="Freeform: Shape 11"/>
          <p:cNvSpPr/>
          <p:nvPr/>
        </p:nvSpPr>
        <p:spPr>
          <a:xfrm>
            <a:off x="4763454" y="2148840"/>
            <a:ext cx="4075746" cy="2560320"/>
          </a:xfrm>
          <a:custGeom>
            <a:avLst/>
            <a:gdLst>
              <a:gd name="connsiteX0" fmla="*/ 0 w 3652293"/>
              <a:gd name="connsiteY0" fmla="*/ 421648 h 2529840"/>
              <a:gd name="connsiteX1" fmla="*/ 421648 w 3652293"/>
              <a:gd name="connsiteY1" fmla="*/ 0 h 2529840"/>
              <a:gd name="connsiteX2" fmla="*/ 3230645 w 3652293"/>
              <a:gd name="connsiteY2" fmla="*/ 0 h 2529840"/>
              <a:gd name="connsiteX3" fmla="*/ 3652293 w 3652293"/>
              <a:gd name="connsiteY3" fmla="*/ 421648 h 2529840"/>
              <a:gd name="connsiteX4" fmla="*/ 3652293 w 3652293"/>
              <a:gd name="connsiteY4" fmla="*/ 2108192 h 2529840"/>
              <a:gd name="connsiteX5" fmla="*/ 3230645 w 3652293"/>
              <a:gd name="connsiteY5" fmla="*/ 2529840 h 2529840"/>
              <a:gd name="connsiteX6" fmla="*/ 421648 w 3652293"/>
              <a:gd name="connsiteY6" fmla="*/ 2529840 h 2529840"/>
              <a:gd name="connsiteX7" fmla="*/ 0 w 3652293"/>
              <a:gd name="connsiteY7" fmla="*/ 2108192 h 2529840"/>
              <a:gd name="connsiteX8" fmla="*/ 0 w 3652293"/>
              <a:gd name="connsiteY8" fmla="*/ 421648 h 25298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52293" h="2529840">
                <a:moveTo>
                  <a:pt x="0" y="421648"/>
                </a:moveTo>
                <a:cubicBezTo>
                  <a:pt x="0" y="188778"/>
                  <a:pt x="188778" y="0"/>
                  <a:pt x="421648" y="0"/>
                </a:cubicBezTo>
                <a:lnTo>
                  <a:pt x="3230645" y="0"/>
                </a:lnTo>
                <a:cubicBezTo>
                  <a:pt x="3463515" y="0"/>
                  <a:pt x="3652293" y="188778"/>
                  <a:pt x="3652293" y="421648"/>
                </a:cubicBezTo>
                <a:lnTo>
                  <a:pt x="3652293" y="2108192"/>
                </a:lnTo>
                <a:cubicBezTo>
                  <a:pt x="3652293" y="2341062"/>
                  <a:pt x="3463515" y="2529840"/>
                  <a:pt x="3230645" y="2529840"/>
                </a:cubicBezTo>
                <a:lnTo>
                  <a:pt x="421648" y="2529840"/>
                </a:lnTo>
                <a:cubicBezTo>
                  <a:pt x="188778" y="2529840"/>
                  <a:pt x="0" y="2341062"/>
                  <a:pt x="0" y="2108192"/>
                </a:cubicBezTo>
                <a:lnTo>
                  <a:pt x="0" y="421648"/>
                </a:lnTo>
                <a:close/>
              </a:path>
            </a:pathLst>
          </a:custGeom>
        </p:spPr>
        <p:style>
          <a:lnRef idx="2">
            <a:schemeClr val="lt1">
              <a:hueOff val="0"/>
              <a:satOff val="0"/>
              <a:lumOff val="0"/>
              <a:alphaOff val="0"/>
            </a:schemeClr>
          </a:lnRef>
          <a:fillRef idx="1">
            <a:schemeClr val="accent5">
              <a:hueOff val="-9933876"/>
              <a:satOff val="39811"/>
              <a:lumOff val="8628"/>
              <a:alphaOff val="0"/>
            </a:schemeClr>
          </a:fillRef>
          <a:effectRef idx="0">
            <a:schemeClr val="accent5">
              <a:hueOff val="-9933876"/>
              <a:satOff val="39811"/>
              <a:lumOff val="8628"/>
              <a:alphaOff val="0"/>
            </a:schemeClr>
          </a:effectRef>
          <a:fontRef idx="minor">
            <a:schemeClr val="lt1"/>
          </a:fontRef>
        </p:style>
        <p:txBody>
          <a:bodyPr spcFirstLastPara="0" vert="horz" wrap="square" lIns="184457" tIns="184457" rIns="184457" bIns="184457" numCol="1" spcCol="1270" anchor="ctr" anchorCtr="0">
            <a:noAutofit/>
          </a:bodyPr>
          <a:lstStyle/>
          <a:p>
            <a:pPr marL="0" lvl="0" indent="0" algn="ctr" defTabSz="711200">
              <a:lnSpc>
                <a:spcPct val="90000"/>
              </a:lnSpc>
              <a:spcBef>
                <a:spcPct val="0"/>
              </a:spcBef>
              <a:spcAft>
                <a:spcPct val="35000"/>
              </a:spcAft>
              <a:buNone/>
            </a:pPr>
            <a:r>
              <a:rPr lang="vi-VN" sz="1600" b="1" kern="1200"/>
              <a:t>Hội nghị lần thứ 5 (7/1998) ra Nghị quyết Về xây dựng và phát triển nền văn hoá Việt Nam tiên tiến, đậm đà bản sắc dân tộc, coi văn hoá là nền tảng tinh thần của xã hội, vừa là mục tiêu, vừa là động lực thúc đẩy sự phát triển kinh tế - xã hội...</a:t>
            </a:r>
          </a:p>
        </p:txBody>
      </p:sp>
    </p:spTree>
    <p:extLst>
      <p:ext uri="{BB962C8B-B14F-4D97-AF65-F5344CB8AC3E}">
        <p14:creationId xmlns:p14="http://schemas.microsoft.com/office/powerpoint/2010/main" val="999770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285992"/>
            <a:ext cx="8229600" cy="792162"/>
          </a:xfrm>
        </p:spPr>
        <p:txBody>
          <a:bodyPr>
            <a:noAutofit/>
          </a:bodyPr>
          <a:lstStyle/>
          <a:p>
            <a:pPr lvl="0"/>
            <a:r>
              <a:rPr lang="en-US" sz="2400" b="1" i="1" dirty="0"/>
              <a:t>HỘI NGHỊ TRUNG ƯƠNG 5 KHÓA VIII (7/1998) </a:t>
            </a:r>
            <a:r>
              <a:rPr lang="en-US" sz="2000" dirty="0" err="1"/>
              <a:t>chỉ</a:t>
            </a:r>
            <a:r>
              <a:rPr lang="en-US" sz="2000" dirty="0"/>
              <a:t> </a:t>
            </a:r>
            <a:r>
              <a:rPr lang="en-US" sz="2000" dirty="0" err="1"/>
              <a:t>ra</a:t>
            </a:r>
            <a:r>
              <a:rPr lang="en-US" sz="2000" dirty="0"/>
              <a:t> 5 </a:t>
            </a:r>
            <a:r>
              <a:rPr lang="en-US" sz="2000" dirty="0" err="1"/>
              <a:t>quan</a:t>
            </a:r>
            <a:r>
              <a:rPr lang="en-US" sz="2000" dirty="0"/>
              <a:t> </a:t>
            </a:r>
            <a:r>
              <a:rPr lang="en-US" sz="2000" dirty="0" err="1"/>
              <a:t>điểm</a:t>
            </a:r>
            <a:r>
              <a:rPr lang="en-US" sz="2000" dirty="0"/>
              <a:t> </a:t>
            </a:r>
            <a:r>
              <a:rPr lang="en-US" sz="2000" dirty="0" err="1"/>
              <a:t>cơ</a:t>
            </a:r>
            <a:r>
              <a:rPr lang="en-US" sz="2000" dirty="0"/>
              <a:t> </a:t>
            </a:r>
            <a:r>
              <a:rPr lang="en-US" sz="2000" dirty="0" err="1"/>
              <a:t>bản</a:t>
            </a:r>
            <a:r>
              <a:rPr lang="en-US" sz="2000" dirty="0"/>
              <a:t> </a:t>
            </a:r>
            <a:r>
              <a:rPr lang="en-US" sz="2000" dirty="0" err="1"/>
              <a:t>chỉ</a:t>
            </a:r>
            <a:r>
              <a:rPr lang="en-US" sz="2000" dirty="0"/>
              <a:t> </a:t>
            </a:r>
            <a:r>
              <a:rPr lang="en-US" sz="2000" dirty="0" err="1"/>
              <a:t>đạo</a:t>
            </a:r>
            <a:r>
              <a:rPr lang="en-US" sz="2000" dirty="0"/>
              <a:t> </a:t>
            </a:r>
            <a:r>
              <a:rPr lang="en-US" sz="2000" dirty="0" err="1"/>
              <a:t>quá</a:t>
            </a:r>
            <a:r>
              <a:rPr lang="en-US" sz="2000" dirty="0"/>
              <a:t> </a:t>
            </a:r>
            <a:r>
              <a:rPr lang="en-US" sz="2000" dirty="0" err="1"/>
              <a:t>trình</a:t>
            </a:r>
            <a:r>
              <a:rPr lang="en-US" sz="2000" dirty="0"/>
              <a:t> </a:t>
            </a:r>
            <a:r>
              <a:rPr lang="en-US" sz="2000" dirty="0" err="1"/>
              <a:t>phát</a:t>
            </a:r>
            <a:r>
              <a:rPr lang="en-US" sz="2000" dirty="0"/>
              <a:t> </a:t>
            </a:r>
            <a:r>
              <a:rPr lang="en-US" sz="2000" dirty="0" err="1"/>
              <a:t>triển</a:t>
            </a:r>
            <a:r>
              <a:rPr lang="en-US" sz="2000" dirty="0"/>
              <a:t> </a:t>
            </a:r>
            <a:r>
              <a:rPr lang="en-US" sz="2000" dirty="0" err="1"/>
              <a:t>văn</a:t>
            </a:r>
            <a:r>
              <a:rPr lang="en-US" sz="2000" dirty="0"/>
              <a:t> </a:t>
            </a:r>
            <a:r>
              <a:rPr lang="en-US" sz="2000" dirty="0" err="1"/>
              <a:t>hóa</a:t>
            </a:r>
            <a:r>
              <a:rPr lang="en-US" sz="2000" dirty="0"/>
              <a:t> </a:t>
            </a:r>
            <a:r>
              <a:rPr lang="en-US" sz="2000" dirty="0" err="1"/>
              <a:t>trong</a:t>
            </a:r>
            <a:r>
              <a:rPr lang="en-US" sz="2000" dirty="0"/>
              <a:t> </a:t>
            </a:r>
            <a:r>
              <a:rPr lang="en-US" sz="2000" dirty="0" err="1"/>
              <a:t>thời</a:t>
            </a:r>
            <a:r>
              <a:rPr lang="en-US" sz="2000" dirty="0"/>
              <a:t> </a:t>
            </a:r>
            <a:r>
              <a:rPr lang="en-US" sz="2000" dirty="0" err="1"/>
              <a:t>kỳ</a:t>
            </a:r>
            <a:r>
              <a:rPr lang="en-US" sz="2000" dirty="0"/>
              <a:t> CNH- HĐH </a:t>
            </a:r>
            <a:r>
              <a:rPr lang="en-US" sz="2000" dirty="0" err="1"/>
              <a:t>đất</a:t>
            </a:r>
            <a:r>
              <a:rPr lang="en-US" sz="2000" dirty="0"/>
              <a:t> </a:t>
            </a:r>
            <a:r>
              <a:rPr lang="en-US" sz="2000" dirty="0" err="1"/>
              <a:t>nước</a:t>
            </a:r>
            <a:r>
              <a:rPr lang="en-US" sz="2000" dirty="0"/>
              <a:t>.</a:t>
            </a:r>
          </a:p>
        </p:txBody>
      </p:sp>
      <p:sp>
        <p:nvSpPr>
          <p:cNvPr id="3" name="Content Placeholder 2"/>
          <p:cNvSpPr>
            <a:spLocks noGrp="1"/>
          </p:cNvSpPr>
          <p:nvPr>
            <p:ph idx="1"/>
          </p:nvPr>
        </p:nvSpPr>
        <p:spPr>
          <a:xfrm>
            <a:off x="457200" y="1676400"/>
            <a:ext cx="8229600" cy="4373563"/>
          </a:xfrm>
        </p:spPr>
        <p:txBody>
          <a:bodyPr>
            <a:noAutofit/>
          </a:bodyPr>
          <a:lstStyle/>
          <a:p>
            <a:pPr marL="457200" indent="-457200" algn="just">
              <a:buFont typeface="+mj-lt"/>
              <a:buAutoNum type="arabicPeriod"/>
            </a:pPr>
            <a:r>
              <a:rPr lang="vi-VN" sz="2200" b="1" dirty="0">
                <a:solidFill>
                  <a:srgbClr val="002060"/>
                </a:solidFill>
              </a:rPr>
              <a:t>Vǎn hóa là nền tảng tinh thần của xã hội, vừa là mục tiêu vừa là động lực thúc đẩy sự phát triển kinh tế-xã hội. </a:t>
            </a:r>
            <a:endParaRPr lang="en-US" sz="2200" b="1" dirty="0">
              <a:solidFill>
                <a:srgbClr val="002060"/>
              </a:solidFill>
            </a:endParaRPr>
          </a:p>
          <a:p>
            <a:pPr marL="457200" indent="-457200" algn="just">
              <a:buFont typeface="+mj-lt"/>
              <a:buAutoNum type="arabicPeriod"/>
            </a:pPr>
            <a:r>
              <a:rPr lang="vi-VN" sz="2200" b="1" dirty="0">
                <a:solidFill>
                  <a:srgbClr val="002060"/>
                </a:solidFill>
              </a:rPr>
              <a:t>Nền vǎn hóa mà chúng ta xây dựng là nền vǎn hóa tiên tiến, đậm đà bản sắc dân tộc. </a:t>
            </a:r>
            <a:endParaRPr lang="en-US" sz="2200" b="1" dirty="0">
              <a:solidFill>
                <a:srgbClr val="002060"/>
              </a:solidFill>
            </a:endParaRPr>
          </a:p>
          <a:p>
            <a:pPr marL="457200" indent="-457200" algn="just">
              <a:buFont typeface="+mj-lt"/>
              <a:buAutoNum type="arabicPeriod"/>
            </a:pPr>
            <a:r>
              <a:rPr lang="vi-VN" sz="2200" b="1" dirty="0">
                <a:solidFill>
                  <a:srgbClr val="002060"/>
                </a:solidFill>
              </a:rPr>
              <a:t>Nền vǎn hóa Việt Nam là nền vǎn hóa thống nhất mà đa dạng trong cộng đồng các dân tộc Việt Nam. </a:t>
            </a:r>
            <a:endParaRPr lang="en-US" sz="2200" b="1" dirty="0">
              <a:solidFill>
                <a:srgbClr val="002060"/>
              </a:solidFill>
            </a:endParaRPr>
          </a:p>
          <a:p>
            <a:pPr marL="457200" indent="-457200" algn="just">
              <a:buFont typeface="+mj-lt"/>
              <a:buAutoNum type="arabicPeriod"/>
            </a:pPr>
            <a:r>
              <a:rPr lang="vi-VN" sz="2200" b="1" dirty="0">
                <a:solidFill>
                  <a:srgbClr val="002060"/>
                </a:solidFill>
              </a:rPr>
              <a:t>Xây dựng và phát triển vǎn hóa là sự nghiệp của toàn dân do Đảng lãnh đạo, trong đó đội ngũ trí thức giữ vai trò quan trọng. </a:t>
            </a:r>
            <a:endParaRPr lang="en-US" sz="2200" b="1" dirty="0">
              <a:solidFill>
                <a:srgbClr val="002060"/>
              </a:solidFill>
            </a:endParaRPr>
          </a:p>
          <a:p>
            <a:pPr marL="457200" indent="-457200" algn="just">
              <a:buFont typeface="+mj-lt"/>
              <a:buAutoNum type="arabicPeriod"/>
            </a:pPr>
            <a:r>
              <a:rPr lang="vi-VN" sz="2200" b="1" dirty="0">
                <a:solidFill>
                  <a:srgbClr val="002060"/>
                </a:solidFill>
              </a:rPr>
              <a:t>Vǎn hóa là một mặt trận; xây dựng và phát triển vǎn hóa là một sự nghiệp cách mạng lâu dài, đòi hỏi phải có ý chí cách mạng và sự kiên trì thận trọng. </a:t>
            </a:r>
            <a:endParaRPr lang="en-US" sz="2200" b="1" dirty="0">
              <a:solidFill>
                <a:srgbClr val="002060"/>
              </a:solidFill>
            </a:endParaRPr>
          </a:p>
          <a:p>
            <a:pPr marL="0" indent="0" algn="just">
              <a:buNone/>
            </a:pPr>
            <a:br>
              <a:rPr lang="vi-VN" sz="2200" dirty="0"/>
            </a:br>
            <a:endParaRPr lang="en-US" sz="2200" dirty="0"/>
          </a:p>
        </p:txBody>
      </p:sp>
      <p:sp>
        <p:nvSpPr>
          <p:cNvPr id="4" name="L-Shape 3"/>
          <p:cNvSpPr/>
          <p:nvPr/>
        </p:nvSpPr>
        <p:spPr>
          <a:xfrm rot="5400000" flipH="1">
            <a:off x="3390901" y="-2171700"/>
            <a:ext cx="533400" cy="6400800"/>
          </a:xfrm>
          <a:prstGeom prst="corner">
            <a:avLst>
              <a:gd name="adj1" fmla="val 16120"/>
              <a:gd name="adj2" fmla="val 16110"/>
            </a:avLst>
          </a:prstGeom>
          <a:solidFill>
            <a:srgbClr val="FF0000"/>
          </a:solidFill>
          <a:ln>
            <a:noFill/>
          </a:ln>
        </p:spPr>
        <p:style>
          <a:lnRef idx="2">
            <a:schemeClr val="accent5">
              <a:hueOff val="-3973551"/>
              <a:satOff val="15924"/>
              <a:lumOff val="3451"/>
              <a:alphaOff val="0"/>
            </a:schemeClr>
          </a:lnRef>
          <a:fillRef idx="1">
            <a:schemeClr val="accent5">
              <a:hueOff val="-3973551"/>
              <a:satOff val="15924"/>
              <a:lumOff val="3451"/>
              <a:alphaOff val="0"/>
            </a:schemeClr>
          </a:fillRef>
          <a:effectRef idx="0">
            <a:schemeClr val="accent5">
              <a:hueOff val="-3973551"/>
              <a:satOff val="15924"/>
              <a:lumOff val="3451"/>
              <a:alphaOff val="0"/>
            </a:schemeClr>
          </a:effectRef>
          <a:fontRef idx="minor">
            <a:schemeClr val="lt1"/>
          </a:fontRef>
        </p:style>
      </p:sp>
    </p:spTree>
    <p:extLst>
      <p:ext uri="{BB962C8B-B14F-4D97-AF65-F5344CB8AC3E}">
        <p14:creationId xmlns:p14="http://schemas.microsoft.com/office/powerpoint/2010/main" val="9364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2133600" y="247512"/>
            <a:ext cx="6705600" cy="604288"/>
            <a:chOff x="4304659" y="1655146"/>
            <a:chExt cx="1136639" cy="996331"/>
          </a:xfrm>
        </p:grpSpPr>
        <p:sp>
          <p:nvSpPr>
            <p:cNvPr id="6" name="Rectangle 5"/>
            <p:cNvSpPr/>
            <p:nvPr/>
          </p:nvSpPr>
          <p:spPr>
            <a:xfrm>
              <a:off x="4304659" y="1655147"/>
              <a:ext cx="1136638" cy="996330"/>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7" name="Rectangle 6"/>
            <p:cNvSpPr/>
            <p:nvPr/>
          </p:nvSpPr>
          <p:spPr>
            <a:xfrm>
              <a:off x="4304660" y="1655146"/>
              <a:ext cx="1136638" cy="99633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lvl="0" algn="ctr" defTabSz="800100">
                <a:lnSpc>
                  <a:spcPct val="90000"/>
                </a:lnSpc>
                <a:spcBef>
                  <a:spcPct val="0"/>
                </a:spcBef>
                <a:spcAft>
                  <a:spcPct val="35000"/>
                </a:spcAft>
              </a:pPr>
              <a:r>
                <a:rPr lang="en-US" sz="3200" b="1" kern="1200" dirty="0">
                  <a:solidFill>
                    <a:srgbClr val="002060"/>
                  </a:solidFill>
                  <a:effectLst>
                    <a:outerShdw blurRad="38100" dist="38100" dir="2700000" algn="tl">
                      <a:srgbClr val="000000">
                        <a:alpha val="43137"/>
                      </a:srgbClr>
                    </a:outerShdw>
                  </a:effectLst>
                </a:rPr>
                <a:t>ĐHĐBTQ LẦN THỨ IX (2001)</a:t>
              </a:r>
            </a:p>
          </p:txBody>
        </p:sp>
      </p:grpSp>
      <p:sp>
        <p:nvSpPr>
          <p:cNvPr id="8" name="Isosceles Triangle 7"/>
          <p:cNvSpPr/>
          <p:nvPr/>
        </p:nvSpPr>
        <p:spPr>
          <a:xfrm>
            <a:off x="1779538" y="721727"/>
            <a:ext cx="220565" cy="260146"/>
          </a:xfrm>
          <a:prstGeom prst="triangle">
            <a:avLst>
              <a:gd name="adj" fmla="val 100000"/>
            </a:avLst>
          </a:prstGeom>
        </p:spPr>
        <p:style>
          <a:lnRef idx="2">
            <a:schemeClr val="accent5">
              <a:hueOff val="-6953714"/>
              <a:satOff val="27868"/>
              <a:lumOff val="6040"/>
              <a:alphaOff val="0"/>
            </a:schemeClr>
          </a:lnRef>
          <a:fillRef idx="1">
            <a:schemeClr val="accent5">
              <a:hueOff val="-6953714"/>
              <a:satOff val="27868"/>
              <a:lumOff val="6040"/>
              <a:alphaOff val="0"/>
            </a:schemeClr>
          </a:fillRef>
          <a:effectRef idx="0">
            <a:schemeClr val="accent5">
              <a:hueOff val="-6953714"/>
              <a:satOff val="27868"/>
              <a:lumOff val="6040"/>
              <a:alphaOff val="0"/>
            </a:schemeClr>
          </a:effectRef>
          <a:fontRef idx="minor">
            <a:schemeClr val="lt1"/>
          </a:fontRef>
        </p:style>
      </p:sp>
      <p:pic>
        <p:nvPicPr>
          <p:cNvPr id="9" name="Picture 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152400"/>
            <a:ext cx="1311707" cy="8294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6" name="L-Shape 15"/>
          <p:cNvSpPr/>
          <p:nvPr/>
        </p:nvSpPr>
        <p:spPr>
          <a:xfrm rot="5400000" flipH="1">
            <a:off x="5194862" y="-2704352"/>
            <a:ext cx="533400" cy="6907677"/>
          </a:xfrm>
          <a:prstGeom prst="corner">
            <a:avLst>
              <a:gd name="adj1" fmla="val 16120"/>
              <a:gd name="adj2" fmla="val 16110"/>
            </a:avLst>
          </a:prstGeom>
          <a:solidFill>
            <a:srgbClr val="FF0000"/>
          </a:solidFill>
          <a:ln>
            <a:noFill/>
          </a:ln>
        </p:spPr>
        <p:style>
          <a:lnRef idx="2">
            <a:schemeClr val="accent5">
              <a:hueOff val="-3973551"/>
              <a:satOff val="15924"/>
              <a:lumOff val="3451"/>
              <a:alphaOff val="0"/>
            </a:schemeClr>
          </a:lnRef>
          <a:fillRef idx="1">
            <a:schemeClr val="accent5">
              <a:hueOff val="-3973551"/>
              <a:satOff val="15924"/>
              <a:lumOff val="3451"/>
              <a:alphaOff val="0"/>
            </a:schemeClr>
          </a:fillRef>
          <a:effectRef idx="0">
            <a:schemeClr val="accent5">
              <a:hueOff val="-3973551"/>
              <a:satOff val="15924"/>
              <a:lumOff val="3451"/>
              <a:alphaOff val="0"/>
            </a:schemeClr>
          </a:effectRef>
          <a:fontRef idx="minor">
            <a:schemeClr val="lt1"/>
          </a:fontRef>
        </p:style>
      </p:sp>
      <p:sp>
        <p:nvSpPr>
          <p:cNvPr id="18" name="Isosceles Triangle 17"/>
          <p:cNvSpPr/>
          <p:nvPr/>
        </p:nvSpPr>
        <p:spPr>
          <a:xfrm>
            <a:off x="2286000" y="1143000"/>
            <a:ext cx="4525963" cy="5390113"/>
          </a:xfrm>
          <a:prstGeom prst="triangle">
            <a:avLst>
              <a:gd name="adj" fmla="val 50842"/>
            </a:avLst>
          </a:pr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sp>
      <p:sp>
        <p:nvSpPr>
          <p:cNvPr id="20" name="Rounded Rectangle 19"/>
          <p:cNvSpPr/>
          <p:nvPr/>
        </p:nvSpPr>
        <p:spPr>
          <a:xfrm>
            <a:off x="4718916" y="4821416"/>
            <a:ext cx="4044082" cy="1465518"/>
          </a:xfrm>
          <a:prstGeom prst="roundRect">
            <a:avLst/>
          </a:prstGeom>
        </p:spPr>
        <p:style>
          <a:lnRef idx="2">
            <a:schemeClr val="accent5">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21" name="Rounded Rectangle 5"/>
          <p:cNvSpPr/>
          <p:nvPr/>
        </p:nvSpPr>
        <p:spPr>
          <a:xfrm>
            <a:off x="4754863" y="4892956"/>
            <a:ext cx="3972187" cy="132243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30480" tIns="30480" rIns="30480" bIns="30480" numCol="1" spcCol="1270" anchor="ctr" anchorCtr="0">
            <a:noAutofit/>
          </a:bodyPr>
          <a:lstStyle/>
          <a:p>
            <a:pPr lvl="0" algn="ctr"/>
            <a:r>
              <a:rPr lang="en-US" sz="1900" b="1" dirty="0"/>
              <a:t>“</a:t>
            </a:r>
            <a:r>
              <a:rPr lang="en-US" sz="1900" b="1" dirty="0" err="1"/>
              <a:t>Việt</a:t>
            </a:r>
            <a:r>
              <a:rPr lang="en-US" sz="1900" b="1" dirty="0"/>
              <a:t> Nam </a:t>
            </a:r>
            <a:r>
              <a:rPr lang="en-US" sz="1900" b="1" dirty="0" err="1"/>
              <a:t>sẵn</a:t>
            </a:r>
            <a:r>
              <a:rPr lang="en-US" sz="1900" b="1" dirty="0"/>
              <a:t> </a:t>
            </a:r>
            <a:r>
              <a:rPr lang="en-US" sz="1900" b="1" dirty="0" err="1"/>
              <a:t>sàng</a:t>
            </a:r>
            <a:r>
              <a:rPr lang="en-US" sz="1900" b="1" dirty="0"/>
              <a:t> </a:t>
            </a:r>
            <a:r>
              <a:rPr lang="en-US" sz="1900" b="1" dirty="0" err="1"/>
              <a:t>là</a:t>
            </a:r>
            <a:r>
              <a:rPr lang="en-US" sz="1900" b="1" dirty="0"/>
              <a:t> </a:t>
            </a:r>
            <a:r>
              <a:rPr lang="en-US" sz="1900" b="1" dirty="0" err="1"/>
              <a:t>bạn</a:t>
            </a:r>
            <a:r>
              <a:rPr lang="en-US" sz="1900" b="1" dirty="0"/>
              <a:t>, </a:t>
            </a:r>
            <a:r>
              <a:rPr lang="en-US" sz="1900" b="1" dirty="0" err="1"/>
              <a:t>là</a:t>
            </a:r>
            <a:r>
              <a:rPr lang="en-US" sz="1900" b="1" dirty="0"/>
              <a:t> </a:t>
            </a:r>
            <a:r>
              <a:rPr lang="en-US" sz="1900" b="1" dirty="0" err="1"/>
              <a:t>đối</a:t>
            </a:r>
            <a:r>
              <a:rPr lang="en-US" sz="1900" b="1" dirty="0"/>
              <a:t> </a:t>
            </a:r>
            <a:r>
              <a:rPr lang="en-US" sz="1900" b="1" dirty="0" err="1"/>
              <a:t>tác</a:t>
            </a:r>
            <a:r>
              <a:rPr lang="en-US" sz="1900" b="1" dirty="0"/>
              <a:t> tin </a:t>
            </a:r>
            <a:r>
              <a:rPr lang="en-US" sz="1900" b="1" dirty="0" err="1"/>
              <a:t>cậy</a:t>
            </a:r>
            <a:r>
              <a:rPr lang="en-US" sz="1900" b="1" dirty="0"/>
              <a:t> </a:t>
            </a:r>
            <a:r>
              <a:rPr lang="en-US" sz="1900" b="1" dirty="0" err="1"/>
              <a:t>của</a:t>
            </a:r>
            <a:r>
              <a:rPr lang="en-US" sz="1900" b="1" dirty="0"/>
              <a:t> </a:t>
            </a:r>
            <a:r>
              <a:rPr lang="en-US" sz="1900" b="1" dirty="0" err="1"/>
              <a:t>các</a:t>
            </a:r>
            <a:r>
              <a:rPr lang="en-US" sz="1900" b="1" dirty="0"/>
              <a:t> </a:t>
            </a:r>
            <a:r>
              <a:rPr lang="en-US" sz="1900" b="1" dirty="0" err="1"/>
              <a:t>nước</a:t>
            </a:r>
            <a:r>
              <a:rPr lang="en-US" sz="1900" b="1" dirty="0"/>
              <a:t> </a:t>
            </a:r>
            <a:r>
              <a:rPr lang="en-US" sz="1900" b="1" dirty="0" err="1"/>
              <a:t>trong</a:t>
            </a:r>
            <a:r>
              <a:rPr lang="en-US" sz="1900" b="1" dirty="0"/>
              <a:t> </a:t>
            </a:r>
            <a:r>
              <a:rPr lang="en-US" sz="1900" b="1" dirty="0" err="1"/>
              <a:t>cộng</a:t>
            </a:r>
            <a:r>
              <a:rPr lang="en-US" sz="1900" b="1" dirty="0"/>
              <a:t> </a:t>
            </a:r>
            <a:r>
              <a:rPr lang="en-US" sz="1900" b="1" dirty="0" err="1"/>
              <a:t>đồng</a:t>
            </a:r>
            <a:r>
              <a:rPr lang="en-US" sz="1900" b="1" dirty="0"/>
              <a:t> </a:t>
            </a:r>
            <a:r>
              <a:rPr lang="en-US" sz="1900" b="1" dirty="0" err="1"/>
              <a:t>quốc</a:t>
            </a:r>
            <a:r>
              <a:rPr lang="en-US" sz="1900" b="1" dirty="0"/>
              <a:t> </a:t>
            </a:r>
            <a:r>
              <a:rPr lang="en-US" sz="1900" b="1" dirty="0" err="1"/>
              <a:t>tế</a:t>
            </a:r>
            <a:r>
              <a:rPr lang="en-US" sz="1900" b="1" dirty="0"/>
              <a:t>, </a:t>
            </a:r>
            <a:r>
              <a:rPr lang="en-US" sz="1900" b="1" dirty="0" err="1"/>
              <a:t>phấn</a:t>
            </a:r>
            <a:r>
              <a:rPr lang="en-US" sz="1900" b="1" dirty="0"/>
              <a:t> </a:t>
            </a:r>
            <a:r>
              <a:rPr lang="en-US" sz="1900" b="1" dirty="0" err="1"/>
              <a:t>đấu</a:t>
            </a:r>
            <a:r>
              <a:rPr lang="en-US" sz="1900" b="1" dirty="0"/>
              <a:t> </a:t>
            </a:r>
            <a:r>
              <a:rPr lang="en-US" sz="1900" b="1" dirty="0" err="1"/>
              <a:t>vì</a:t>
            </a:r>
            <a:r>
              <a:rPr lang="en-US" sz="1900" b="1" dirty="0"/>
              <a:t> </a:t>
            </a:r>
            <a:r>
              <a:rPr lang="en-US" sz="1900" b="1" dirty="0" err="1"/>
              <a:t>hòa</a:t>
            </a:r>
            <a:r>
              <a:rPr lang="en-US" sz="1900" b="1" dirty="0"/>
              <a:t> </a:t>
            </a:r>
            <a:r>
              <a:rPr lang="en-US" sz="1900" b="1" dirty="0" err="1"/>
              <a:t>bình</a:t>
            </a:r>
            <a:r>
              <a:rPr lang="en-US" sz="1900" b="1" dirty="0"/>
              <a:t>, </a:t>
            </a:r>
            <a:r>
              <a:rPr lang="en-US" sz="1900" b="1" dirty="0" err="1"/>
              <a:t>độc</a:t>
            </a:r>
            <a:r>
              <a:rPr lang="en-US" sz="1900" b="1" dirty="0"/>
              <a:t> </a:t>
            </a:r>
            <a:r>
              <a:rPr lang="en-US" sz="1900" b="1" dirty="0" err="1"/>
              <a:t>lập</a:t>
            </a:r>
            <a:r>
              <a:rPr lang="en-US" sz="1900" b="1" dirty="0"/>
              <a:t> </a:t>
            </a:r>
            <a:r>
              <a:rPr lang="en-US" sz="1900" b="1" dirty="0" err="1"/>
              <a:t>và</a:t>
            </a:r>
            <a:r>
              <a:rPr lang="en-US" sz="1900" b="1" dirty="0"/>
              <a:t> </a:t>
            </a:r>
            <a:r>
              <a:rPr lang="en-US" sz="1900" b="1" dirty="0" err="1"/>
              <a:t>phát</a:t>
            </a:r>
            <a:r>
              <a:rPr lang="en-US" sz="1900" b="1" dirty="0"/>
              <a:t> </a:t>
            </a:r>
            <a:r>
              <a:rPr lang="en-US" sz="1900" b="1" dirty="0" err="1"/>
              <a:t>triển</a:t>
            </a:r>
            <a:r>
              <a:rPr lang="en-US" sz="1900" b="1" dirty="0"/>
              <a:t>”.</a:t>
            </a:r>
          </a:p>
        </p:txBody>
      </p:sp>
      <p:sp>
        <p:nvSpPr>
          <p:cNvPr id="23" name="Rounded Rectangle 22"/>
          <p:cNvSpPr/>
          <p:nvPr/>
        </p:nvSpPr>
        <p:spPr>
          <a:xfrm>
            <a:off x="4718917" y="1524000"/>
            <a:ext cx="4044082" cy="1465518"/>
          </a:xfrm>
          <a:prstGeom prst="roundRect">
            <a:avLst/>
          </a:prstGeom>
        </p:spPr>
        <p:style>
          <a:lnRef idx="2">
            <a:schemeClr val="accent5">
              <a:hueOff val="-1986775"/>
              <a:satOff val="7962"/>
              <a:lumOff val="1726"/>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24" name="Rounded Rectangle 7"/>
          <p:cNvSpPr/>
          <p:nvPr/>
        </p:nvSpPr>
        <p:spPr>
          <a:xfrm>
            <a:off x="4754864" y="1595540"/>
            <a:ext cx="3972187" cy="132243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30480" tIns="30480" rIns="30480" bIns="30480" numCol="1" spcCol="1270" anchor="ctr" anchorCtr="0">
            <a:noAutofit/>
          </a:bodyPr>
          <a:lstStyle/>
          <a:p>
            <a:pPr algn="ctr" defTabSz="355600">
              <a:lnSpc>
                <a:spcPct val="90000"/>
              </a:lnSpc>
              <a:spcBef>
                <a:spcPct val="0"/>
              </a:spcBef>
              <a:spcAft>
                <a:spcPct val="35000"/>
              </a:spcAft>
            </a:pPr>
            <a:r>
              <a:rPr lang="nl-NL" sz="1900" b="1" dirty="0"/>
              <a:t>Xác định động lực chủ yếu để phát triển đất nước và nội dung đấu tranh giai cấp</a:t>
            </a:r>
            <a:endParaRPr lang="en-US" sz="1900" b="1" dirty="0"/>
          </a:p>
        </p:txBody>
      </p:sp>
      <p:sp>
        <p:nvSpPr>
          <p:cNvPr id="26" name="Rounded Rectangle 25"/>
          <p:cNvSpPr/>
          <p:nvPr/>
        </p:nvSpPr>
        <p:spPr>
          <a:xfrm>
            <a:off x="4718917" y="3172710"/>
            <a:ext cx="4044082" cy="1465518"/>
          </a:xfrm>
          <a:prstGeom prst="roundRect">
            <a:avLst/>
          </a:prstGeom>
        </p:spPr>
        <p:style>
          <a:lnRef idx="2">
            <a:schemeClr val="accent5">
              <a:hueOff val="-3973551"/>
              <a:satOff val="15924"/>
              <a:lumOff val="3451"/>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27" name="Rounded Rectangle 9"/>
          <p:cNvSpPr/>
          <p:nvPr/>
        </p:nvSpPr>
        <p:spPr>
          <a:xfrm>
            <a:off x="4754864" y="3244250"/>
            <a:ext cx="3972187" cy="132243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30480" tIns="30480" rIns="30480" bIns="30480" numCol="1" spcCol="1270" anchor="ctr" anchorCtr="0">
            <a:noAutofit/>
          </a:bodyPr>
          <a:lstStyle/>
          <a:p>
            <a:pPr lvl="0" algn="ctr"/>
            <a:r>
              <a:rPr lang="en-US" sz="1900" b="1" dirty="0" err="1"/>
              <a:t>Nhấn</a:t>
            </a:r>
            <a:r>
              <a:rPr lang="en-US" sz="1900" b="1" dirty="0"/>
              <a:t> </a:t>
            </a:r>
            <a:r>
              <a:rPr lang="en-US" sz="1900" b="1" dirty="0" err="1"/>
              <a:t>mạnh</a:t>
            </a:r>
            <a:r>
              <a:rPr lang="en-US" sz="1900" b="1" dirty="0"/>
              <a:t> </a:t>
            </a:r>
            <a:r>
              <a:rPr lang="en-US" sz="1900" b="1" dirty="0" err="1"/>
              <a:t>một</a:t>
            </a:r>
            <a:r>
              <a:rPr lang="en-US" sz="1900" b="1" dirty="0"/>
              <a:t> </a:t>
            </a:r>
            <a:r>
              <a:rPr lang="en-US" sz="1900" b="1" dirty="0" err="1"/>
              <a:t>số</a:t>
            </a:r>
            <a:r>
              <a:rPr lang="en-US" sz="1900" b="1" dirty="0"/>
              <a:t> </a:t>
            </a:r>
            <a:r>
              <a:rPr lang="en-US" sz="1900" b="1" dirty="0" err="1"/>
              <a:t>điểm</a:t>
            </a:r>
            <a:r>
              <a:rPr lang="en-US" sz="1900" b="1" dirty="0"/>
              <a:t> </a:t>
            </a:r>
            <a:r>
              <a:rPr lang="en-US" sz="1900" b="1" dirty="0" err="1"/>
              <a:t>mới</a:t>
            </a:r>
            <a:r>
              <a:rPr lang="en-US" sz="1900" b="1" dirty="0"/>
              <a:t> </a:t>
            </a:r>
            <a:r>
              <a:rPr lang="en-US" sz="1900" b="1" dirty="0" err="1"/>
              <a:t>về</a:t>
            </a:r>
            <a:r>
              <a:rPr lang="en-US" sz="1900" b="1" dirty="0"/>
              <a:t> CNH: Con </a:t>
            </a:r>
            <a:r>
              <a:rPr lang="en-US" sz="1900" b="1" dirty="0" err="1"/>
              <a:t>đường</a:t>
            </a:r>
            <a:r>
              <a:rPr lang="en-US" sz="1900" b="1" dirty="0"/>
              <a:t> CNH ở </a:t>
            </a:r>
            <a:r>
              <a:rPr lang="en-US" sz="1900" b="1" dirty="0" err="1"/>
              <a:t>nước</a:t>
            </a:r>
            <a:r>
              <a:rPr lang="en-US" sz="1900" b="1" dirty="0"/>
              <a:t> ta </a:t>
            </a:r>
            <a:r>
              <a:rPr lang="en-US" sz="1900" b="1" dirty="0" err="1"/>
              <a:t>cần</a:t>
            </a:r>
            <a:r>
              <a:rPr lang="en-US" sz="1900" b="1" dirty="0"/>
              <a:t> </a:t>
            </a:r>
            <a:r>
              <a:rPr lang="en-US" sz="1900" b="1" dirty="0" err="1"/>
              <a:t>và</a:t>
            </a:r>
            <a:r>
              <a:rPr lang="en-US" sz="1900" b="1" dirty="0"/>
              <a:t> </a:t>
            </a:r>
            <a:r>
              <a:rPr lang="en-US" sz="1900" b="1" dirty="0" err="1"/>
              <a:t>có</a:t>
            </a:r>
            <a:r>
              <a:rPr lang="en-US" sz="1900" b="1" dirty="0"/>
              <a:t> </a:t>
            </a:r>
            <a:r>
              <a:rPr lang="en-US" sz="1900" b="1" dirty="0" err="1"/>
              <a:t>thể</a:t>
            </a:r>
            <a:r>
              <a:rPr lang="en-US" sz="1900" b="1" dirty="0"/>
              <a:t> </a:t>
            </a:r>
            <a:r>
              <a:rPr lang="en-US" sz="1900" b="1" dirty="0" err="1"/>
              <a:t>rút</a:t>
            </a:r>
            <a:r>
              <a:rPr lang="en-US" sz="1900" b="1" dirty="0"/>
              <a:t> </a:t>
            </a:r>
            <a:r>
              <a:rPr lang="en-US" sz="1900" b="1" dirty="0" err="1"/>
              <a:t>ngắn</a:t>
            </a:r>
            <a:r>
              <a:rPr lang="en-US" sz="1900" b="1" dirty="0"/>
              <a:t> </a:t>
            </a:r>
            <a:r>
              <a:rPr lang="en-US" sz="1900" b="1" dirty="0" err="1"/>
              <a:t>thời</a:t>
            </a:r>
            <a:r>
              <a:rPr lang="en-US" sz="1900" b="1" dirty="0"/>
              <a:t> </a:t>
            </a:r>
            <a:r>
              <a:rPr lang="en-US" sz="1900" b="1" dirty="0" err="1"/>
              <a:t>gian</a:t>
            </a:r>
            <a:r>
              <a:rPr lang="en-US" sz="1900" b="1" dirty="0"/>
              <a:t> so </a:t>
            </a:r>
            <a:r>
              <a:rPr lang="en-US" sz="1900" b="1" dirty="0" err="1"/>
              <a:t>với</a:t>
            </a:r>
            <a:r>
              <a:rPr lang="en-US" sz="1900" b="1" dirty="0"/>
              <a:t> </a:t>
            </a:r>
            <a:r>
              <a:rPr lang="en-US" sz="1900" b="1" dirty="0" err="1"/>
              <a:t>các</a:t>
            </a:r>
            <a:r>
              <a:rPr lang="en-US" sz="1900" b="1" dirty="0"/>
              <a:t> </a:t>
            </a:r>
            <a:r>
              <a:rPr lang="en-US" sz="1900" b="1" dirty="0" err="1"/>
              <a:t>nước</a:t>
            </a:r>
            <a:r>
              <a:rPr lang="en-US" sz="1900" b="1" dirty="0"/>
              <a:t> </a:t>
            </a:r>
            <a:r>
              <a:rPr lang="en-US" sz="1900" b="1" dirty="0" err="1"/>
              <a:t>đi</a:t>
            </a:r>
            <a:r>
              <a:rPr lang="en-US" sz="1900" b="1" dirty="0"/>
              <a:t> </a:t>
            </a:r>
            <a:r>
              <a:rPr lang="en-US" sz="1900" b="1" dirty="0" err="1"/>
              <a:t>trước</a:t>
            </a:r>
            <a:endParaRPr lang="en-US" altLang="en-US" sz="1900" b="1" kern="1200" dirty="0"/>
          </a:p>
        </p:txBody>
      </p:sp>
      <p:sp>
        <p:nvSpPr>
          <p:cNvPr id="29" name="Rounded Rectangle 28"/>
          <p:cNvSpPr/>
          <p:nvPr/>
        </p:nvSpPr>
        <p:spPr>
          <a:xfrm>
            <a:off x="381000" y="1550754"/>
            <a:ext cx="4044082" cy="1465518"/>
          </a:xfrm>
          <a:prstGeom prst="roundRect">
            <a:avLst/>
          </a:prstGeom>
        </p:spPr>
        <p:style>
          <a:lnRef idx="2">
            <a:schemeClr val="accent5">
              <a:hueOff val="-5960326"/>
              <a:satOff val="23887"/>
              <a:lumOff val="5177"/>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30" name="Rounded Rectangle 11"/>
          <p:cNvSpPr/>
          <p:nvPr/>
        </p:nvSpPr>
        <p:spPr>
          <a:xfrm>
            <a:off x="416947" y="1622294"/>
            <a:ext cx="3972187" cy="132243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nl-NL" sz="1900" b="1" dirty="0"/>
              <a:t>KTTT định hướng XHCN là mô hình kinh tế tổng quát của nước ta trong thời kỳ quá độ lên CNXH; </a:t>
            </a:r>
            <a:r>
              <a:rPr lang="en-US" sz="1900" b="1" dirty="0" err="1"/>
              <a:t>nêu</a:t>
            </a:r>
            <a:r>
              <a:rPr lang="en-US" sz="1900" b="1" dirty="0"/>
              <a:t> </a:t>
            </a:r>
            <a:r>
              <a:rPr lang="en-US" sz="1900" b="1" dirty="0" err="1"/>
              <a:t>rõ</a:t>
            </a:r>
            <a:r>
              <a:rPr lang="en-US" sz="1900" b="1" dirty="0"/>
              <a:t> </a:t>
            </a:r>
            <a:r>
              <a:rPr lang="en-US" sz="1900" b="1" dirty="0" err="1"/>
              <a:t>quan</a:t>
            </a:r>
            <a:r>
              <a:rPr lang="en-US" sz="1900" b="1" dirty="0"/>
              <a:t> </a:t>
            </a:r>
            <a:r>
              <a:rPr lang="en-US" sz="1900" b="1" dirty="0" err="1"/>
              <a:t>điểm</a:t>
            </a:r>
            <a:r>
              <a:rPr lang="en-US" sz="1900" b="1" dirty="0"/>
              <a:t> </a:t>
            </a:r>
            <a:r>
              <a:rPr lang="en-US" sz="1900" b="1" dirty="0" err="1"/>
              <a:t>về</a:t>
            </a:r>
            <a:r>
              <a:rPr lang="en-US" sz="1900" b="1" dirty="0"/>
              <a:t> </a:t>
            </a:r>
            <a:r>
              <a:rPr lang="en-US" sz="1900" b="1" dirty="0" err="1"/>
              <a:t>xây</a:t>
            </a:r>
            <a:r>
              <a:rPr lang="en-US" sz="1900" b="1" dirty="0"/>
              <a:t> </a:t>
            </a:r>
            <a:r>
              <a:rPr lang="en-US" sz="1900" b="1" dirty="0" err="1"/>
              <a:t>dựng</a:t>
            </a:r>
            <a:r>
              <a:rPr lang="en-US" sz="1900" b="1" dirty="0"/>
              <a:t> </a:t>
            </a:r>
            <a:r>
              <a:rPr lang="en-US" sz="1900" b="1" dirty="0" err="1"/>
              <a:t>nền</a:t>
            </a:r>
            <a:r>
              <a:rPr lang="en-US" sz="1900" b="1" dirty="0"/>
              <a:t> </a:t>
            </a:r>
            <a:r>
              <a:rPr lang="en-US" sz="1900" b="1" dirty="0" err="1"/>
              <a:t>kinh</a:t>
            </a:r>
            <a:r>
              <a:rPr lang="en-US" sz="1900" b="1" dirty="0"/>
              <a:t> </a:t>
            </a:r>
            <a:r>
              <a:rPr lang="en-US" sz="1900" b="1" dirty="0" err="1"/>
              <a:t>tế</a:t>
            </a:r>
            <a:r>
              <a:rPr lang="en-US" sz="1900" b="1" dirty="0"/>
              <a:t> </a:t>
            </a:r>
            <a:r>
              <a:rPr lang="en-US" sz="1900" b="1" dirty="0" err="1"/>
              <a:t>độc</a:t>
            </a:r>
            <a:r>
              <a:rPr lang="en-US" sz="1900" b="1" dirty="0"/>
              <a:t> </a:t>
            </a:r>
            <a:r>
              <a:rPr lang="en-US" sz="1900" b="1" dirty="0" err="1"/>
              <a:t>lập</a:t>
            </a:r>
            <a:r>
              <a:rPr lang="en-US" sz="1900" b="1" dirty="0"/>
              <a:t> </a:t>
            </a:r>
            <a:r>
              <a:rPr lang="en-US" sz="1900" b="1" dirty="0" err="1"/>
              <a:t>tự</a:t>
            </a:r>
            <a:r>
              <a:rPr lang="en-US" sz="1900" b="1" dirty="0"/>
              <a:t> </a:t>
            </a:r>
            <a:r>
              <a:rPr lang="en-US" sz="1900" b="1" dirty="0" err="1"/>
              <a:t>chủ</a:t>
            </a:r>
            <a:endParaRPr lang="en-US" altLang="en-US" sz="1900" b="1" kern="1200" dirty="0">
              <a:latin typeface="Calibri" pitchFamily="34" charset="0"/>
            </a:endParaRPr>
          </a:p>
        </p:txBody>
      </p:sp>
      <p:sp>
        <p:nvSpPr>
          <p:cNvPr id="32" name="Rounded Rectangle 31"/>
          <p:cNvSpPr/>
          <p:nvPr/>
        </p:nvSpPr>
        <p:spPr>
          <a:xfrm>
            <a:off x="381000" y="3199462"/>
            <a:ext cx="4044082" cy="1465518"/>
          </a:xfrm>
          <a:prstGeom prst="roundRect">
            <a:avLst/>
          </a:prstGeom>
        </p:spPr>
        <p:style>
          <a:lnRef idx="2">
            <a:schemeClr val="accent5">
              <a:hueOff val="-7947101"/>
              <a:satOff val="31849"/>
              <a:lumOff val="6902"/>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33" name="Rounded Rectangle 13"/>
          <p:cNvSpPr/>
          <p:nvPr/>
        </p:nvSpPr>
        <p:spPr>
          <a:xfrm>
            <a:off x="416947" y="3271002"/>
            <a:ext cx="3972187" cy="132243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30480" tIns="30480" rIns="30480" bIns="30480" numCol="1" spcCol="1270" anchor="ctr" anchorCtr="0">
            <a:noAutofit/>
          </a:bodyPr>
          <a:lstStyle/>
          <a:p>
            <a:pPr lvl="0" algn="ctr" defTabSz="355600">
              <a:lnSpc>
                <a:spcPct val="90000"/>
              </a:lnSpc>
              <a:spcBef>
                <a:spcPct val="0"/>
              </a:spcBef>
              <a:spcAft>
                <a:spcPct val="35000"/>
              </a:spcAft>
            </a:pPr>
            <a:r>
              <a:rPr lang="nl-NL" sz="1900" b="1" dirty="0"/>
              <a:t>Đánh giá sâu sắc hơn, đầy đủ hơn, toàn diện hơn vị trí, vai trò tư tưởng Hồ Chí Minh</a:t>
            </a:r>
            <a:endParaRPr lang="en-US" sz="1900" b="1" kern="1200" dirty="0"/>
          </a:p>
        </p:txBody>
      </p:sp>
      <p:sp>
        <p:nvSpPr>
          <p:cNvPr id="35" name="Rounded Rectangle 34"/>
          <p:cNvSpPr/>
          <p:nvPr/>
        </p:nvSpPr>
        <p:spPr>
          <a:xfrm>
            <a:off x="381000" y="4848170"/>
            <a:ext cx="4044082" cy="1465518"/>
          </a:xfrm>
          <a:prstGeom prst="roundRect">
            <a:avLst/>
          </a:prstGeom>
        </p:spPr>
        <p:style>
          <a:lnRef idx="2">
            <a:schemeClr val="accent5">
              <a:hueOff val="-9933876"/>
              <a:satOff val="39811"/>
              <a:lumOff val="8628"/>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36" name="Rounded Rectangle 15"/>
          <p:cNvSpPr/>
          <p:nvPr/>
        </p:nvSpPr>
        <p:spPr>
          <a:xfrm>
            <a:off x="416947" y="4919711"/>
            <a:ext cx="3972187" cy="1322438"/>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30480" tIns="30480" rIns="30480" bIns="30480" numCol="1" spcCol="1270" anchor="ctr" anchorCtr="0">
            <a:noAutofit/>
          </a:bodyPr>
          <a:lstStyle/>
          <a:p>
            <a:pPr lvl="0" algn="ctr"/>
            <a:r>
              <a:rPr lang="nl-NL" sz="1900" b="1" dirty="0"/>
              <a:t>Xác định mục tiêu chung là “độc lập dân tộc gắn liền với CNXH, dân giàu, nước mạnh, xã hội công bằng, dân chủ, văn minh”</a:t>
            </a:r>
            <a:endParaRPr lang="en-US" sz="1900" b="1" dirty="0"/>
          </a:p>
        </p:txBody>
      </p:sp>
    </p:spTree>
    <p:extLst>
      <p:ext uri="{BB962C8B-B14F-4D97-AF65-F5344CB8AC3E}">
        <p14:creationId xmlns:p14="http://schemas.microsoft.com/office/powerpoint/2010/main" val="4195239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1000"/>
                                        <p:tgtEl>
                                          <p:spTgt spid="36"/>
                                        </p:tgtEl>
                                      </p:cBhvr>
                                    </p:animEffect>
                                    <p:anim calcmode="lin" valueType="num">
                                      <p:cBhvr>
                                        <p:cTn id="8" dur="1000" fill="hold"/>
                                        <p:tgtEl>
                                          <p:spTgt spid="36"/>
                                        </p:tgtEl>
                                        <p:attrNameLst>
                                          <p:attrName>ppt_x</p:attrName>
                                        </p:attrNameLst>
                                      </p:cBhvr>
                                      <p:tavLst>
                                        <p:tav tm="0">
                                          <p:val>
                                            <p:strVal val="#ppt_x"/>
                                          </p:val>
                                        </p:tav>
                                        <p:tav tm="100000">
                                          <p:val>
                                            <p:strVal val="#ppt_x"/>
                                          </p:val>
                                        </p:tav>
                                      </p:tavLst>
                                    </p:anim>
                                    <p:anim calcmode="lin" valueType="num">
                                      <p:cBhvr>
                                        <p:cTn id="9" dur="1000" fill="hold"/>
                                        <p:tgtEl>
                                          <p:spTgt spid="36"/>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fade">
                                      <p:cBhvr>
                                        <p:cTn id="12" dur="1000"/>
                                        <p:tgtEl>
                                          <p:spTgt spid="35"/>
                                        </p:tgtEl>
                                      </p:cBhvr>
                                    </p:animEffect>
                                    <p:anim calcmode="lin" valueType="num">
                                      <p:cBhvr>
                                        <p:cTn id="13" dur="1000" fill="hold"/>
                                        <p:tgtEl>
                                          <p:spTgt spid="35"/>
                                        </p:tgtEl>
                                        <p:attrNameLst>
                                          <p:attrName>ppt_x</p:attrName>
                                        </p:attrNameLst>
                                      </p:cBhvr>
                                      <p:tavLst>
                                        <p:tav tm="0">
                                          <p:val>
                                            <p:strVal val="#ppt_x"/>
                                          </p:val>
                                        </p:tav>
                                        <p:tav tm="100000">
                                          <p:val>
                                            <p:strVal val="#ppt_x"/>
                                          </p:val>
                                        </p:tav>
                                      </p:tavLst>
                                    </p:anim>
                                    <p:anim calcmode="lin" valueType="num">
                                      <p:cBhvr>
                                        <p:cTn id="14" dur="1000" fill="hold"/>
                                        <p:tgtEl>
                                          <p:spTgt spid="3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fade">
                                      <p:cBhvr>
                                        <p:cTn id="19" dur="1000"/>
                                        <p:tgtEl>
                                          <p:spTgt spid="32"/>
                                        </p:tgtEl>
                                      </p:cBhvr>
                                    </p:animEffect>
                                    <p:anim calcmode="lin" valueType="num">
                                      <p:cBhvr>
                                        <p:cTn id="20" dur="1000" fill="hold"/>
                                        <p:tgtEl>
                                          <p:spTgt spid="32"/>
                                        </p:tgtEl>
                                        <p:attrNameLst>
                                          <p:attrName>ppt_x</p:attrName>
                                        </p:attrNameLst>
                                      </p:cBhvr>
                                      <p:tavLst>
                                        <p:tav tm="0">
                                          <p:val>
                                            <p:strVal val="#ppt_x"/>
                                          </p:val>
                                        </p:tav>
                                        <p:tav tm="100000">
                                          <p:val>
                                            <p:strVal val="#ppt_x"/>
                                          </p:val>
                                        </p:tav>
                                      </p:tavLst>
                                    </p:anim>
                                    <p:anim calcmode="lin" valueType="num">
                                      <p:cBhvr>
                                        <p:cTn id="21" dur="1000" fill="hold"/>
                                        <p:tgtEl>
                                          <p:spTgt spid="32"/>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33"/>
                                        </p:tgtEl>
                                        <p:attrNameLst>
                                          <p:attrName>style.visibility</p:attrName>
                                        </p:attrNameLst>
                                      </p:cBhvr>
                                      <p:to>
                                        <p:strVal val="visible"/>
                                      </p:to>
                                    </p:set>
                                    <p:animEffect transition="in" filter="fade">
                                      <p:cBhvr>
                                        <p:cTn id="24" dur="1000"/>
                                        <p:tgtEl>
                                          <p:spTgt spid="33"/>
                                        </p:tgtEl>
                                      </p:cBhvr>
                                    </p:animEffect>
                                    <p:anim calcmode="lin" valueType="num">
                                      <p:cBhvr>
                                        <p:cTn id="25" dur="1000" fill="hold"/>
                                        <p:tgtEl>
                                          <p:spTgt spid="33"/>
                                        </p:tgtEl>
                                        <p:attrNameLst>
                                          <p:attrName>ppt_x</p:attrName>
                                        </p:attrNameLst>
                                      </p:cBhvr>
                                      <p:tavLst>
                                        <p:tav tm="0">
                                          <p:val>
                                            <p:strVal val="#ppt_x"/>
                                          </p:val>
                                        </p:tav>
                                        <p:tav tm="100000">
                                          <p:val>
                                            <p:strVal val="#ppt_x"/>
                                          </p:val>
                                        </p:tav>
                                      </p:tavLst>
                                    </p:anim>
                                    <p:anim calcmode="lin" valueType="num">
                                      <p:cBhvr>
                                        <p:cTn id="26"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fade">
                                      <p:cBhvr>
                                        <p:cTn id="31" dur="1000"/>
                                        <p:tgtEl>
                                          <p:spTgt spid="29"/>
                                        </p:tgtEl>
                                      </p:cBhvr>
                                    </p:animEffect>
                                    <p:anim calcmode="lin" valueType="num">
                                      <p:cBhvr>
                                        <p:cTn id="32" dur="1000" fill="hold"/>
                                        <p:tgtEl>
                                          <p:spTgt spid="29"/>
                                        </p:tgtEl>
                                        <p:attrNameLst>
                                          <p:attrName>ppt_x</p:attrName>
                                        </p:attrNameLst>
                                      </p:cBhvr>
                                      <p:tavLst>
                                        <p:tav tm="0">
                                          <p:val>
                                            <p:strVal val="#ppt_x"/>
                                          </p:val>
                                        </p:tav>
                                        <p:tav tm="100000">
                                          <p:val>
                                            <p:strVal val="#ppt_x"/>
                                          </p:val>
                                        </p:tav>
                                      </p:tavLst>
                                    </p:anim>
                                    <p:anim calcmode="lin" valueType="num">
                                      <p:cBhvr>
                                        <p:cTn id="33" dur="1000" fill="hold"/>
                                        <p:tgtEl>
                                          <p:spTgt spid="29"/>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30"/>
                                        </p:tgtEl>
                                        <p:attrNameLst>
                                          <p:attrName>style.visibility</p:attrName>
                                        </p:attrNameLst>
                                      </p:cBhvr>
                                      <p:to>
                                        <p:strVal val="visible"/>
                                      </p:to>
                                    </p:set>
                                    <p:animEffect transition="in" filter="fade">
                                      <p:cBhvr>
                                        <p:cTn id="36" dur="1000"/>
                                        <p:tgtEl>
                                          <p:spTgt spid="30"/>
                                        </p:tgtEl>
                                      </p:cBhvr>
                                    </p:animEffect>
                                    <p:anim calcmode="lin" valueType="num">
                                      <p:cBhvr>
                                        <p:cTn id="37" dur="1000" fill="hold"/>
                                        <p:tgtEl>
                                          <p:spTgt spid="30"/>
                                        </p:tgtEl>
                                        <p:attrNameLst>
                                          <p:attrName>ppt_x</p:attrName>
                                        </p:attrNameLst>
                                      </p:cBhvr>
                                      <p:tavLst>
                                        <p:tav tm="0">
                                          <p:val>
                                            <p:strVal val="#ppt_x"/>
                                          </p:val>
                                        </p:tav>
                                        <p:tav tm="100000">
                                          <p:val>
                                            <p:strVal val="#ppt_x"/>
                                          </p:val>
                                        </p:tav>
                                      </p:tavLst>
                                    </p:anim>
                                    <p:anim calcmode="lin" valueType="num">
                                      <p:cBhvr>
                                        <p:cTn id="38"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fade">
                                      <p:cBhvr>
                                        <p:cTn id="43" dur="1000"/>
                                        <p:tgtEl>
                                          <p:spTgt spid="20"/>
                                        </p:tgtEl>
                                      </p:cBhvr>
                                    </p:animEffect>
                                    <p:anim calcmode="lin" valueType="num">
                                      <p:cBhvr>
                                        <p:cTn id="44" dur="1000" fill="hold"/>
                                        <p:tgtEl>
                                          <p:spTgt spid="20"/>
                                        </p:tgtEl>
                                        <p:attrNameLst>
                                          <p:attrName>ppt_x</p:attrName>
                                        </p:attrNameLst>
                                      </p:cBhvr>
                                      <p:tavLst>
                                        <p:tav tm="0">
                                          <p:val>
                                            <p:strVal val="#ppt_x"/>
                                          </p:val>
                                        </p:tav>
                                        <p:tav tm="100000">
                                          <p:val>
                                            <p:strVal val="#ppt_x"/>
                                          </p:val>
                                        </p:tav>
                                      </p:tavLst>
                                    </p:anim>
                                    <p:anim calcmode="lin" valueType="num">
                                      <p:cBhvr>
                                        <p:cTn id="45" dur="1000" fill="hold"/>
                                        <p:tgtEl>
                                          <p:spTgt spid="20"/>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21"/>
                                        </p:tgtEl>
                                        <p:attrNameLst>
                                          <p:attrName>style.visibility</p:attrName>
                                        </p:attrNameLst>
                                      </p:cBhvr>
                                      <p:to>
                                        <p:strVal val="visible"/>
                                      </p:to>
                                    </p:set>
                                    <p:animEffect transition="in" filter="fade">
                                      <p:cBhvr>
                                        <p:cTn id="48" dur="1000"/>
                                        <p:tgtEl>
                                          <p:spTgt spid="21"/>
                                        </p:tgtEl>
                                      </p:cBhvr>
                                    </p:animEffect>
                                    <p:anim calcmode="lin" valueType="num">
                                      <p:cBhvr>
                                        <p:cTn id="49" dur="1000" fill="hold"/>
                                        <p:tgtEl>
                                          <p:spTgt spid="21"/>
                                        </p:tgtEl>
                                        <p:attrNameLst>
                                          <p:attrName>ppt_x</p:attrName>
                                        </p:attrNameLst>
                                      </p:cBhvr>
                                      <p:tavLst>
                                        <p:tav tm="0">
                                          <p:val>
                                            <p:strVal val="#ppt_x"/>
                                          </p:val>
                                        </p:tav>
                                        <p:tav tm="100000">
                                          <p:val>
                                            <p:strVal val="#ppt_x"/>
                                          </p:val>
                                        </p:tav>
                                      </p:tavLst>
                                    </p:anim>
                                    <p:anim calcmode="lin" valueType="num">
                                      <p:cBhvr>
                                        <p:cTn id="50"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nodeType="clickEffect">
                                  <p:stCondLst>
                                    <p:cond delay="0"/>
                                  </p:stCondLst>
                                  <p:childTnLst>
                                    <p:set>
                                      <p:cBhvr>
                                        <p:cTn id="54" dur="1" fill="hold">
                                          <p:stCondLst>
                                            <p:cond delay="0"/>
                                          </p:stCondLst>
                                        </p:cTn>
                                        <p:tgtEl>
                                          <p:spTgt spid="26"/>
                                        </p:tgtEl>
                                        <p:attrNameLst>
                                          <p:attrName>style.visibility</p:attrName>
                                        </p:attrNameLst>
                                      </p:cBhvr>
                                      <p:to>
                                        <p:strVal val="visible"/>
                                      </p:to>
                                    </p:set>
                                    <p:animEffect transition="in" filter="fade">
                                      <p:cBhvr>
                                        <p:cTn id="55" dur="1000"/>
                                        <p:tgtEl>
                                          <p:spTgt spid="26"/>
                                        </p:tgtEl>
                                      </p:cBhvr>
                                    </p:animEffect>
                                    <p:anim calcmode="lin" valueType="num">
                                      <p:cBhvr>
                                        <p:cTn id="56" dur="1000" fill="hold"/>
                                        <p:tgtEl>
                                          <p:spTgt spid="26"/>
                                        </p:tgtEl>
                                        <p:attrNameLst>
                                          <p:attrName>ppt_x</p:attrName>
                                        </p:attrNameLst>
                                      </p:cBhvr>
                                      <p:tavLst>
                                        <p:tav tm="0">
                                          <p:val>
                                            <p:strVal val="#ppt_x"/>
                                          </p:val>
                                        </p:tav>
                                        <p:tav tm="100000">
                                          <p:val>
                                            <p:strVal val="#ppt_x"/>
                                          </p:val>
                                        </p:tav>
                                      </p:tavLst>
                                    </p:anim>
                                    <p:anim calcmode="lin" valueType="num">
                                      <p:cBhvr>
                                        <p:cTn id="57" dur="1000" fill="hold"/>
                                        <p:tgtEl>
                                          <p:spTgt spid="26"/>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27"/>
                                        </p:tgtEl>
                                        <p:attrNameLst>
                                          <p:attrName>style.visibility</p:attrName>
                                        </p:attrNameLst>
                                      </p:cBhvr>
                                      <p:to>
                                        <p:strVal val="visible"/>
                                      </p:to>
                                    </p:set>
                                    <p:animEffect transition="in" filter="fade">
                                      <p:cBhvr>
                                        <p:cTn id="60" dur="1000"/>
                                        <p:tgtEl>
                                          <p:spTgt spid="27"/>
                                        </p:tgtEl>
                                      </p:cBhvr>
                                    </p:animEffect>
                                    <p:anim calcmode="lin" valueType="num">
                                      <p:cBhvr>
                                        <p:cTn id="61" dur="1000" fill="hold"/>
                                        <p:tgtEl>
                                          <p:spTgt spid="27"/>
                                        </p:tgtEl>
                                        <p:attrNameLst>
                                          <p:attrName>ppt_x</p:attrName>
                                        </p:attrNameLst>
                                      </p:cBhvr>
                                      <p:tavLst>
                                        <p:tav tm="0">
                                          <p:val>
                                            <p:strVal val="#ppt_x"/>
                                          </p:val>
                                        </p:tav>
                                        <p:tav tm="100000">
                                          <p:val>
                                            <p:strVal val="#ppt_x"/>
                                          </p:val>
                                        </p:tav>
                                      </p:tavLst>
                                    </p:anim>
                                    <p:anim calcmode="lin" valueType="num">
                                      <p:cBhvr>
                                        <p:cTn id="62"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42" presetClass="entr" presetSubtype="0" fill="hold" nodeType="clickEffect">
                                  <p:stCondLst>
                                    <p:cond delay="0"/>
                                  </p:stCondLst>
                                  <p:childTnLst>
                                    <p:set>
                                      <p:cBhvr>
                                        <p:cTn id="66" dur="1" fill="hold">
                                          <p:stCondLst>
                                            <p:cond delay="0"/>
                                          </p:stCondLst>
                                        </p:cTn>
                                        <p:tgtEl>
                                          <p:spTgt spid="23"/>
                                        </p:tgtEl>
                                        <p:attrNameLst>
                                          <p:attrName>style.visibility</p:attrName>
                                        </p:attrNameLst>
                                      </p:cBhvr>
                                      <p:to>
                                        <p:strVal val="visible"/>
                                      </p:to>
                                    </p:set>
                                    <p:animEffect transition="in" filter="fade">
                                      <p:cBhvr>
                                        <p:cTn id="67" dur="1000"/>
                                        <p:tgtEl>
                                          <p:spTgt spid="23"/>
                                        </p:tgtEl>
                                      </p:cBhvr>
                                    </p:animEffect>
                                    <p:anim calcmode="lin" valueType="num">
                                      <p:cBhvr>
                                        <p:cTn id="68" dur="1000" fill="hold"/>
                                        <p:tgtEl>
                                          <p:spTgt spid="23"/>
                                        </p:tgtEl>
                                        <p:attrNameLst>
                                          <p:attrName>ppt_x</p:attrName>
                                        </p:attrNameLst>
                                      </p:cBhvr>
                                      <p:tavLst>
                                        <p:tav tm="0">
                                          <p:val>
                                            <p:strVal val="#ppt_x"/>
                                          </p:val>
                                        </p:tav>
                                        <p:tav tm="100000">
                                          <p:val>
                                            <p:strVal val="#ppt_x"/>
                                          </p:val>
                                        </p:tav>
                                      </p:tavLst>
                                    </p:anim>
                                    <p:anim calcmode="lin" valueType="num">
                                      <p:cBhvr>
                                        <p:cTn id="69" dur="1000" fill="hold"/>
                                        <p:tgtEl>
                                          <p:spTgt spid="23"/>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fade">
                                      <p:cBhvr>
                                        <p:cTn id="72" dur="1000"/>
                                        <p:tgtEl>
                                          <p:spTgt spid="24"/>
                                        </p:tgtEl>
                                      </p:cBhvr>
                                    </p:animEffect>
                                    <p:anim calcmode="lin" valueType="num">
                                      <p:cBhvr>
                                        <p:cTn id="73" dur="1000" fill="hold"/>
                                        <p:tgtEl>
                                          <p:spTgt spid="24"/>
                                        </p:tgtEl>
                                        <p:attrNameLst>
                                          <p:attrName>ppt_x</p:attrName>
                                        </p:attrNameLst>
                                      </p:cBhvr>
                                      <p:tavLst>
                                        <p:tav tm="0">
                                          <p:val>
                                            <p:strVal val="#ppt_x"/>
                                          </p:val>
                                        </p:tav>
                                        <p:tav tm="100000">
                                          <p:val>
                                            <p:strVal val="#ppt_x"/>
                                          </p:val>
                                        </p:tav>
                                      </p:tavLst>
                                    </p:anim>
                                    <p:anim calcmode="lin" valueType="num">
                                      <p:cBhvr>
                                        <p:cTn id="74"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4" grpId="0"/>
      <p:bldP spid="27" grpId="0"/>
      <p:bldP spid="30" grpId="0"/>
      <p:bldP spid="33" grpId="0"/>
      <p:bldP spid="3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4724400" cy="521992"/>
          </a:xfrm>
        </p:spPr>
        <p:txBody>
          <a:bodyPr>
            <a:normAutofit fontScale="90000"/>
          </a:bodyPr>
          <a:lstStyle/>
          <a:p>
            <a:r>
              <a:rPr lang="en-US" b="1" dirty="0" err="1"/>
              <a:t>Từ</a:t>
            </a:r>
            <a:r>
              <a:rPr lang="en-US" b="1" dirty="0"/>
              <a:t> 2001 - 2006</a:t>
            </a:r>
            <a:endParaRPr lang="vi-VN" b="1" dirty="0"/>
          </a:p>
        </p:txBody>
      </p:sp>
      <p:grpSp>
        <p:nvGrpSpPr>
          <p:cNvPr id="20" name="Group 19"/>
          <p:cNvGrpSpPr/>
          <p:nvPr/>
        </p:nvGrpSpPr>
        <p:grpSpPr>
          <a:xfrm>
            <a:off x="228600" y="535634"/>
            <a:ext cx="8686800" cy="2106105"/>
            <a:chOff x="1527621" y="2375947"/>
            <a:chExt cx="6088757" cy="2106105"/>
          </a:xfrm>
        </p:grpSpPr>
        <p:sp>
          <p:nvSpPr>
            <p:cNvPr id="21" name="L-Shape 20"/>
            <p:cNvSpPr/>
            <p:nvPr/>
          </p:nvSpPr>
          <p:spPr>
            <a:xfrm rot="5400000">
              <a:off x="1713710" y="3465266"/>
              <a:ext cx="560527" cy="932705"/>
            </a:xfrm>
            <a:prstGeom prst="corner">
              <a:avLst>
                <a:gd name="adj1" fmla="val 16120"/>
                <a:gd name="adj2" fmla="val 16110"/>
              </a:avLst>
            </a:prstGeom>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sp>
        <p:sp>
          <p:nvSpPr>
            <p:cNvPr id="22" name="Freeform: Shape 21"/>
            <p:cNvSpPr/>
            <p:nvPr/>
          </p:nvSpPr>
          <p:spPr>
            <a:xfrm>
              <a:off x="1620144" y="3743944"/>
              <a:ext cx="842052" cy="738108"/>
            </a:xfrm>
            <a:custGeom>
              <a:avLst/>
              <a:gdLst>
                <a:gd name="connsiteX0" fmla="*/ 0 w 842052"/>
                <a:gd name="connsiteY0" fmla="*/ 0 h 738108"/>
                <a:gd name="connsiteX1" fmla="*/ 842052 w 842052"/>
                <a:gd name="connsiteY1" fmla="*/ 0 h 738108"/>
                <a:gd name="connsiteX2" fmla="*/ 842052 w 842052"/>
                <a:gd name="connsiteY2" fmla="*/ 738108 h 738108"/>
                <a:gd name="connsiteX3" fmla="*/ 0 w 842052"/>
                <a:gd name="connsiteY3" fmla="*/ 738108 h 738108"/>
                <a:gd name="connsiteX4" fmla="*/ 0 w 842052"/>
                <a:gd name="connsiteY4" fmla="*/ 0 h 7381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2052" h="738108">
                  <a:moveTo>
                    <a:pt x="0" y="0"/>
                  </a:moveTo>
                  <a:lnTo>
                    <a:pt x="842052" y="0"/>
                  </a:lnTo>
                  <a:lnTo>
                    <a:pt x="842052" y="738108"/>
                  </a:lnTo>
                  <a:lnTo>
                    <a:pt x="0" y="73810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ctr" defTabSz="222250">
                <a:lnSpc>
                  <a:spcPct val="90000"/>
                </a:lnSpc>
                <a:spcBef>
                  <a:spcPct val="0"/>
                </a:spcBef>
                <a:spcAft>
                  <a:spcPct val="35000"/>
                </a:spcAft>
                <a:buNone/>
              </a:pPr>
              <a:r>
                <a:rPr lang="vi-VN" sz="1400" kern="1200"/>
                <a:t>Hội nghị BCHTW lần thứ 3 (9/2001) khẳng định kinh tế nhà nước phải giữ vai trò chủ đạo. </a:t>
              </a:r>
              <a:endParaRPr lang="en-US" sz="1400" kern="1200"/>
            </a:p>
          </p:txBody>
        </p:sp>
        <p:sp>
          <p:nvSpPr>
            <p:cNvPr id="23" name="Isosceles Triangle 22"/>
            <p:cNvSpPr/>
            <p:nvPr/>
          </p:nvSpPr>
          <p:spPr>
            <a:xfrm>
              <a:off x="2303318" y="3396599"/>
              <a:ext cx="158877" cy="158877"/>
            </a:xfrm>
            <a:prstGeom prst="triangle">
              <a:avLst>
                <a:gd name="adj" fmla="val 100000"/>
              </a:avLst>
            </a:prstGeom>
          </p:spPr>
          <p:style>
            <a:lnRef idx="2">
              <a:schemeClr val="accent5">
                <a:hueOff val="-993388"/>
                <a:satOff val="3981"/>
                <a:lumOff val="863"/>
                <a:alphaOff val="0"/>
              </a:schemeClr>
            </a:lnRef>
            <a:fillRef idx="1">
              <a:schemeClr val="accent5">
                <a:hueOff val="-993388"/>
                <a:satOff val="3981"/>
                <a:lumOff val="863"/>
                <a:alphaOff val="0"/>
              </a:schemeClr>
            </a:fillRef>
            <a:effectRef idx="0">
              <a:schemeClr val="accent5">
                <a:hueOff val="-993388"/>
                <a:satOff val="3981"/>
                <a:lumOff val="863"/>
                <a:alphaOff val="0"/>
              </a:schemeClr>
            </a:effectRef>
            <a:fontRef idx="minor">
              <a:schemeClr val="lt1"/>
            </a:fontRef>
          </p:style>
        </p:sp>
        <p:sp>
          <p:nvSpPr>
            <p:cNvPr id="24" name="L-Shape 23"/>
            <p:cNvSpPr/>
            <p:nvPr/>
          </p:nvSpPr>
          <p:spPr>
            <a:xfrm rot="5400000">
              <a:off x="2744546" y="3210184"/>
              <a:ext cx="560527" cy="932705"/>
            </a:xfrm>
            <a:prstGeom prst="corner">
              <a:avLst>
                <a:gd name="adj1" fmla="val 16120"/>
                <a:gd name="adj2" fmla="val 16110"/>
              </a:avLst>
            </a:prstGeom>
          </p:spPr>
          <p:style>
            <a:lnRef idx="2">
              <a:schemeClr val="accent5">
                <a:hueOff val="-1986775"/>
                <a:satOff val="7962"/>
                <a:lumOff val="1726"/>
                <a:alphaOff val="0"/>
              </a:schemeClr>
            </a:lnRef>
            <a:fillRef idx="1">
              <a:schemeClr val="accent5">
                <a:hueOff val="-1986775"/>
                <a:satOff val="7962"/>
                <a:lumOff val="1726"/>
                <a:alphaOff val="0"/>
              </a:schemeClr>
            </a:fillRef>
            <a:effectRef idx="0">
              <a:schemeClr val="accent5">
                <a:hueOff val="-1986775"/>
                <a:satOff val="7962"/>
                <a:lumOff val="1726"/>
                <a:alphaOff val="0"/>
              </a:schemeClr>
            </a:effectRef>
            <a:fontRef idx="minor">
              <a:schemeClr val="lt1"/>
            </a:fontRef>
          </p:style>
        </p:sp>
        <p:sp>
          <p:nvSpPr>
            <p:cNvPr id="25" name="Freeform: Shape 24"/>
            <p:cNvSpPr/>
            <p:nvPr/>
          </p:nvSpPr>
          <p:spPr>
            <a:xfrm>
              <a:off x="2650980" y="3488862"/>
              <a:ext cx="842052" cy="738108"/>
            </a:xfrm>
            <a:custGeom>
              <a:avLst/>
              <a:gdLst>
                <a:gd name="connsiteX0" fmla="*/ 0 w 842052"/>
                <a:gd name="connsiteY0" fmla="*/ 0 h 738108"/>
                <a:gd name="connsiteX1" fmla="*/ 842052 w 842052"/>
                <a:gd name="connsiteY1" fmla="*/ 0 h 738108"/>
                <a:gd name="connsiteX2" fmla="*/ 842052 w 842052"/>
                <a:gd name="connsiteY2" fmla="*/ 738108 h 738108"/>
                <a:gd name="connsiteX3" fmla="*/ 0 w 842052"/>
                <a:gd name="connsiteY3" fmla="*/ 738108 h 738108"/>
                <a:gd name="connsiteX4" fmla="*/ 0 w 842052"/>
                <a:gd name="connsiteY4" fmla="*/ 0 h 7381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2052" h="738108">
                  <a:moveTo>
                    <a:pt x="0" y="0"/>
                  </a:moveTo>
                  <a:lnTo>
                    <a:pt x="842052" y="0"/>
                  </a:lnTo>
                  <a:lnTo>
                    <a:pt x="842052" y="738108"/>
                  </a:lnTo>
                  <a:lnTo>
                    <a:pt x="0" y="73810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ctr" defTabSz="222250">
                <a:lnSpc>
                  <a:spcPct val="90000"/>
                </a:lnSpc>
                <a:spcBef>
                  <a:spcPct val="0"/>
                </a:spcBef>
                <a:spcAft>
                  <a:spcPct val="35000"/>
                </a:spcAft>
                <a:buNone/>
              </a:pPr>
              <a:r>
                <a:rPr lang="vi-VN" sz="1400" kern="1200"/>
                <a:t>Hội nghị lần thứ 5 (2/2002) ra Nghị quyết Về đẩy nhanh công nghiệp hoá, hiện đại hoá nông nghiệp, nông thôn thời kỳ 2001 – 2010 và Nghị quyết về đổi mới, phát triển và nâng cao hiệu quả kinh tế tập thể; Nghị quyết tiếp tục đổi mới cơ chế, chính sách, khuyến khích và tạo điều kiện phát triển kinh tế t­ư nhân. </a:t>
              </a:r>
            </a:p>
          </p:txBody>
        </p:sp>
        <p:sp>
          <p:nvSpPr>
            <p:cNvPr id="26" name="Isosceles Triangle 25"/>
            <p:cNvSpPr/>
            <p:nvPr/>
          </p:nvSpPr>
          <p:spPr>
            <a:xfrm>
              <a:off x="3334155" y="3141517"/>
              <a:ext cx="158877" cy="158877"/>
            </a:xfrm>
            <a:prstGeom prst="triangle">
              <a:avLst>
                <a:gd name="adj" fmla="val 100000"/>
              </a:avLst>
            </a:prstGeom>
          </p:spPr>
          <p:style>
            <a:lnRef idx="2">
              <a:schemeClr val="accent5">
                <a:hueOff val="-2980163"/>
                <a:satOff val="11943"/>
                <a:lumOff val="2588"/>
                <a:alphaOff val="0"/>
              </a:schemeClr>
            </a:lnRef>
            <a:fillRef idx="1">
              <a:schemeClr val="accent5">
                <a:hueOff val="-2980163"/>
                <a:satOff val="11943"/>
                <a:lumOff val="2588"/>
                <a:alphaOff val="0"/>
              </a:schemeClr>
            </a:fillRef>
            <a:effectRef idx="0">
              <a:schemeClr val="accent5">
                <a:hueOff val="-2980163"/>
                <a:satOff val="11943"/>
                <a:lumOff val="2588"/>
                <a:alphaOff val="0"/>
              </a:schemeClr>
            </a:effectRef>
            <a:fontRef idx="minor">
              <a:schemeClr val="lt1"/>
            </a:fontRef>
          </p:style>
        </p:sp>
        <p:sp>
          <p:nvSpPr>
            <p:cNvPr id="27" name="L-Shape 26"/>
            <p:cNvSpPr/>
            <p:nvPr/>
          </p:nvSpPr>
          <p:spPr>
            <a:xfrm rot="5400000">
              <a:off x="3775383" y="2955103"/>
              <a:ext cx="560527" cy="932705"/>
            </a:xfrm>
            <a:prstGeom prst="corner">
              <a:avLst>
                <a:gd name="adj1" fmla="val 16120"/>
                <a:gd name="adj2" fmla="val 16110"/>
              </a:avLst>
            </a:prstGeom>
          </p:spPr>
          <p:style>
            <a:lnRef idx="2">
              <a:schemeClr val="accent5">
                <a:hueOff val="-3973551"/>
                <a:satOff val="15924"/>
                <a:lumOff val="3451"/>
                <a:alphaOff val="0"/>
              </a:schemeClr>
            </a:lnRef>
            <a:fillRef idx="1">
              <a:schemeClr val="accent5">
                <a:hueOff val="-3973551"/>
                <a:satOff val="15924"/>
                <a:lumOff val="3451"/>
                <a:alphaOff val="0"/>
              </a:schemeClr>
            </a:fillRef>
            <a:effectRef idx="0">
              <a:schemeClr val="accent5">
                <a:hueOff val="-3973551"/>
                <a:satOff val="15924"/>
                <a:lumOff val="3451"/>
                <a:alphaOff val="0"/>
              </a:schemeClr>
            </a:effectRef>
            <a:fontRef idx="minor">
              <a:schemeClr val="lt1"/>
            </a:fontRef>
          </p:style>
        </p:sp>
        <p:sp>
          <p:nvSpPr>
            <p:cNvPr id="28" name="Freeform: Shape 27"/>
            <p:cNvSpPr/>
            <p:nvPr/>
          </p:nvSpPr>
          <p:spPr>
            <a:xfrm>
              <a:off x="3681817" y="3233781"/>
              <a:ext cx="842052" cy="738108"/>
            </a:xfrm>
            <a:custGeom>
              <a:avLst/>
              <a:gdLst>
                <a:gd name="connsiteX0" fmla="*/ 0 w 842052"/>
                <a:gd name="connsiteY0" fmla="*/ 0 h 738108"/>
                <a:gd name="connsiteX1" fmla="*/ 842052 w 842052"/>
                <a:gd name="connsiteY1" fmla="*/ 0 h 738108"/>
                <a:gd name="connsiteX2" fmla="*/ 842052 w 842052"/>
                <a:gd name="connsiteY2" fmla="*/ 738108 h 738108"/>
                <a:gd name="connsiteX3" fmla="*/ 0 w 842052"/>
                <a:gd name="connsiteY3" fmla="*/ 738108 h 738108"/>
                <a:gd name="connsiteX4" fmla="*/ 0 w 842052"/>
                <a:gd name="connsiteY4" fmla="*/ 0 h 7381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2052" h="738108">
                  <a:moveTo>
                    <a:pt x="0" y="0"/>
                  </a:moveTo>
                  <a:lnTo>
                    <a:pt x="842052" y="0"/>
                  </a:lnTo>
                  <a:lnTo>
                    <a:pt x="842052" y="738108"/>
                  </a:lnTo>
                  <a:lnTo>
                    <a:pt x="0" y="73810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ctr" defTabSz="222250">
                <a:lnSpc>
                  <a:spcPct val="90000"/>
                </a:lnSpc>
                <a:spcBef>
                  <a:spcPct val="0"/>
                </a:spcBef>
                <a:spcAft>
                  <a:spcPct val="35000"/>
                </a:spcAft>
                <a:buNone/>
              </a:pPr>
              <a:r>
                <a:rPr lang="vi-VN" sz="1400" kern="1200"/>
                <a:t>Hội nghị lần thứ 6 (7/2002) cho ý kiến về tiếp tục thực hiện phát triển giáo dục và đào tạo khoa học và công nghệ đến năm 2005 và đến năm 2010. </a:t>
              </a:r>
            </a:p>
          </p:txBody>
        </p:sp>
        <p:sp>
          <p:nvSpPr>
            <p:cNvPr id="29" name="Isosceles Triangle 28"/>
            <p:cNvSpPr/>
            <p:nvPr/>
          </p:nvSpPr>
          <p:spPr>
            <a:xfrm>
              <a:off x="4364991" y="2886436"/>
              <a:ext cx="158877" cy="158877"/>
            </a:xfrm>
            <a:prstGeom prst="triangle">
              <a:avLst>
                <a:gd name="adj" fmla="val 100000"/>
              </a:avLst>
            </a:prstGeom>
          </p:spPr>
          <p:style>
            <a:lnRef idx="2">
              <a:schemeClr val="accent5">
                <a:hueOff val="-4966938"/>
                <a:satOff val="19906"/>
                <a:lumOff val="4314"/>
                <a:alphaOff val="0"/>
              </a:schemeClr>
            </a:lnRef>
            <a:fillRef idx="1">
              <a:schemeClr val="accent5">
                <a:hueOff val="-4966938"/>
                <a:satOff val="19906"/>
                <a:lumOff val="4314"/>
                <a:alphaOff val="0"/>
              </a:schemeClr>
            </a:fillRef>
            <a:effectRef idx="0">
              <a:schemeClr val="accent5">
                <a:hueOff val="-4966938"/>
                <a:satOff val="19906"/>
                <a:lumOff val="4314"/>
                <a:alphaOff val="0"/>
              </a:schemeClr>
            </a:effectRef>
            <a:fontRef idx="minor">
              <a:schemeClr val="lt1"/>
            </a:fontRef>
          </p:style>
        </p:sp>
        <p:sp>
          <p:nvSpPr>
            <p:cNvPr id="30" name="L-Shape 29"/>
            <p:cNvSpPr/>
            <p:nvPr/>
          </p:nvSpPr>
          <p:spPr>
            <a:xfrm rot="5400000">
              <a:off x="4806219" y="2700021"/>
              <a:ext cx="560527" cy="932705"/>
            </a:xfrm>
            <a:prstGeom prst="corner">
              <a:avLst>
                <a:gd name="adj1" fmla="val 16120"/>
                <a:gd name="adj2" fmla="val 16110"/>
              </a:avLst>
            </a:prstGeom>
          </p:spPr>
          <p:style>
            <a:lnRef idx="2">
              <a:schemeClr val="accent5">
                <a:hueOff val="-5960326"/>
                <a:satOff val="23887"/>
                <a:lumOff val="5177"/>
                <a:alphaOff val="0"/>
              </a:schemeClr>
            </a:lnRef>
            <a:fillRef idx="1">
              <a:schemeClr val="accent5">
                <a:hueOff val="-5960326"/>
                <a:satOff val="23887"/>
                <a:lumOff val="5177"/>
                <a:alphaOff val="0"/>
              </a:schemeClr>
            </a:fillRef>
            <a:effectRef idx="0">
              <a:schemeClr val="accent5">
                <a:hueOff val="-5960326"/>
                <a:satOff val="23887"/>
                <a:lumOff val="5177"/>
                <a:alphaOff val="0"/>
              </a:schemeClr>
            </a:effectRef>
            <a:fontRef idx="minor">
              <a:schemeClr val="lt1"/>
            </a:fontRef>
          </p:style>
        </p:sp>
        <p:sp>
          <p:nvSpPr>
            <p:cNvPr id="31" name="Freeform: Shape 30"/>
            <p:cNvSpPr/>
            <p:nvPr/>
          </p:nvSpPr>
          <p:spPr>
            <a:xfrm>
              <a:off x="4712653" y="2978699"/>
              <a:ext cx="842052" cy="738108"/>
            </a:xfrm>
            <a:custGeom>
              <a:avLst/>
              <a:gdLst>
                <a:gd name="connsiteX0" fmla="*/ 0 w 842052"/>
                <a:gd name="connsiteY0" fmla="*/ 0 h 738108"/>
                <a:gd name="connsiteX1" fmla="*/ 842052 w 842052"/>
                <a:gd name="connsiteY1" fmla="*/ 0 h 738108"/>
                <a:gd name="connsiteX2" fmla="*/ 842052 w 842052"/>
                <a:gd name="connsiteY2" fmla="*/ 738108 h 738108"/>
                <a:gd name="connsiteX3" fmla="*/ 0 w 842052"/>
                <a:gd name="connsiteY3" fmla="*/ 738108 h 738108"/>
                <a:gd name="connsiteX4" fmla="*/ 0 w 842052"/>
                <a:gd name="connsiteY4" fmla="*/ 0 h 7381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2052" h="738108">
                  <a:moveTo>
                    <a:pt x="0" y="0"/>
                  </a:moveTo>
                  <a:lnTo>
                    <a:pt x="842052" y="0"/>
                  </a:lnTo>
                  <a:lnTo>
                    <a:pt x="842052" y="738108"/>
                  </a:lnTo>
                  <a:lnTo>
                    <a:pt x="0" y="73810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ctr" defTabSz="222250">
                <a:lnSpc>
                  <a:spcPct val="90000"/>
                </a:lnSpc>
                <a:spcBef>
                  <a:spcPct val="0"/>
                </a:spcBef>
                <a:spcAft>
                  <a:spcPct val="35000"/>
                </a:spcAft>
                <a:buNone/>
              </a:pPr>
              <a:r>
                <a:rPr lang="vi-VN" sz="1400" kern="1200" dirty="0"/>
                <a:t>Hội nghị lần thứ 7 (3/2003) thông qua Nghị quyết về phát huy sức mạnh đại đoàn kết toàn dân tộc vì dân giàu, nước mạnh, xã hội công bằng, dân chủ, văn minh; Nghị quyết về công tác dân tộc và nghị quyết về công tác tôn giáo;Nghị quyết về tiếp tục đổi mới chính sách, pháp luật về đất đai trong thời kỳ đẩy mạnh công nghiệp hoá, hiện đại hoá đất nước. </a:t>
              </a:r>
            </a:p>
          </p:txBody>
        </p:sp>
        <p:sp>
          <p:nvSpPr>
            <p:cNvPr id="32" name="Isosceles Triangle 31"/>
            <p:cNvSpPr/>
            <p:nvPr/>
          </p:nvSpPr>
          <p:spPr>
            <a:xfrm>
              <a:off x="5395827" y="2631354"/>
              <a:ext cx="158877" cy="158877"/>
            </a:xfrm>
            <a:prstGeom prst="triangle">
              <a:avLst>
                <a:gd name="adj" fmla="val 100000"/>
              </a:avLst>
            </a:prstGeom>
          </p:spPr>
          <p:style>
            <a:lnRef idx="2">
              <a:schemeClr val="accent5">
                <a:hueOff val="-6953714"/>
                <a:satOff val="27868"/>
                <a:lumOff val="6040"/>
                <a:alphaOff val="0"/>
              </a:schemeClr>
            </a:lnRef>
            <a:fillRef idx="1">
              <a:schemeClr val="accent5">
                <a:hueOff val="-6953714"/>
                <a:satOff val="27868"/>
                <a:lumOff val="6040"/>
                <a:alphaOff val="0"/>
              </a:schemeClr>
            </a:fillRef>
            <a:effectRef idx="0">
              <a:schemeClr val="accent5">
                <a:hueOff val="-6953714"/>
                <a:satOff val="27868"/>
                <a:lumOff val="6040"/>
                <a:alphaOff val="0"/>
              </a:schemeClr>
            </a:effectRef>
            <a:fontRef idx="minor">
              <a:schemeClr val="lt1"/>
            </a:fontRef>
          </p:style>
        </p:sp>
        <p:sp>
          <p:nvSpPr>
            <p:cNvPr id="33" name="L-Shape 32"/>
            <p:cNvSpPr/>
            <p:nvPr/>
          </p:nvSpPr>
          <p:spPr>
            <a:xfrm rot="5400000">
              <a:off x="5837055" y="2444940"/>
              <a:ext cx="560527" cy="932705"/>
            </a:xfrm>
            <a:prstGeom prst="corner">
              <a:avLst>
                <a:gd name="adj1" fmla="val 16120"/>
                <a:gd name="adj2" fmla="val 16110"/>
              </a:avLst>
            </a:prstGeom>
          </p:spPr>
          <p:style>
            <a:lnRef idx="2">
              <a:schemeClr val="accent5">
                <a:hueOff val="-7947101"/>
                <a:satOff val="31849"/>
                <a:lumOff val="6902"/>
                <a:alphaOff val="0"/>
              </a:schemeClr>
            </a:lnRef>
            <a:fillRef idx="1">
              <a:schemeClr val="accent5">
                <a:hueOff val="-7947101"/>
                <a:satOff val="31849"/>
                <a:lumOff val="6902"/>
                <a:alphaOff val="0"/>
              </a:schemeClr>
            </a:fillRef>
            <a:effectRef idx="0">
              <a:schemeClr val="accent5">
                <a:hueOff val="-7947101"/>
                <a:satOff val="31849"/>
                <a:lumOff val="6902"/>
                <a:alphaOff val="0"/>
              </a:schemeClr>
            </a:effectRef>
            <a:fontRef idx="minor">
              <a:schemeClr val="lt1"/>
            </a:fontRef>
          </p:style>
        </p:sp>
        <p:sp>
          <p:nvSpPr>
            <p:cNvPr id="34" name="Freeform: Shape 33"/>
            <p:cNvSpPr/>
            <p:nvPr/>
          </p:nvSpPr>
          <p:spPr>
            <a:xfrm>
              <a:off x="5743489" y="2723618"/>
              <a:ext cx="842052" cy="738108"/>
            </a:xfrm>
            <a:custGeom>
              <a:avLst/>
              <a:gdLst>
                <a:gd name="connsiteX0" fmla="*/ 0 w 842052"/>
                <a:gd name="connsiteY0" fmla="*/ 0 h 738108"/>
                <a:gd name="connsiteX1" fmla="*/ 842052 w 842052"/>
                <a:gd name="connsiteY1" fmla="*/ 0 h 738108"/>
                <a:gd name="connsiteX2" fmla="*/ 842052 w 842052"/>
                <a:gd name="connsiteY2" fmla="*/ 738108 h 738108"/>
                <a:gd name="connsiteX3" fmla="*/ 0 w 842052"/>
                <a:gd name="connsiteY3" fmla="*/ 738108 h 738108"/>
                <a:gd name="connsiteX4" fmla="*/ 0 w 842052"/>
                <a:gd name="connsiteY4" fmla="*/ 0 h 7381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2052" h="738108">
                  <a:moveTo>
                    <a:pt x="0" y="0"/>
                  </a:moveTo>
                  <a:lnTo>
                    <a:pt x="842052" y="0"/>
                  </a:lnTo>
                  <a:lnTo>
                    <a:pt x="842052" y="738108"/>
                  </a:lnTo>
                  <a:lnTo>
                    <a:pt x="0" y="73810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marL="0" lvl="0" indent="0" algn="ctr" defTabSz="222250">
                <a:lnSpc>
                  <a:spcPct val="90000"/>
                </a:lnSpc>
                <a:spcBef>
                  <a:spcPct val="0"/>
                </a:spcBef>
                <a:spcAft>
                  <a:spcPct val="35000"/>
                </a:spcAft>
                <a:buNone/>
              </a:pPr>
              <a:r>
                <a:rPr lang="vi-VN" sz="1400" kern="1200" dirty="0"/>
                <a:t>Hội nghị lần thứ 8 (7/2003) ra Nghị quyết về chiến lược bảo vệ Tổ quốc trong tình hình mới…</a:t>
              </a:r>
            </a:p>
          </p:txBody>
        </p:sp>
        <p:sp>
          <p:nvSpPr>
            <p:cNvPr id="35" name="Isosceles Triangle 34"/>
            <p:cNvSpPr/>
            <p:nvPr/>
          </p:nvSpPr>
          <p:spPr>
            <a:xfrm>
              <a:off x="6426664" y="2376273"/>
              <a:ext cx="158877" cy="158877"/>
            </a:xfrm>
            <a:prstGeom prst="triangle">
              <a:avLst>
                <a:gd name="adj" fmla="val 100000"/>
              </a:avLst>
            </a:prstGeom>
          </p:spPr>
          <p:style>
            <a:lnRef idx="2">
              <a:schemeClr val="accent5">
                <a:hueOff val="-8940489"/>
                <a:satOff val="35830"/>
                <a:lumOff val="7765"/>
                <a:alphaOff val="0"/>
              </a:schemeClr>
            </a:lnRef>
            <a:fillRef idx="1">
              <a:schemeClr val="accent5">
                <a:hueOff val="-8940489"/>
                <a:satOff val="35830"/>
                <a:lumOff val="7765"/>
                <a:alphaOff val="0"/>
              </a:schemeClr>
            </a:fillRef>
            <a:effectRef idx="0">
              <a:schemeClr val="accent5">
                <a:hueOff val="-8940489"/>
                <a:satOff val="35830"/>
                <a:lumOff val="7765"/>
                <a:alphaOff val="0"/>
              </a:schemeClr>
            </a:effectRef>
            <a:fontRef idx="minor">
              <a:schemeClr val="lt1"/>
            </a:fontRef>
          </p:style>
        </p:sp>
        <p:sp>
          <p:nvSpPr>
            <p:cNvPr id="36" name="L-Shape 35"/>
            <p:cNvSpPr/>
            <p:nvPr/>
          </p:nvSpPr>
          <p:spPr>
            <a:xfrm rot="5400000">
              <a:off x="6867892" y="2189858"/>
              <a:ext cx="560527" cy="932705"/>
            </a:xfrm>
            <a:prstGeom prst="corner">
              <a:avLst>
                <a:gd name="adj1" fmla="val 16120"/>
                <a:gd name="adj2" fmla="val 16110"/>
              </a:avLst>
            </a:prstGeom>
          </p:spPr>
          <p:style>
            <a:lnRef idx="2">
              <a:schemeClr val="accent5">
                <a:hueOff val="-9933876"/>
                <a:satOff val="39811"/>
                <a:lumOff val="8628"/>
                <a:alphaOff val="0"/>
              </a:schemeClr>
            </a:lnRef>
            <a:fillRef idx="1">
              <a:schemeClr val="accent5">
                <a:hueOff val="-9933876"/>
                <a:satOff val="39811"/>
                <a:lumOff val="8628"/>
                <a:alphaOff val="0"/>
              </a:schemeClr>
            </a:fillRef>
            <a:effectRef idx="0">
              <a:schemeClr val="accent5">
                <a:hueOff val="-9933876"/>
                <a:satOff val="39811"/>
                <a:lumOff val="8628"/>
                <a:alphaOff val="0"/>
              </a:schemeClr>
            </a:effectRef>
            <a:fontRef idx="minor">
              <a:schemeClr val="lt1"/>
            </a:fontRef>
          </p:style>
        </p:sp>
        <p:sp>
          <p:nvSpPr>
            <p:cNvPr id="37" name="Freeform: Shape 36"/>
            <p:cNvSpPr/>
            <p:nvPr/>
          </p:nvSpPr>
          <p:spPr>
            <a:xfrm>
              <a:off x="6774326" y="2468536"/>
              <a:ext cx="842052" cy="738108"/>
            </a:xfrm>
            <a:custGeom>
              <a:avLst/>
              <a:gdLst>
                <a:gd name="connsiteX0" fmla="*/ 0 w 842052"/>
                <a:gd name="connsiteY0" fmla="*/ 0 h 738108"/>
                <a:gd name="connsiteX1" fmla="*/ 842052 w 842052"/>
                <a:gd name="connsiteY1" fmla="*/ 0 h 738108"/>
                <a:gd name="connsiteX2" fmla="*/ 842052 w 842052"/>
                <a:gd name="connsiteY2" fmla="*/ 738108 h 738108"/>
                <a:gd name="connsiteX3" fmla="*/ 0 w 842052"/>
                <a:gd name="connsiteY3" fmla="*/ 738108 h 738108"/>
                <a:gd name="connsiteX4" fmla="*/ 0 w 842052"/>
                <a:gd name="connsiteY4" fmla="*/ 0 h 7381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2052" h="738108">
                  <a:moveTo>
                    <a:pt x="0" y="0"/>
                  </a:moveTo>
                  <a:lnTo>
                    <a:pt x="842052" y="0"/>
                  </a:lnTo>
                  <a:lnTo>
                    <a:pt x="842052" y="738108"/>
                  </a:lnTo>
                  <a:lnTo>
                    <a:pt x="0" y="73810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9050" tIns="19050" rIns="19050" bIns="19050" numCol="1" spcCol="1270" anchor="t" anchorCtr="0">
              <a:noAutofit/>
            </a:bodyPr>
            <a:lstStyle/>
            <a:p>
              <a:pPr lvl="0" algn="ctr" defTabSz="222250">
                <a:lnSpc>
                  <a:spcPct val="90000"/>
                </a:lnSpc>
                <a:spcBef>
                  <a:spcPct val="0"/>
                </a:spcBef>
                <a:spcAft>
                  <a:spcPct val="35000"/>
                </a:spcAft>
              </a:pPr>
              <a:r>
                <a:rPr lang="vi-VN" sz="1400" dirty="0"/>
                <a:t>Hội nghị lần thứ </a:t>
              </a:r>
              <a:r>
                <a:rPr lang="en-US" sz="1400" kern="1200" dirty="0">
                  <a:latin typeface="Arial" panose="020B0604020202020204" pitchFamily="34" charset="0"/>
                  <a:cs typeface="Arial" panose="020B0604020202020204" pitchFamily="34" charset="0"/>
                </a:rPr>
                <a:t>10 (7/2004)  </a:t>
              </a:r>
              <a:r>
                <a:rPr lang="en-US" sz="1400" kern="1200" dirty="0" err="1">
                  <a:latin typeface="Arial" panose="020B0604020202020204" pitchFamily="34" charset="0"/>
                  <a:cs typeface="Arial" panose="020B0604020202020204" pitchFamily="34" charset="0"/>
                </a:rPr>
                <a:t>xác</a:t>
              </a:r>
              <a:r>
                <a:rPr lang="en-US" sz="1400" kern="1200" dirty="0">
                  <a:latin typeface="Arial" panose="020B0604020202020204" pitchFamily="34" charset="0"/>
                  <a:cs typeface="Arial" panose="020B0604020202020204" pitchFamily="34" charset="0"/>
                </a:rPr>
                <a:t> </a:t>
              </a:r>
              <a:r>
                <a:rPr lang="en-US" sz="1400" kern="1200" dirty="0" err="1">
                  <a:latin typeface="Arial" panose="020B0604020202020204" pitchFamily="34" charset="0"/>
                  <a:cs typeface="Arial" panose="020B0604020202020204" pitchFamily="34" charset="0"/>
                </a:rPr>
                <a:t>định</a:t>
              </a:r>
              <a:r>
                <a:rPr lang="en-US" sz="1400" kern="1200" dirty="0">
                  <a:latin typeface="Arial" panose="020B0604020202020204" pitchFamily="34" charset="0"/>
                  <a:cs typeface="Arial" panose="020B0604020202020204" pitchFamily="34" charset="0"/>
                </a:rPr>
                <a:t> </a:t>
              </a:r>
              <a:r>
                <a:rPr lang="en-US" sz="1400" kern="1200" dirty="0" err="1">
                  <a:latin typeface="Arial" panose="020B0604020202020204" pitchFamily="34" charset="0"/>
                  <a:cs typeface="Arial" panose="020B0604020202020204" pitchFamily="34" charset="0"/>
                </a:rPr>
                <a:t>Phát</a:t>
              </a:r>
              <a:r>
                <a:rPr lang="en-US" sz="1400" kern="1200" dirty="0">
                  <a:latin typeface="Arial" panose="020B0604020202020204" pitchFamily="34" charset="0"/>
                  <a:cs typeface="Arial" panose="020B0604020202020204" pitchFamily="34" charset="0"/>
                </a:rPr>
                <a:t> </a:t>
              </a:r>
              <a:r>
                <a:rPr lang="en-US" sz="1400" kern="1200" dirty="0" err="1">
                  <a:latin typeface="Arial" panose="020B0604020202020204" pitchFamily="34" charset="0"/>
                  <a:cs typeface="Arial" panose="020B0604020202020204" pitchFamily="34" charset="0"/>
                </a:rPr>
                <a:t>triển</a:t>
              </a:r>
              <a:r>
                <a:rPr lang="en-US" sz="1400" kern="1200" dirty="0">
                  <a:latin typeface="Arial" panose="020B0604020202020204" pitchFamily="34" charset="0"/>
                  <a:cs typeface="Arial" panose="020B0604020202020204" pitchFamily="34" charset="0"/>
                </a:rPr>
                <a:t> </a:t>
              </a:r>
              <a:r>
                <a:rPr lang="en-US" sz="1400" kern="1200" dirty="0" err="1">
                  <a:latin typeface="Arial" panose="020B0604020202020204" pitchFamily="34" charset="0"/>
                  <a:cs typeface="Arial" panose="020B0604020202020204" pitchFamily="34" charset="0"/>
                </a:rPr>
                <a:t>kinh</a:t>
              </a:r>
              <a:r>
                <a:rPr lang="en-US" sz="1400" kern="1200" dirty="0">
                  <a:latin typeface="Arial" panose="020B0604020202020204" pitchFamily="34" charset="0"/>
                  <a:cs typeface="Arial" panose="020B0604020202020204" pitchFamily="34" charset="0"/>
                </a:rPr>
                <a:t> </a:t>
              </a:r>
              <a:r>
                <a:rPr lang="en-US" sz="1400" kern="1200" dirty="0" err="1">
                  <a:latin typeface="Arial" panose="020B0604020202020204" pitchFamily="34" charset="0"/>
                  <a:cs typeface="Arial" panose="020B0604020202020204" pitchFamily="34" charset="0"/>
                </a:rPr>
                <a:t>tế</a:t>
              </a:r>
              <a:r>
                <a:rPr lang="en-US" sz="1400" kern="1200" dirty="0">
                  <a:latin typeface="Arial" panose="020B0604020202020204" pitchFamily="34" charset="0"/>
                  <a:cs typeface="Arial" panose="020B0604020202020204" pitchFamily="34" charset="0"/>
                </a:rPr>
                <a:t> </a:t>
              </a:r>
              <a:r>
                <a:rPr lang="en-US" sz="1400" kern="1200" dirty="0" err="1">
                  <a:latin typeface="Arial" panose="020B0604020202020204" pitchFamily="34" charset="0"/>
                  <a:cs typeface="Arial" panose="020B0604020202020204" pitchFamily="34" charset="0"/>
                </a:rPr>
                <a:t>là</a:t>
              </a:r>
              <a:r>
                <a:rPr lang="en-US" sz="1400" kern="1200" dirty="0">
                  <a:latin typeface="Arial" panose="020B0604020202020204" pitchFamily="34" charset="0"/>
                  <a:cs typeface="Arial" panose="020B0604020202020204" pitchFamily="34" charset="0"/>
                </a:rPr>
                <a:t> </a:t>
              </a:r>
              <a:r>
                <a:rPr lang="en-US" sz="1400" kern="1200" dirty="0" err="1">
                  <a:latin typeface="Arial" panose="020B0604020202020204" pitchFamily="34" charset="0"/>
                  <a:cs typeface="Arial" panose="020B0604020202020204" pitchFamily="34" charset="0"/>
                </a:rPr>
                <a:t>trung</a:t>
              </a:r>
              <a:r>
                <a:rPr lang="en-US" sz="1400" kern="1200" dirty="0">
                  <a:latin typeface="Arial" panose="020B0604020202020204" pitchFamily="34" charset="0"/>
                  <a:cs typeface="Arial" panose="020B0604020202020204" pitchFamily="34" charset="0"/>
                </a:rPr>
                <a:t> </a:t>
              </a:r>
              <a:r>
                <a:rPr lang="en-US" sz="1400" kern="1200" dirty="0" err="1">
                  <a:latin typeface="Arial" panose="020B0604020202020204" pitchFamily="34" charset="0"/>
                  <a:cs typeface="Arial" panose="020B0604020202020204" pitchFamily="34" charset="0"/>
                </a:rPr>
                <a:t>tâm</a:t>
              </a:r>
              <a:r>
                <a:rPr lang="en-US" sz="1400" kern="1200" dirty="0">
                  <a:latin typeface="Arial" panose="020B0604020202020204" pitchFamily="34" charset="0"/>
                  <a:cs typeface="Arial" panose="020B0604020202020204" pitchFamily="34" charset="0"/>
                </a:rPr>
                <a:t>; </a:t>
              </a:r>
              <a:r>
                <a:rPr lang="en-US" sz="1400" kern="1200" dirty="0" err="1">
                  <a:latin typeface="Arial" panose="020B0604020202020204" pitchFamily="34" charset="0"/>
                  <a:cs typeface="Arial" panose="020B0604020202020204" pitchFamily="34" charset="0"/>
                </a:rPr>
                <a:t>xây</a:t>
              </a:r>
              <a:r>
                <a:rPr lang="en-US" sz="1400" kern="1200" dirty="0">
                  <a:latin typeface="Arial" panose="020B0604020202020204" pitchFamily="34" charset="0"/>
                  <a:cs typeface="Arial" panose="020B0604020202020204" pitchFamily="34" charset="0"/>
                </a:rPr>
                <a:t> </a:t>
              </a:r>
              <a:r>
                <a:rPr lang="en-US" sz="1400" kern="1200" dirty="0" err="1">
                  <a:latin typeface="Arial" panose="020B0604020202020204" pitchFamily="34" charset="0"/>
                  <a:cs typeface="Arial" panose="020B0604020202020204" pitchFamily="34" charset="0"/>
                </a:rPr>
                <a:t>dựng</a:t>
              </a:r>
              <a:r>
                <a:rPr lang="en-US" sz="1400" kern="1200" dirty="0">
                  <a:latin typeface="Arial" panose="020B0604020202020204" pitchFamily="34" charset="0"/>
                  <a:cs typeface="Arial" panose="020B0604020202020204" pitchFamily="34" charset="0"/>
                </a:rPr>
                <a:t>, </a:t>
              </a:r>
              <a:r>
                <a:rPr lang="en-US" sz="1400" kern="1200" dirty="0" err="1">
                  <a:latin typeface="Arial" panose="020B0604020202020204" pitchFamily="34" charset="0"/>
                  <a:cs typeface="Arial" panose="020B0604020202020204" pitchFamily="34" charset="0"/>
                </a:rPr>
                <a:t>chỉnh</a:t>
              </a:r>
              <a:r>
                <a:rPr lang="en-US" sz="1400" kern="1200" dirty="0">
                  <a:latin typeface="Arial" panose="020B0604020202020204" pitchFamily="34" charset="0"/>
                  <a:cs typeface="Arial" panose="020B0604020202020204" pitchFamily="34" charset="0"/>
                </a:rPr>
                <a:t> </a:t>
              </a:r>
              <a:r>
                <a:rPr lang="en-US" sz="1400" kern="1200" dirty="0" err="1">
                  <a:latin typeface="Arial" panose="020B0604020202020204" pitchFamily="34" charset="0"/>
                  <a:cs typeface="Arial" panose="020B0604020202020204" pitchFamily="34" charset="0"/>
                </a:rPr>
                <a:t>đốn</a:t>
              </a:r>
              <a:r>
                <a:rPr lang="en-US" sz="1400" kern="1200" dirty="0">
                  <a:latin typeface="Arial" panose="020B0604020202020204" pitchFamily="34" charset="0"/>
                  <a:cs typeface="Arial" panose="020B0604020202020204" pitchFamily="34" charset="0"/>
                </a:rPr>
                <a:t> </a:t>
              </a:r>
              <a:r>
                <a:rPr lang="en-US" sz="1400" kern="1200" dirty="0" err="1">
                  <a:latin typeface="Arial" panose="020B0604020202020204" pitchFamily="34" charset="0"/>
                  <a:cs typeface="Arial" panose="020B0604020202020204" pitchFamily="34" charset="0"/>
                </a:rPr>
                <a:t>Đảng</a:t>
              </a:r>
              <a:r>
                <a:rPr lang="en-US" sz="1400" kern="1200" dirty="0">
                  <a:latin typeface="Arial" panose="020B0604020202020204" pitchFamily="34" charset="0"/>
                  <a:cs typeface="Arial" panose="020B0604020202020204" pitchFamily="34" charset="0"/>
                </a:rPr>
                <a:t> </a:t>
              </a:r>
              <a:r>
                <a:rPr lang="en-US" sz="1400" kern="1200" dirty="0" err="1">
                  <a:latin typeface="Arial" panose="020B0604020202020204" pitchFamily="34" charset="0"/>
                  <a:cs typeface="Arial" panose="020B0604020202020204" pitchFamily="34" charset="0"/>
                </a:rPr>
                <a:t>là</a:t>
              </a:r>
              <a:r>
                <a:rPr lang="en-US" sz="1400" kern="1200" dirty="0">
                  <a:latin typeface="Arial" panose="020B0604020202020204" pitchFamily="34" charset="0"/>
                  <a:cs typeface="Arial" panose="020B0604020202020204" pitchFamily="34" charset="0"/>
                </a:rPr>
                <a:t> then </a:t>
              </a:r>
              <a:r>
                <a:rPr lang="en-US" sz="1400" kern="1200" dirty="0" err="1">
                  <a:latin typeface="Arial" panose="020B0604020202020204" pitchFamily="34" charset="0"/>
                  <a:cs typeface="Arial" panose="020B0604020202020204" pitchFamily="34" charset="0"/>
                </a:rPr>
                <a:t>chốt</a:t>
              </a:r>
              <a:r>
                <a:rPr lang="en-US" sz="1400" kern="1200" dirty="0">
                  <a:latin typeface="Arial" panose="020B0604020202020204" pitchFamily="34" charset="0"/>
                  <a:cs typeface="Arial" panose="020B0604020202020204" pitchFamily="34" charset="0"/>
                </a:rPr>
                <a:t> </a:t>
              </a:r>
              <a:r>
                <a:rPr lang="en-US" sz="1400" kern="1200" dirty="0" err="1">
                  <a:latin typeface="Arial" panose="020B0604020202020204" pitchFamily="34" charset="0"/>
                  <a:cs typeface="Arial" panose="020B0604020202020204" pitchFamily="34" charset="0"/>
                </a:rPr>
                <a:t>với</a:t>
              </a:r>
              <a:r>
                <a:rPr lang="en-US" sz="1400" kern="1200" dirty="0">
                  <a:latin typeface="Arial" panose="020B0604020202020204" pitchFamily="34" charset="0"/>
                  <a:cs typeface="Arial" panose="020B0604020202020204" pitchFamily="34" charset="0"/>
                </a:rPr>
                <a:t> </a:t>
              </a:r>
              <a:r>
                <a:rPr lang="en-US" sz="1400" kern="1200" dirty="0" err="1">
                  <a:latin typeface="Arial" panose="020B0604020202020204" pitchFamily="34" charset="0"/>
                  <a:cs typeface="Arial" panose="020B0604020202020204" pitchFamily="34" charset="0"/>
                </a:rPr>
                <a:t>nhiệm</a:t>
              </a:r>
              <a:r>
                <a:rPr lang="en-US" sz="1400" kern="1200" dirty="0">
                  <a:latin typeface="Arial" panose="020B0604020202020204" pitchFamily="34" charset="0"/>
                  <a:cs typeface="Arial" panose="020B0604020202020204" pitchFamily="34" charset="0"/>
                </a:rPr>
                <a:t> </a:t>
              </a:r>
              <a:r>
                <a:rPr lang="en-US" sz="1400" kern="1200" dirty="0" err="1">
                  <a:latin typeface="Arial" panose="020B0604020202020204" pitchFamily="34" charset="0"/>
                  <a:cs typeface="Arial" panose="020B0604020202020204" pitchFamily="34" charset="0"/>
                </a:rPr>
                <a:t>vụ</a:t>
              </a:r>
              <a:r>
                <a:rPr lang="en-US" sz="1400" kern="1200" dirty="0">
                  <a:latin typeface="Arial" panose="020B0604020202020204" pitchFamily="34" charset="0"/>
                  <a:cs typeface="Arial" panose="020B0604020202020204" pitchFamily="34" charset="0"/>
                </a:rPr>
                <a:t> </a:t>
              </a:r>
              <a:r>
                <a:rPr lang="en-US" sz="1400" kern="1200" dirty="0" err="1">
                  <a:latin typeface="Arial" panose="020B0604020202020204" pitchFamily="34" charset="0"/>
                  <a:cs typeface="Arial" panose="020B0604020202020204" pitchFamily="34" charset="0"/>
                </a:rPr>
                <a:t>không</a:t>
              </a:r>
              <a:r>
                <a:rPr lang="en-US" sz="1400" kern="1200" dirty="0">
                  <a:latin typeface="Arial" panose="020B0604020202020204" pitchFamily="34" charset="0"/>
                  <a:cs typeface="Arial" panose="020B0604020202020204" pitchFamily="34" charset="0"/>
                </a:rPr>
                <a:t> </a:t>
              </a:r>
              <a:r>
                <a:rPr lang="en-US" sz="1400" kern="1200" dirty="0" err="1">
                  <a:latin typeface="Arial" panose="020B0604020202020204" pitchFamily="34" charset="0"/>
                  <a:cs typeface="Arial" panose="020B0604020202020204" pitchFamily="34" charset="0"/>
                </a:rPr>
                <a:t>ngừng</a:t>
              </a:r>
              <a:r>
                <a:rPr lang="en-US" sz="1400" kern="1200" dirty="0">
                  <a:latin typeface="Arial" panose="020B0604020202020204" pitchFamily="34" charset="0"/>
                  <a:cs typeface="Arial" panose="020B0604020202020204" pitchFamily="34" charset="0"/>
                </a:rPr>
                <a:t> </a:t>
              </a:r>
              <a:r>
                <a:rPr lang="en-US" sz="1400" kern="1200" dirty="0" err="1">
                  <a:latin typeface="Arial" panose="020B0604020202020204" pitchFamily="34" charset="0"/>
                  <a:cs typeface="Arial" panose="020B0604020202020204" pitchFamily="34" charset="0"/>
                </a:rPr>
                <a:t>nâng</a:t>
              </a:r>
              <a:r>
                <a:rPr lang="en-US" sz="1400" kern="1200" dirty="0">
                  <a:latin typeface="Arial" panose="020B0604020202020204" pitchFamily="34" charset="0"/>
                  <a:cs typeface="Arial" panose="020B0604020202020204" pitchFamily="34" charset="0"/>
                </a:rPr>
                <a:t> </a:t>
              </a:r>
              <a:r>
                <a:rPr lang="en-US" sz="1400" kern="1200" dirty="0" err="1">
                  <a:latin typeface="Arial" panose="020B0604020202020204" pitchFamily="34" charset="0"/>
                  <a:cs typeface="Arial" panose="020B0604020202020204" pitchFamily="34" charset="0"/>
                </a:rPr>
                <a:t>cao</a:t>
              </a:r>
              <a:r>
                <a:rPr lang="en-US" sz="1400" kern="1200" dirty="0">
                  <a:latin typeface="Arial" panose="020B0604020202020204" pitchFamily="34" charset="0"/>
                  <a:cs typeface="Arial" panose="020B0604020202020204" pitchFamily="34" charset="0"/>
                </a:rPr>
                <a:t> </a:t>
              </a:r>
              <a:r>
                <a:rPr lang="en-US" sz="1400" kern="1200" dirty="0" err="1">
                  <a:latin typeface="Arial" panose="020B0604020202020204" pitchFamily="34" charset="0"/>
                  <a:cs typeface="Arial" panose="020B0604020202020204" pitchFamily="34" charset="0"/>
                </a:rPr>
                <a:t>văn</a:t>
              </a:r>
              <a:r>
                <a:rPr lang="en-US" sz="1400" kern="1200" dirty="0">
                  <a:latin typeface="Arial" panose="020B0604020202020204" pitchFamily="34" charset="0"/>
                  <a:cs typeface="Arial" panose="020B0604020202020204" pitchFamily="34" charset="0"/>
                </a:rPr>
                <a:t> </a:t>
              </a:r>
              <a:r>
                <a:rPr lang="en-US" sz="1400" kern="1200" dirty="0" err="1">
                  <a:latin typeface="Arial" panose="020B0604020202020204" pitchFamily="34" charset="0"/>
                  <a:cs typeface="Arial" panose="020B0604020202020204" pitchFamily="34" charset="0"/>
                </a:rPr>
                <a:t>hóa</a:t>
              </a:r>
              <a:r>
                <a:rPr lang="en-US" sz="1400" kern="1200" dirty="0">
                  <a:latin typeface="Arial" panose="020B0604020202020204" pitchFamily="34" charset="0"/>
                  <a:cs typeface="Arial" panose="020B0604020202020204" pitchFamily="34" charset="0"/>
                </a:rPr>
                <a:t> - </a:t>
              </a:r>
              <a:r>
                <a:rPr lang="en-US" sz="1400" kern="1200" dirty="0" err="1">
                  <a:latin typeface="Arial" panose="020B0604020202020204" pitchFamily="34" charset="0"/>
                  <a:cs typeface="Arial" panose="020B0604020202020204" pitchFamily="34" charset="0"/>
                </a:rPr>
                <a:t>nền</a:t>
              </a:r>
              <a:r>
                <a:rPr lang="en-US" sz="1400" kern="1200" dirty="0">
                  <a:latin typeface="Arial" panose="020B0604020202020204" pitchFamily="34" charset="0"/>
                  <a:cs typeface="Arial" panose="020B0604020202020204" pitchFamily="34" charset="0"/>
                </a:rPr>
                <a:t> </a:t>
              </a:r>
              <a:r>
                <a:rPr lang="en-US" sz="1400" kern="1200" dirty="0" err="1">
                  <a:latin typeface="Arial" panose="020B0604020202020204" pitchFamily="34" charset="0"/>
                  <a:cs typeface="Arial" panose="020B0604020202020204" pitchFamily="34" charset="0"/>
                </a:rPr>
                <a:t>tảng</a:t>
              </a:r>
              <a:r>
                <a:rPr lang="en-US" sz="1400" kern="1200" dirty="0">
                  <a:latin typeface="Arial" panose="020B0604020202020204" pitchFamily="34" charset="0"/>
                  <a:cs typeface="Arial" panose="020B0604020202020204" pitchFamily="34" charset="0"/>
                </a:rPr>
                <a:t> </a:t>
              </a:r>
              <a:r>
                <a:rPr lang="en-US" sz="1400" kern="1200" dirty="0" err="1">
                  <a:latin typeface="Arial" panose="020B0604020202020204" pitchFamily="34" charset="0"/>
                  <a:cs typeface="Arial" panose="020B0604020202020204" pitchFamily="34" charset="0"/>
                </a:rPr>
                <a:t>tinh</a:t>
              </a:r>
              <a:r>
                <a:rPr lang="en-US" sz="1400" kern="1200" dirty="0">
                  <a:latin typeface="Arial" panose="020B0604020202020204" pitchFamily="34" charset="0"/>
                  <a:cs typeface="Arial" panose="020B0604020202020204" pitchFamily="34" charset="0"/>
                </a:rPr>
                <a:t> </a:t>
              </a:r>
              <a:r>
                <a:rPr lang="en-US" sz="1400" kern="1200" dirty="0" err="1">
                  <a:latin typeface="Arial" panose="020B0604020202020204" pitchFamily="34" charset="0"/>
                  <a:cs typeface="Arial" panose="020B0604020202020204" pitchFamily="34" charset="0"/>
                </a:rPr>
                <a:t>thần</a:t>
              </a:r>
              <a:r>
                <a:rPr lang="en-US" sz="1400" kern="1200" dirty="0">
                  <a:latin typeface="Arial" panose="020B0604020202020204" pitchFamily="34" charset="0"/>
                  <a:cs typeface="Arial" panose="020B0604020202020204" pitchFamily="34" charset="0"/>
                </a:rPr>
                <a:t> </a:t>
              </a:r>
              <a:r>
                <a:rPr lang="en-US" sz="1400" kern="1200" dirty="0" err="1">
                  <a:latin typeface="Arial" panose="020B0604020202020204" pitchFamily="34" charset="0"/>
                  <a:cs typeface="Arial" panose="020B0604020202020204" pitchFamily="34" charset="0"/>
                </a:rPr>
                <a:t>của</a:t>
              </a:r>
              <a:r>
                <a:rPr lang="en-US" sz="1400" kern="1200" dirty="0">
                  <a:latin typeface="Arial" panose="020B0604020202020204" pitchFamily="34" charset="0"/>
                  <a:cs typeface="Arial" panose="020B0604020202020204" pitchFamily="34" charset="0"/>
                </a:rPr>
                <a:t> </a:t>
              </a:r>
              <a:r>
                <a:rPr lang="en-US" sz="1400" kern="1200" dirty="0" err="1">
                  <a:latin typeface="Arial" panose="020B0604020202020204" pitchFamily="34" charset="0"/>
                  <a:cs typeface="Arial" panose="020B0604020202020204" pitchFamily="34" charset="0"/>
                </a:rPr>
                <a:t>xã</a:t>
              </a:r>
              <a:r>
                <a:rPr lang="en-US" sz="1400" kern="1200" dirty="0">
                  <a:latin typeface="Arial" panose="020B0604020202020204" pitchFamily="34" charset="0"/>
                  <a:cs typeface="Arial" panose="020B0604020202020204" pitchFamily="34" charset="0"/>
                </a:rPr>
                <a:t> </a:t>
              </a:r>
              <a:r>
                <a:rPr lang="en-US" sz="1400" kern="1200" dirty="0" err="1">
                  <a:latin typeface="Arial" panose="020B0604020202020204" pitchFamily="34" charset="0"/>
                  <a:cs typeface="Arial" panose="020B0604020202020204" pitchFamily="34" charset="0"/>
                </a:rPr>
                <a:t>hội</a:t>
              </a:r>
              <a:endParaRPr lang="vi-VN" sz="1400" kern="1200" dirty="0">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4589089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1" y="228600"/>
            <a:ext cx="1127820" cy="7932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5" name="Group 4"/>
          <p:cNvGrpSpPr/>
          <p:nvPr/>
        </p:nvGrpSpPr>
        <p:grpSpPr>
          <a:xfrm>
            <a:off x="2133600" y="247512"/>
            <a:ext cx="6705600" cy="604288"/>
            <a:chOff x="4304659" y="1655146"/>
            <a:chExt cx="1136639" cy="996331"/>
          </a:xfrm>
        </p:grpSpPr>
        <p:sp>
          <p:nvSpPr>
            <p:cNvPr id="6" name="Rectangle 5"/>
            <p:cNvSpPr/>
            <p:nvPr/>
          </p:nvSpPr>
          <p:spPr>
            <a:xfrm>
              <a:off x="4304659" y="1655147"/>
              <a:ext cx="1136638" cy="996330"/>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7" name="Rectangle 6"/>
            <p:cNvSpPr/>
            <p:nvPr/>
          </p:nvSpPr>
          <p:spPr>
            <a:xfrm>
              <a:off x="4304660" y="1655146"/>
              <a:ext cx="1136638" cy="99633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lvl="0" algn="ctr" defTabSz="800100">
                <a:lnSpc>
                  <a:spcPct val="90000"/>
                </a:lnSpc>
                <a:spcBef>
                  <a:spcPct val="0"/>
                </a:spcBef>
                <a:spcAft>
                  <a:spcPct val="35000"/>
                </a:spcAft>
              </a:pPr>
              <a:r>
                <a:rPr lang="en-US" sz="3600" b="1" kern="1200" dirty="0">
                  <a:solidFill>
                    <a:srgbClr val="002060"/>
                  </a:solidFill>
                  <a:effectLst>
                    <a:outerShdw blurRad="38100" dist="38100" dir="2700000" algn="tl">
                      <a:srgbClr val="000000">
                        <a:alpha val="43137"/>
                      </a:srgbClr>
                    </a:outerShdw>
                  </a:effectLst>
                </a:rPr>
                <a:t>ĐHĐBTQ LẦN THỨ X (2006)</a:t>
              </a:r>
            </a:p>
          </p:txBody>
        </p:sp>
      </p:grpSp>
      <p:sp>
        <p:nvSpPr>
          <p:cNvPr id="9" name="L-Shape 8"/>
          <p:cNvSpPr/>
          <p:nvPr/>
        </p:nvSpPr>
        <p:spPr>
          <a:xfrm rot="5400000" flipH="1">
            <a:off x="5194862" y="-2704352"/>
            <a:ext cx="533400" cy="6907677"/>
          </a:xfrm>
          <a:prstGeom prst="corner">
            <a:avLst>
              <a:gd name="adj1" fmla="val 16120"/>
              <a:gd name="adj2" fmla="val 16110"/>
            </a:avLst>
          </a:prstGeom>
          <a:solidFill>
            <a:srgbClr val="FF0000"/>
          </a:solidFill>
          <a:ln>
            <a:noFill/>
          </a:ln>
        </p:spPr>
        <p:style>
          <a:lnRef idx="2">
            <a:schemeClr val="accent5">
              <a:hueOff val="-3973551"/>
              <a:satOff val="15924"/>
              <a:lumOff val="3451"/>
              <a:alphaOff val="0"/>
            </a:schemeClr>
          </a:lnRef>
          <a:fillRef idx="1">
            <a:schemeClr val="accent5">
              <a:hueOff val="-3973551"/>
              <a:satOff val="15924"/>
              <a:lumOff val="3451"/>
              <a:alphaOff val="0"/>
            </a:schemeClr>
          </a:fillRef>
          <a:effectRef idx="0">
            <a:schemeClr val="accent5">
              <a:hueOff val="-3973551"/>
              <a:satOff val="15924"/>
              <a:lumOff val="3451"/>
              <a:alphaOff val="0"/>
            </a:schemeClr>
          </a:effectRef>
          <a:fontRef idx="minor">
            <a:schemeClr val="lt1"/>
          </a:fontRef>
        </p:style>
      </p:sp>
      <p:graphicFrame>
        <p:nvGraphicFramePr>
          <p:cNvPr id="11" name="Diagram 10"/>
          <p:cNvGraphicFramePr/>
          <p:nvPr>
            <p:extLst>
              <p:ext uri="{D42A27DB-BD31-4B8C-83A1-F6EECF244321}">
                <p14:modId xmlns:p14="http://schemas.microsoft.com/office/powerpoint/2010/main" val="4202651246"/>
              </p:ext>
            </p:extLst>
          </p:nvPr>
        </p:nvGraphicFramePr>
        <p:xfrm>
          <a:off x="1524000" y="1397000"/>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2" name="Pie 11"/>
          <p:cNvSpPr/>
          <p:nvPr/>
        </p:nvSpPr>
        <p:spPr>
          <a:xfrm>
            <a:off x="304800" y="1295400"/>
            <a:ext cx="5074920" cy="5334000"/>
          </a:xfrm>
          <a:prstGeom prst="pie">
            <a:avLst>
              <a:gd name="adj1" fmla="val 5400000"/>
              <a:gd name="adj2" fmla="val 16200000"/>
            </a:avLst>
          </a:pr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sp>
      <p:grpSp>
        <p:nvGrpSpPr>
          <p:cNvPr id="13" name="Group 12"/>
          <p:cNvGrpSpPr/>
          <p:nvPr/>
        </p:nvGrpSpPr>
        <p:grpSpPr>
          <a:xfrm>
            <a:off x="2842260" y="1295400"/>
            <a:ext cx="5920740" cy="5334000"/>
            <a:chOff x="1828800" y="203199"/>
            <a:chExt cx="4267200" cy="3657600"/>
          </a:xfrm>
        </p:grpSpPr>
        <p:sp>
          <p:nvSpPr>
            <p:cNvPr id="30" name="Rectangle 29"/>
            <p:cNvSpPr/>
            <p:nvPr/>
          </p:nvSpPr>
          <p:spPr>
            <a:xfrm>
              <a:off x="1828800" y="203199"/>
              <a:ext cx="4267200" cy="3657600"/>
            </a:xfrm>
            <a:prstGeom prst="rect">
              <a:avLst/>
            </a:prstGeom>
          </p:spPr>
          <p:style>
            <a:lnRef idx="2">
              <a:schemeClr val="accent5">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31" name="Rectangle 30"/>
            <p:cNvSpPr/>
            <p:nvPr/>
          </p:nvSpPr>
          <p:spPr>
            <a:xfrm>
              <a:off x="1828800" y="203199"/>
              <a:ext cx="4267200" cy="585216"/>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n-US" sz="2000" b="1" kern="1200" dirty="0" err="1"/>
                <a:t>Hoàn</a:t>
              </a:r>
              <a:r>
                <a:rPr lang="en-US" sz="2000" b="1" kern="1200" dirty="0"/>
                <a:t> </a:t>
              </a:r>
              <a:r>
                <a:rPr lang="en-US" sz="2000" b="1" kern="1200" dirty="0" err="1"/>
                <a:t>thiện</a:t>
              </a:r>
              <a:r>
                <a:rPr lang="en-US" sz="2000" b="1" kern="1200" dirty="0"/>
                <a:t> </a:t>
              </a:r>
              <a:r>
                <a:rPr lang="en-US" sz="2000" b="1" kern="1200" dirty="0" err="1"/>
                <a:t>nhận</a:t>
              </a:r>
              <a:r>
                <a:rPr lang="en-US" sz="2000" b="1" kern="1200" dirty="0"/>
                <a:t> </a:t>
              </a:r>
              <a:r>
                <a:rPr lang="en-US" sz="2000" b="1" kern="1200" dirty="0" err="1"/>
                <a:t>thức</a:t>
              </a:r>
              <a:r>
                <a:rPr lang="en-US" sz="2000" b="1" kern="1200" dirty="0"/>
                <a:t> </a:t>
              </a:r>
              <a:r>
                <a:rPr lang="en-US" sz="2000" b="1" kern="1200" dirty="0" err="1"/>
                <a:t>và</a:t>
              </a:r>
              <a:r>
                <a:rPr lang="en-US" sz="2000" b="1" kern="1200" dirty="0"/>
                <a:t> </a:t>
              </a:r>
              <a:r>
                <a:rPr lang="en-US" sz="2000" b="1" kern="1200" dirty="0" err="1"/>
                <a:t>chủ</a:t>
              </a:r>
              <a:r>
                <a:rPr lang="en-US" sz="2000" b="1" kern="1200" dirty="0"/>
                <a:t> </a:t>
              </a:r>
              <a:r>
                <a:rPr lang="en-US" sz="2000" b="1" kern="1200" dirty="0" err="1"/>
                <a:t>trương</a:t>
              </a:r>
              <a:r>
                <a:rPr lang="en-US" sz="2000" b="1" kern="1200" dirty="0"/>
                <a:t> </a:t>
              </a:r>
              <a:r>
                <a:rPr lang="en-US" sz="2000" b="1" kern="1200" dirty="0" err="1"/>
                <a:t>về</a:t>
              </a:r>
              <a:r>
                <a:rPr lang="en-US" sz="2000" b="1" kern="1200" dirty="0"/>
                <a:t> </a:t>
              </a:r>
              <a:r>
                <a:rPr lang="en-US" sz="2000" b="1" kern="1200" dirty="0" err="1"/>
                <a:t>nền</a:t>
              </a:r>
              <a:r>
                <a:rPr lang="en-US" sz="2000" b="1" kern="1200" dirty="0"/>
                <a:t> </a:t>
              </a:r>
              <a:r>
                <a:rPr lang="en-US" sz="2000" b="1" kern="1200" dirty="0" err="1"/>
                <a:t>kinh</a:t>
              </a:r>
              <a:r>
                <a:rPr lang="en-US" sz="2000" b="1" kern="1200" dirty="0"/>
                <a:t> </a:t>
              </a:r>
              <a:r>
                <a:rPr lang="en-US" sz="2000" b="1" kern="1200" dirty="0" err="1"/>
                <a:t>tế</a:t>
              </a:r>
              <a:r>
                <a:rPr lang="en-US" sz="2000" b="1" kern="1200" dirty="0"/>
                <a:t> </a:t>
              </a:r>
              <a:r>
                <a:rPr lang="en-US" sz="2000" b="1" kern="1200" dirty="0" err="1"/>
                <a:t>nhiều</a:t>
              </a:r>
              <a:r>
                <a:rPr lang="en-US" sz="2000" b="1" kern="1200" dirty="0"/>
                <a:t> </a:t>
              </a:r>
              <a:r>
                <a:rPr lang="en-US" sz="2000" b="1" kern="1200" dirty="0" err="1"/>
                <a:t>thành</a:t>
              </a:r>
              <a:r>
                <a:rPr lang="en-US" sz="2000" b="1" kern="1200" dirty="0"/>
                <a:t> </a:t>
              </a:r>
              <a:r>
                <a:rPr lang="en-US" sz="2000" b="1" kern="1200" dirty="0" err="1"/>
                <a:t>phần</a:t>
              </a:r>
              <a:endParaRPr lang="en-US" sz="2000" b="1" kern="1200" dirty="0"/>
            </a:p>
          </p:txBody>
        </p:sp>
      </p:grpSp>
      <p:sp>
        <p:nvSpPr>
          <p:cNvPr id="14" name="Pie 13"/>
          <p:cNvSpPr/>
          <p:nvPr/>
        </p:nvSpPr>
        <p:spPr>
          <a:xfrm>
            <a:off x="837665" y="2148840"/>
            <a:ext cx="4009187" cy="4213860"/>
          </a:xfrm>
          <a:prstGeom prst="pie">
            <a:avLst>
              <a:gd name="adj1" fmla="val 5400000"/>
              <a:gd name="adj2" fmla="val 16200000"/>
            </a:avLst>
          </a:prstGeom>
        </p:spPr>
        <p:style>
          <a:lnRef idx="2">
            <a:schemeClr val="lt1">
              <a:hueOff val="0"/>
              <a:satOff val="0"/>
              <a:lumOff val="0"/>
              <a:alphaOff val="0"/>
            </a:schemeClr>
          </a:lnRef>
          <a:fillRef idx="1">
            <a:schemeClr val="accent5">
              <a:hueOff val="-2483469"/>
              <a:satOff val="9953"/>
              <a:lumOff val="2157"/>
              <a:alphaOff val="0"/>
            </a:schemeClr>
          </a:fillRef>
          <a:effectRef idx="0">
            <a:schemeClr val="accent5">
              <a:hueOff val="-2483469"/>
              <a:satOff val="9953"/>
              <a:lumOff val="2157"/>
              <a:alphaOff val="0"/>
            </a:schemeClr>
          </a:effectRef>
          <a:fontRef idx="minor">
            <a:schemeClr val="lt1"/>
          </a:fontRef>
        </p:style>
      </p:sp>
      <p:grpSp>
        <p:nvGrpSpPr>
          <p:cNvPr id="15" name="Group 14"/>
          <p:cNvGrpSpPr/>
          <p:nvPr/>
        </p:nvGrpSpPr>
        <p:grpSpPr>
          <a:xfrm>
            <a:off x="2842260" y="2148840"/>
            <a:ext cx="5920740" cy="4213860"/>
            <a:chOff x="1828800" y="788415"/>
            <a:chExt cx="4267200" cy="2889504"/>
          </a:xfrm>
        </p:grpSpPr>
        <p:sp>
          <p:nvSpPr>
            <p:cNvPr id="28" name="Rectangle 27"/>
            <p:cNvSpPr/>
            <p:nvPr/>
          </p:nvSpPr>
          <p:spPr>
            <a:xfrm>
              <a:off x="1828800" y="788415"/>
              <a:ext cx="4267200" cy="2889504"/>
            </a:xfrm>
            <a:prstGeom prst="rect">
              <a:avLst/>
            </a:prstGeom>
          </p:spPr>
          <p:style>
            <a:lnRef idx="2">
              <a:schemeClr val="accent5">
                <a:hueOff val="-2483469"/>
                <a:satOff val="9953"/>
                <a:lumOff val="2157"/>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29" name="Rectangle 28"/>
            <p:cNvSpPr/>
            <p:nvPr/>
          </p:nvSpPr>
          <p:spPr>
            <a:xfrm>
              <a:off x="1828800" y="788415"/>
              <a:ext cx="4267200" cy="585216"/>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n-US" sz="1700" b="1" kern="1200" dirty="0" err="1"/>
                <a:t>Nêu</a:t>
              </a:r>
              <a:r>
                <a:rPr lang="en-US" sz="1700" b="1" kern="1200" dirty="0"/>
                <a:t> </a:t>
              </a:r>
              <a:r>
                <a:rPr lang="en-US" sz="1700" b="1" kern="1200" dirty="0" err="1"/>
                <a:t>quan</a:t>
              </a:r>
              <a:r>
                <a:rPr lang="en-US" sz="1700" b="1" kern="1200" dirty="0"/>
                <a:t> </a:t>
              </a:r>
              <a:r>
                <a:rPr lang="en-US" sz="1700" b="1" kern="1200" dirty="0" err="1"/>
                <a:t>điểm</a:t>
              </a:r>
              <a:r>
                <a:rPr lang="en-US" sz="1700" b="1" kern="1200" dirty="0"/>
                <a:t>: </a:t>
              </a:r>
              <a:r>
                <a:rPr lang="en-US" sz="1700" b="1" kern="1200" dirty="0" err="1"/>
                <a:t>thực</a:t>
              </a:r>
              <a:r>
                <a:rPr lang="en-US" sz="1700" b="1" kern="1200" dirty="0"/>
                <a:t> </a:t>
              </a:r>
              <a:r>
                <a:rPr lang="en-US" sz="1700" b="1" kern="1200" dirty="0" err="1"/>
                <a:t>hiện</a:t>
              </a:r>
              <a:r>
                <a:rPr lang="en-US" sz="1700" b="1" kern="1200" dirty="0"/>
                <a:t> </a:t>
              </a:r>
              <a:r>
                <a:rPr lang="en-US" sz="1700" b="1" kern="1200" dirty="0" err="1"/>
                <a:t>nhất</a:t>
              </a:r>
              <a:r>
                <a:rPr lang="en-US" sz="1700" b="1" kern="1200" dirty="0"/>
                <a:t> </a:t>
              </a:r>
              <a:r>
                <a:rPr lang="en-US" sz="1700" b="1" kern="1200" dirty="0" err="1"/>
                <a:t>quán</a:t>
              </a:r>
              <a:r>
                <a:rPr lang="en-US" sz="1700" b="1" kern="1200" dirty="0"/>
                <a:t> </a:t>
              </a:r>
              <a:r>
                <a:rPr lang="en-US" sz="1700" b="1" kern="1200" dirty="0" err="1"/>
                <a:t>đường</a:t>
              </a:r>
              <a:r>
                <a:rPr lang="en-US" sz="1700" b="1" kern="1200" dirty="0"/>
                <a:t> </a:t>
              </a:r>
              <a:r>
                <a:rPr lang="en-US" sz="1700" b="1" kern="1200" dirty="0" err="1"/>
                <a:t>lối</a:t>
              </a:r>
              <a:r>
                <a:rPr lang="en-US" sz="1700" b="1" kern="1200" dirty="0"/>
                <a:t> </a:t>
              </a:r>
              <a:r>
                <a:rPr lang="en-US" sz="1700" b="1" kern="1200" dirty="0" err="1"/>
                <a:t>đối</a:t>
              </a:r>
              <a:r>
                <a:rPr lang="en-US" sz="1700" b="1" kern="1200" dirty="0"/>
                <a:t> </a:t>
              </a:r>
              <a:r>
                <a:rPr lang="en-US" sz="1700" b="1" kern="1200" dirty="0" err="1"/>
                <a:t>ngoại</a:t>
              </a:r>
              <a:r>
                <a:rPr lang="en-US" sz="1700" b="1" kern="1200" dirty="0"/>
                <a:t> </a:t>
              </a:r>
              <a:r>
                <a:rPr lang="en-US" sz="1700" b="1" kern="1200" dirty="0" err="1"/>
                <a:t>độc</a:t>
              </a:r>
              <a:r>
                <a:rPr lang="en-US" sz="1700" b="1" kern="1200" dirty="0"/>
                <a:t> </a:t>
              </a:r>
              <a:r>
                <a:rPr lang="en-US" sz="1700" b="1" kern="1200" dirty="0" err="1"/>
                <a:t>lập</a:t>
              </a:r>
              <a:r>
                <a:rPr lang="en-US" sz="1700" b="1" kern="1200" dirty="0"/>
                <a:t> </a:t>
              </a:r>
              <a:r>
                <a:rPr lang="en-US" sz="1700" b="1" kern="1200" dirty="0" err="1"/>
                <a:t>tự</a:t>
              </a:r>
              <a:r>
                <a:rPr lang="en-US" sz="1700" b="1" kern="1200" dirty="0"/>
                <a:t> </a:t>
              </a:r>
              <a:r>
                <a:rPr lang="en-US" sz="1700" b="1" kern="1200" dirty="0" err="1"/>
                <a:t>chủ</a:t>
              </a:r>
              <a:r>
                <a:rPr lang="en-US" sz="1700" b="1" kern="1200" dirty="0"/>
                <a:t>, </a:t>
              </a:r>
              <a:r>
                <a:rPr lang="en-US" sz="1700" b="1" kern="1200" dirty="0" err="1"/>
                <a:t>hòa</a:t>
              </a:r>
              <a:r>
                <a:rPr lang="en-US" sz="1700" b="1" kern="1200" dirty="0"/>
                <a:t> </a:t>
              </a:r>
              <a:r>
                <a:rPr lang="en-US" sz="1700" b="1" kern="1200" dirty="0" err="1"/>
                <a:t>bình</a:t>
              </a:r>
              <a:r>
                <a:rPr lang="en-US" sz="1700" b="1" kern="1200" dirty="0"/>
                <a:t>, </a:t>
              </a:r>
              <a:r>
                <a:rPr lang="en-US" sz="1700" b="1" kern="1200" dirty="0" err="1"/>
                <a:t>hợp</a:t>
              </a:r>
              <a:r>
                <a:rPr lang="en-US" sz="1700" b="1" kern="1200" dirty="0"/>
                <a:t> </a:t>
              </a:r>
              <a:r>
                <a:rPr lang="en-US" sz="1700" b="1" kern="1200" dirty="0" err="1"/>
                <a:t>tác</a:t>
              </a:r>
              <a:r>
                <a:rPr lang="en-US" sz="1700" b="1" kern="1200" dirty="0"/>
                <a:t> </a:t>
              </a:r>
              <a:r>
                <a:rPr lang="en-US" sz="1700" b="1" kern="1200" dirty="0" err="1"/>
                <a:t>và</a:t>
              </a:r>
              <a:r>
                <a:rPr lang="en-US" sz="1700" b="1" kern="1200" dirty="0"/>
                <a:t> </a:t>
              </a:r>
              <a:r>
                <a:rPr lang="en-US" sz="1700" b="1" kern="1200" dirty="0" err="1"/>
                <a:t>phát</a:t>
              </a:r>
              <a:r>
                <a:rPr lang="en-US" sz="1700" b="1" kern="1200" dirty="0"/>
                <a:t> </a:t>
              </a:r>
              <a:r>
                <a:rPr lang="en-US" sz="1700" b="1" kern="1200" dirty="0" err="1"/>
                <a:t>triển</a:t>
              </a:r>
              <a:r>
                <a:rPr lang="en-US" sz="1700" b="1" kern="1200" dirty="0"/>
                <a:t>; </a:t>
              </a:r>
              <a:r>
                <a:rPr lang="en-US" sz="1700" b="1" kern="1200" dirty="0" err="1"/>
                <a:t>chính</a:t>
              </a:r>
              <a:r>
                <a:rPr lang="en-US" sz="1700" b="1" kern="1200" dirty="0"/>
                <a:t> </a:t>
              </a:r>
              <a:r>
                <a:rPr lang="en-US" sz="1700" b="1" kern="1200" dirty="0" err="1"/>
                <a:t>sách</a:t>
              </a:r>
              <a:r>
                <a:rPr lang="en-US" sz="1700" b="1" kern="1200" dirty="0"/>
                <a:t> </a:t>
              </a:r>
              <a:r>
                <a:rPr lang="en-US" sz="1700" b="1" kern="1200" dirty="0" err="1"/>
                <a:t>đối</a:t>
              </a:r>
              <a:r>
                <a:rPr lang="en-US" sz="1700" b="1" kern="1200" dirty="0"/>
                <a:t> </a:t>
              </a:r>
              <a:r>
                <a:rPr lang="en-US" sz="1700" b="1" kern="1200" dirty="0" err="1"/>
                <a:t>ngoại</a:t>
              </a:r>
              <a:r>
                <a:rPr lang="en-US" sz="1700" b="1" kern="1200" dirty="0"/>
                <a:t> </a:t>
              </a:r>
              <a:r>
                <a:rPr lang="en-US" sz="1700" b="1" kern="1200" dirty="0" err="1"/>
                <a:t>rộng</a:t>
              </a:r>
              <a:r>
                <a:rPr lang="en-US" sz="1700" b="1" kern="1200" dirty="0"/>
                <a:t> </a:t>
              </a:r>
              <a:r>
                <a:rPr lang="en-US" sz="1700" b="1" kern="1200" dirty="0" err="1"/>
                <a:t>mở</a:t>
              </a:r>
              <a:r>
                <a:rPr lang="en-US" sz="1700" b="1" kern="1200" dirty="0"/>
                <a:t>, </a:t>
              </a:r>
              <a:r>
                <a:rPr lang="en-US" sz="1700" b="1" kern="1200" dirty="0" err="1"/>
                <a:t>đa</a:t>
              </a:r>
              <a:r>
                <a:rPr lang="en-US" sz="1700" b="1" kern="1200" dirty="0"/>
                <a:t> </a:t>
              </a:r>
              <a:r>
                <a:rPr lang="en-US" sz="1700" b="1" kern="1200" dirty="0" err="1"/>
                <a:t>phương</a:t>
              </a:r>
              <a:r>
                <a:rPr lang="en-US" sz="1700" b="1" kern="1200" dirty="0"/>
                <a:t> </a:t>
              </a:r>
              <a:r>
                <a:rPr lang="en-US" sz="1700" b="1" kern="1200" dirty="0" err="1"/>
                <a:t>hóa</a:t>
              </a:r>
              <a:r>
                <a:rPr lang="en-US" sz="1700" b="1" kern="1200" dirty="0"/>
                <a:t>, </a:t>
              </a:r>
              <a:r>
                <a:rPr lang="en-US" sz="1700" b="1" kern="1200" dirty="0" err="1"/>
                <a:t>đa</a:t>
              </a:r>
              <a:r>
                <a:rPr lang="en-US" sz="1700" b="1" kern="1200" dirty="0"/>
                <a:t> </a:t>
              </a:r>
              <a:r>
                <a:rPr lang="en-US" sz="1700" b="1" kern="1200" dirty="0" err="1"/>
                <a:t>dạng</a:t>
              </a:r>
              <a:r>
                <a:rPr lang="en-US" sz="1700" b="1" kern="1200" dirty="0"/>
                <a:t> </a:t>
              </a:r>
              <a:r>
                <a:rPr lang="en-US" sz="1700" b="1" kern="1200" dirty="0" err="1"/>
                <a:t>hóa</a:t>
              </a:r>
              <a:r>
                <a:rPr lang="en-US" sz="1700" b="1" kern="1200" dirty="0"/>
                <a:t> </a:t>
              </a:r>
              <a:r>
                <a:rPr lang="en-US" sz="1700" b="1" kern="1200" dirty="0" err="1"/>
                <a:t>các</a:t>
              </a:r>
              <a:r>
                <a:rPr lang="en-US" sz="1700" b="1" kern="1200" dirty="0"/>
                <a:t> </a:t>
              </a:r>
              <a:r>
                <a:rPr lang="en-US" sz="1700" b="1" kern="1200" dirty="0" err="1"/>
                <a:t>quan</a:t>
              </a:r>
              <a:r>
                <a:rPr lang="en-US" sz="1700" b="1" kern="1200" dirty="0"/>
                <a:t> </a:t>
              </a:r>
              <a:r>
                <a:rPr lang="en-US" sz="1700" b="1" kern="1200" dirty="0" err="1"/>
                <a:t>hệ</a:t>
              </a:r>
              <a:r>
                <a:rPr lang="en-US" sz="1700" b="1" kern="1200" dirty="0"/>
                <a:t> </a:t>
              </a:r>
              <a:r>
                <a:rPr lang="en-US" sz="1700" b="1" kern="1200" dirty="0" err="1"/>
                <a:t>quốc</a:t>
              </a:r>
              <a:r>
                <a:rPr lang="en-US" sz="1700" b="1" kern="1200" dirty="0"/>
                <a:t> </a:t>
              </a:r>
              <a:r>
                <a:rPr lang="en-US" sz="1700" b="1" kern="1200" dirty="0" err="1"/>
                <a:t>tế</a:t>
              </a:r>
              <a:endParaRPr lang="en-US" sz="1700" b="1" kern="1200" dirty="0"/>
            </a:p>
          </p:txBody>
        </p:sp>
      </p:grpSp>
      <p:sp>
        <p:nvSpPr>
          <p:cNvPr id="16" name="Pie 15"/>
          <p:cNvSpPr/>
          <p:nvPr/>
        </p:nvSpPr>
        <p:spPr>
          <a:xfrm>
            <a:off x="1370533" y="3002280"/>
            <a:ext cx="2943454" cy="3093720"/>
          </a:xfrm>
          <a:prstGeom prst="pie">
            <a:avLst>
              <a:gd name="adj1" fmla="val 5400000"/>
              <a:gd name="adj2" fmla="val 16200000"/>
            </a:avLst>
          </a:prstGeom>
        </p:spPr>
        <p:style>
          <a:lnRef idx="2">
            <a:schemeClr val="lt1">
              <a:hueOff val="0"/>
              <a:satOff val="0"/>
              <a:lumOff val="0"/>
              <a:alphaOff val="0"/>
            </a:schemeClr>
          </a:lnRef>
          <a:fillRef idx="1">
            <a:schemeClr val="accent5">
              <a:hueOff val="-4966938"/>
              <a:satOff val="19906"/>
              <a:lumOff val="4314"/>
              <a:alphaOff val="0"/>
            </a:schemeClr>
          </a:fillRef>
          <a:effectRef idx="0">
            <a:schemeClr val="accent5">
              <a:hueOff val="-4966938"/>
              <a:satOff val="19906"/>
              <a:lumOff val="4314"/>
              <a:alphaOff val="0"/>
            </a:schemeClr>
          </a:effectRef>
          <a:fontRef idx="minor">
            <a:schemeClr val="lt1"/>
          </a:fontRef>
        </p:style>
      </p:sp>
      <p:grpSp>
        <p:nvGrpSpPr>
          <p:cNvPr id="17" name="Group 16"/>
          <p:cNvGrpSpPr/>
          <p:nvPr/>
        </p:nvGrpSpPr>
        <p:grpSpPr>
          <a:xfrm>
            <a:off x="2842260" y="3002280"/>
            <a:ext cx="5920740" cy="3093720"/>
            <a:chOff x="1828800" y="1373631"/>
            <a:chExt cx="4267200" cy="2121408"/>
          </a:xfrm>
        </p:grpSpPr>
        <p:sp>
          <p:nvSpPr>
            <p:cNvPr id="26" name="Rectangle 25"/>
            <p:cNvSpPr/>
            <p:nvPr/>
          </p:nvSpPr>
          <p:spPr>
            <a:xfrm>
              <a:off x="1828800" y="1373631"/>
              <a:ext cx="4267200" cy="2121408"/>
            </a:xfrm>
            <a:prstGeom prst="rect">
              <a:avLst/>
            </a:prstGeom>
          </p:spPr>
          <p:style>
            <a:lnRef idx="2">
              <a:schemeClr val="accent5">
                <a:hueOff val="-4966938"/>
                <a:satOff val="19906"/>
                <a:lumOff val="4314"/>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27" name="Rectangle 26"/>
            <p:cNvSpPr/>
            <p:nvPr/>
          </p:nvSpPr>
          <p:spPr>
            <a:xfrm>
              <a:off x="1828800" y="1373631"/>
              <a:ext cx="4267200" cy="585216"/>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n-US" sz="1700" b="1" kern="1200" dirty="0" err="1"/>
                <a:t>Làm</a:t>
              </a:r>
              <a:r>
                <a:rPr lang="en-US" sz="1700" b="1" kern="1200" dirty="0"/>
                <a:t> </a:t>
              </a:r>
              <a:r>
                <a:rPr lang="en-US" sz="1700" b="1" kern="1200" dirty="0" err="1"/>
                <a:t>sáng</a:t>
              </a:r>
              <a:r>
                <a:rPr lang="en-US" sz="1700" b="1" kern="1200" dirty="0"/>
                <a:t> </a:t>
              </a:r>
              <a:r>
                <a:rPr lang="en-US" sz="1700" b="1" kern="1200" dirty="0" err="1"/>
                <a:t>tỏ</a:t>
              </a:r>
              <a:r>
                <a:rPr lang="en-US" sz="1700" b="1" kern="1200" dirty="0"/>
                <a:t> </a:t>
              </a:r>
              <a:r>
                <a:rPr lang="en-US" sz="1700" b="1" kern="1200" dirty="0" err="1"/>
                <a:t>thêm</a:t>
              </a:r>
              <a:r>
                <a:rPr lang="en-US" sz="1700" b="1" kern="1200" dirty="0"/>
                <a:t> </a:t>
              </a:r>
              <a:r>
                <a:rPr lang="en-US" sz="1700" b="1" kern="1200" dirty="0" err="1"/>
                <a:t>nội</a:t>
              </a:r>
              <a:r>
                <a:rPr lang="en-US" sz="1700" b="1" kern="1200" dirty="0"/>
                <a:t> dung </a:t>
              </a:r>
              <a:r>
                <a:rPr lang="en-US" sz="1700" b="1" kern="1200" dirty="0" err="1"/>
                <a:t>cơ</a:t>
              </a:r>
              <a:r>
                <a:rPr lang="en-US" sz="1700" b="1" kern="1200" dirty="0"/>
                <a:t> </a:t>
              </a:r>
              <a:r>
                <a:rPr lang="en-US" sz="1700" b="1" kern="1200" dirty="0" err="1"/>
                <a:t>bản</a:t>
              </a:r>
              <a:r>
                <a:rPr lang="en-US" sz="1700" b="1" kern="1200" dirty="0"/>
                <a:t> </a:t>
              </a:r>
              <a:r>
                <a:rPr lang="en-US" sz="1700" b="1" kern="1200" dirty="0" err="1"/>
                <a:t>của</a:t>
              </a:r>
              <a:r>
                <a:rPr lang="en-US" sz="1700" b="1" kern="1200" dirty="0"/>
                <a:t> </a:t>
              </a:r>
              <a:r>
                <a:rPr lang="en-US" sz="1700" b="1" kern="1200" dirty="0" err="1"/>
                <a:t>định</a:t>
              </a:r>
              <a:r>
                <a:rPr lang="en-US" sz="1700" b="1" kern="1200" dirty="0"/>
                <a:t> </a:t>
              </a:r>
              <a:r>
                <a:rPr lang="en-US" sz="1700" b="1" kern="1200" dirty="0" err="1"/>
                <a:t>hướng</a:t>
              </a:r>
              <a:r>
                <a:rPr lang="en-US" sz="1700" b="1" kern="1200" dirty="0"/>
                <a:t> </a:t>
              </a:r>
              <a:r>
                <a:rPr lang="en-US" sz="1700" b="1" kern="1200" dirty="0" err="1"/>
                <a:t>xã</a:t>
              </a:r>
              <a:r>
                <a:rPr lang="en-US" sz="1700" b="1" kern="1200" dirty="0"/>
                <a:t> </a:t>
              </a:r>
              <a:r>
                <a:rPr lang="en-US" sz="1700" b="1" kern="1200" dirty="0" err="1"/>
                <a:t>hội</a:t>
              </a:r>
              <a:r>
                <a:rPr lang="en-US" sz="1700" b="1" kern="1200" dirty="0"/>
                <a:t> </a:t>
              </a:r>
              <a:r>
                <a:rPr lang="en-US" sz="1700" b="1" kern="1200" dirty="0" err="1"/>
                <a:t>chủ</a:t>
              </a:r>
              <a:r>
                <a:rPr lang="en-US" sz="1700" b="1" kern="1200" dirty="0"/>
                <a:t> </a:t>
              </a:r>
              <a:r>
                <a:rPr lang="en-US" sz="1700" b="1" kern="1200" dirty="0" err="1"/>
                <a:t>nghĩa</a:t>
              </a:r>
              <a:r>
                <a:rPr lang="en-US" sz="1700" b="1" kern="1200" dirty="0"/>
                <a:t> </a:t>
              </a:r>
              <a:r>
                <a:rPr lang="en-US" sz="1700" b="1" kern="1200" dirty="0" err="1"/>
                <a:t>trong</a:t>
              </a:r>
              <a:r>
                <a:rPr lang="en-US" sz="1700" b="1" kern="1200" dirty="0"/>
                <a:t> </a:t>
              </a:r>
              <a:r>
                <a:rPr lang="en-US" sz="1700" b="1" kern="1200" dirty="0" err="1"/>
                <a:t>phát</a:t>
              </a:r>
              <a:r>
                <a:rPr lang="en-US" sz="1700" b="1" kern="1200" dirty="0"/>
                <a:t> </a:t>
              </a:r>
              <a:r>
                <a:rPr lang="en-US" sz="1700" b="1" kern="1200" dirty="0" err="1"/>
                <a:t>triển</a:t>
              </a:r>
              <a:r>
                <a:rPr lang="en-US" sz="1700" b="1" kern="1200" dirty="0"/>
                <a:t> </a:t>
              </a:r>
              <a:r>
                <a:rPr lang="en-US" sz="1700" b="1" kern="1200" dirty="0" err="1"/>
                <a:t>kinh</a:t>
              </a:r>
              <a:r>
                <a:rPr lang="en-US" sz="1700" b="1" kern="1200" dirty="0"/>
                <a:t> </a:t>
              </a:r>
              <a:r>
                <a:rPr lang="en-US" sz="1700" b="1" kern="1200" dirty="0" err="1"/>
                <a:t>tế</a:t>
              </a:r>
              <a:r>
                <a:rPr lang="en-US" sz="1700" b="1" kern="1200" dirty="0"/>
                <a:t> </a:t>
              </a:r>
              <a:r>
                <a:rPr lang="en-US" sz="1700" b="1" kern="1200" dirty="0" err="1"/>
                <a:t>thị</a:t>
              </a:r>
              <a:r>
                <a:rPr lang="en-US" sz="1700" b="1" kern="1200" dirty="0"/>
                <a:t> </a:t>
              </a:r>
              <a:r>
                <a:rPr lang="en-US" sz="1700" b="1" kern="1200" dirty="0" err="1"/>
                <a:t>trường</a:t>
              </a:r>
              <a:endParaRPr lang="en-US" sz="1700" b="1" kern="1200" dirty="0"/>
            </a:p>
          </p:txBody>
        </p:sp>
      </p:grpSp>
      <p:sp>
        <p:nvSpPr>
          <p:cNvPr id="18" name="Pie 17"/>
          <p:cNvSpPr/>
          <p:nvPr/>
        </p:nvSpPr>
        <p:spPr>
          <a:xfrm>
            <a:off x="1903400" y="3855721"/>
            <a:ext cx="1877720" cy="1973580"/>
          </a:xfrm>
          <a:prstGeom prst="pie">
            <a:avLst>
              <a:gd name="adj1" fmla="val 5400000"/>
              <a:gd name="adj2" fmla="val 16200000"/>
            </a:avLst>
          </a:prstGeom>
        </p:spPr>
        <p:style>
          <a:lnRef idx="2">
            <a:schemeClr val="lt1">
              <a:hueOff val="0"/>
              <a:satOff val="0"/>
              <a:lumOff val="0"/>
              <a:alphaOff val="0"/>
            </a:schemeClr>
          </a:lnRef>
          <a:fillRef idx="1">
            <a:schemeClr val="accent5">
              <a:hueOff val="-7450407"/>
              <a:satOff val="29858"/>
              <a:lumOff val="6471"/>
              <a:alphaOff val="0"/>
            </a:schemeClr>
          </a:fillRef>
          <a:effectRef idx="0">
            <a:schemeClr val="accent5">
              <a:hueOff val="-7450407"/>
              <a:satOff val="29858"/>
              <a:lumOff val="6471"/>
              <a:alphaOff val="0"/>
            </a:schemeClr>
          </a:effectRef>
          <a:fontRef idx="minor">
            <a:schemeClr val="lt1"/>
          </a:fontRef>
        </p:style>
      </p:sp>
      <p:grpSp>
        <p:nvGrpSpPr>
          <p:cNvPr id="19" name="Group 18"/>
          <p:cNvGrpSpPr/>
          <p:nvPr/>
        </p:nvGrpSpPr>
        <p:grpSpPr>
          <a:xfrm>
            <a:off x="2842260" y="3855721"/>
            <a:ext cx="5920740" cy="1973580"/>
            <a:chOff x="1828800" y="1958848"/>
            <a:chExt cx="4267200" cy="1353312"/>
          </a:xfrm>
        </p:grpSpPr>
        <p:sp>
          <p:nvSpPr>
            <p:cNvPr id="24" name="Rectangle 23"/>
            <p:cNvSpPr/>
            <p:nvPr/>
          </p:nvSpPr>
          <p:spPr>
            <a:xfrm>
              <a:off x="1828800" y="1958848"/>
              <a:ext cx="4267200" cy="1353312"/>
            </a:xfrm>
            <a:prstGeom prst="rect">
              <a:avLst/>
            </a:prstGeom>
          </p:spPr>
          <p:style>
            <a:lnRef idx="2">
              <a:schemeClr val="accent5">
                <a:hueOff val="-7450407"/>
                <a:satOff val="29858"/>
                <a:lumOff val="6471"/>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25" name="Rectangle 24"/>
            <p:cNvSpPr/>
            <p:nvPr/>
          </p:nvSpPr>
          <p:spPr>
            <a:xfrm>
              <a:off x="1828800" y="1958848"/>
              <a:ext cx="4267200" cy="585216"/>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41910" tIns="41910" rIns="41910" bIns="41910" numCol="1" spcCol="1270" anchor="ctr" anchorCtr="0">
              <a:noAutofit/>
            </a:bodyPr>
            <a:lstStyle/>
            <a:p>
              <a:pPr algn="ctr" defTabSz="488950">
                <a:lnSpc>
                  <a:spcPct val="90000"/>
                </a:lnSpc>
                <a:spcBef>
                  <a:spcPct val="0"/>
                </a:spcBef>
                <a:spcAft>
                  <a:spcPct val="35000"/>
                </a:spcAft>
              </a:pPr>
              <a:r>
                <a:rPr lang="nl-NL" sz="2400" b="1" dirty="0"/>
                <a:t>Bổ sung và phát triển một số nội dung trong Cương lĩnh</a:t>
              </a:r>
              <a:endParaRPr lang="en-US" sz="2400" b="1" dirty="0"/>
            </a:p>
          </p:txBody>
        </p:sp>
      </p:grpSp>
      <p:sp>
        <p:nvSpPr>
          <p:cNvPr id="20" name="Pie 19"/>
          <p:cNvSpPr/>
          <p:nvPr/>
        </p:nvSpPr>
        <p:spPr>
          <a:xfrm>
            <a:off x="2436266" y="4709161"/>
            <a:ext cx="811987" cy="853440"/>
          </a:xfrm>
          <a:prstGeom prst="pie">
            <a:avLst>
              <a:gd name="adj1" fmla="val 5400000"/>
              <a:gd name="adj2" fmla="val 16200000"/>
            </a:avLst>
          </a:prstGeom>
        </p:spPr>
        <p:style>
          <a:lnRef idx="2">
            <a:schemeClr val="lt1">
              <a:hueOff val="0"/>
              <a:satOff val="0"/>
              <a:lumOff val="0"/>
              <a:alphaOff val="0"/>
            </a:schemeClr>
          </a:lnRef>
          <a:fillRef idx="1">
            <a:schemeClr val="accent5">
              <a:hueOff val="-9933876"/>
              <a:satOff val="39811"/>
              <a:lumOff val="8628"/>
              <a:alphaOff val="0"/>
            </a:schemeClr>
          </a:fillRef>
          <a:effectRef idx="0">
            <a:schemeClr val="accent5">
              <a:hueOff val="-9933876"/>
              <a:satOff val="39811"/>
              <a:lumOff val="8628"/>
              <a:alphaOff val="0"/>
            </a:schemeClr>
          </a:effectRef>
          <a:fontRef idx="minor">
            <a:schemeClr val="lt1"/>
          </a:fontRef>
        </p:style>
      </p:sp>
      <p:grpSp>
        <p:nvGrpSpPr>
          <p:cNvPr id="21" name="Group 20"/>
          <p:cNvGrpSpPr/>
          <p:nvPr/>
        </p:nvGrpSpPr>
        <p:grpSpPr>
          <a:xfrm>
            <a:off x="2842260" y="4709161"/>
            <a:ext cx="5920740" cy="853440"/>
            <a:chOff x="1828800" y="2544064"/>
            <a:chExt cx="4267200" cy="585216"/>
          </a:xfrm>
        </p:grpSpPr>
        <p:sp>
          <p:nvSpPr>
            <p:cNvPr id="22" name="Rectangle 21"/>
            <p:cNvSpPr/>
            <p:nvPr/>
          </p:nvSpPr>
          <p:spPr>
            <a:xfrm>
              <a:off x="1828800" y="2544064"/>
              <a:ext cx="4267200" cy="585216"/>
            </a:xfrm>
            <a:prstGeom prst="rect">
              <a:avLst/>
            </a:prstGeom>
          </p:spPr>
          <p:style>
            <a:lnRef idx="2">
              <a:schemeClr val="accent5">
                <a:hueOff val="-9933876"/>
                <a:satOff val="39811"/>
                <a:lumOff val="8628"/>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23" name="Rectangle 22"/>
            <p:cNvSpPr/>
            <p:nvPr/>
          </p:nvSpPr>
          <p:spPr>
            <a:xfrm>
              <a:off x="1828800" y="2544064"/>
              <a:ext cx="4267200" cy="585216"/>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n-US" sz="3200" b="1" dirty="0" err="1"/>
                <a:t>Đánh</a:t>
              </a:r>
              <a:r>
                <a:rPr lang="en-US" sz="3200" b="1" dirty="0"/>
                <a:t> </a:t>
              </a:r>
              <a:r>
                <a:rPr lang="en-US" sz="3200" b="1" dirty="0" err="1"/>
                <a:t>giá</a:t>
              </a:r>
              <a:r>
                <a:rPr lang="en-US" sz="3200" b="1" dirty="0"/>
                <a:t> 20 </a:t>
              </a:r>
              <a:r>
                <a:rPr lang="en-US" sz="3200" b="1" dirty="0" err="1"/>
                <a:t>năm</a:t>
              </a:r>
              <a:r>
                <a:rPr lang="en-US" sz="3200" b="1" dirty="0"/>
                <a:t> </a:t>
              </a:r>
              <a:r>
                <a:rPr lang="en-US" sz="3200" b="1" dirty="0" err="1"/>
                <a:t>Đổi</a:t>
              </a:r>
              <a:r>
                <a:rPr lang="en-US" sz="3200" b="1" dirty="0"/>
                <a:t> </a:t>
              </a:r>
              <a:r>
                <a:rPr lang="en-US" sz="3200" b="1" dirty="0" err="1"/>
                <a:t>mới</a:t>
              </a:r>
              <a:endParaRPr lang="en-US" sz="3200" b="1" dirty="0"/>
            </a:p>
          </p:txBody>
        </p:sp>
      </p:grpSp>
    </p:spTree>
    <p:extLst>
      <p:ext uri="{BB962C8B-B14F-4D97-AF65-F5344CB8AC3E}">
        <p14:creationId xmlns:p14="http://schemas.microsoft.com/office/powerpoint/2010/main" val="223776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fade">
                                      <p:cBhvr>
                                        <p:cTn id="14" dur="1000"/>
                                        <p:tgtEl>
                                          <p:spTgt spid="19"/>
                                        </p:tgtEl>
                                      </p:cBhvr>
                                    </p:animEffect>
                                    <p:anim calcmode="lin" valueType="num">
                                      <p:cBhvr>
                                        <p:cTn id="15" dur="1000" fill="hold"/>
                                        <p:tgtEl>
                                          <p:spTgt spid="19"/>
                                        </p:tgtEl>
                                        <p:attrNameLst>
                                          <p:attrName>ppt_x</p:attrName>
                                        </p:attrNameLst>
                                      </p:cBhvr>
                                      <p:tavLst>
                                        <p:tav tm="0">
                                          <p:val>
                                            <p:strVal val="#ppt_x"/>
                                          </p:val>
                                        </p:tav>
                                        <p:tav tm="100000">
                                          <p:val>
                                            <p:strVal val="#ppt_x"/>
                                          </p:val>
                                        </p:tav>
                                      </p:tavLst>
                                    </p:anim>
                                    <p:anim calcmode="lin" valueType="num">
                                      <p:cBhvr>
                                        <p:cTn id="16"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1000"/>
                                        <p:tgtEl>
                                          <p:spTgt spid="17"/>
                                        </p:tgtEl>
                                      </p:cBhvr>
                                    </p:animEffect>
                                    <p:anim calcmode="lin" valueType="num">
                                      <p:cBhvr>
                                        <p:cTn id="22" dur="1000" fill="hold"/>
                                        <p:tgtEl>
                                          <p:spTgt spid="17"/>
                                        </p:tgtEl>
                                        <p:attrNameLst>
                                          <p:attrName>ppt_x</p:attrName>
                                        </p:attrNameLst>
                                      </p:cBhvr>
                                      <p:tavLst>
                                        <p:tav tm="0">
                                          <p:val>
                                            <p:strVal val="#ppt_x"/>
                                          </p:val>
                                        </p:tav>
                                        <p:tav tm="100000">
                                          <p:val>
                                            <p:strVal val="#ppt_x"/>
                                          </p:val>
                                        </p:tav>
                                      </p:tavLst>
                                    </p:anim>
                                    <p:anim calcmode="lin" valueType="num">
                                      <p:cBhvr>
                                        <p:cTn id="23"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1000"/>
                                        <p:tgtEl>
                                          <p:spTgt spid="15"/>
                                        </p:tgtEl>
                                      </p:cBhvr>
                                    </p:animEffect>
                                    <p:anim calcmode="lin" valueType="num">
                                      <p:cBhvr>
                                        <p:cTn id="29" dur="1000" fill="hold"/>
                                        <p:tgtEl>
                                          <p:spTgt spid="15"/>
                                        </p:tgtEl>
                                        <p:attrNameLst>
                                          <p:attrName>ppt_x</p:attrName>
                                        </p:attrNameLst>
                                      </p:cBhvr>
                                      <p:tavLst>
                                        <p:tav tm="0">
                                          <p:val>
                                            <p:strVal val="#ppt_x"/>
                                          </p:val>
                                        </p:tav>
                                        <p:tav tm="100000">
                                          <p:val>
                                            <p:strVal val="#ppt_x"/>
                                          </p:val>
                                        </p:tav>
                                      </p:tavLst>
                                    </p:anim>
                                    <p:anim calcmode="lin" valueType="num">
                                      <p:cBhvr>
                                        <p:cTn id="30"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1000"/>
                                        <p:tgtEl>
                                          <p:spTgt spid="13"/>
                                        </p:tgtEl>
                                      </p:cBhvr>
                                    </p:animEffect>
                                    <p:anim calcmode="lin" valueType="num">
                                      <p:cBhvr>
                                        <p:cTn id="36" dur="1000" fill="hold"/>
                                        <p:tgtEl>
                                          <p:spTgt spid="13"/>
                                        </p:tgtEl>
                                        <p:attrNameLst>
                                          <p:attrName>ppt_x</p:attrName>
                                        </p:attrNameLst>
                                      </p:cBhvr>
                                      <p:tavLst>
                                        <p:tav tm="0">
                                          <p:val>
                                            <p:strVal val="#ppt_x"/>
                                          </p:val>
                                        </p:tav>
                                        <p:tav tm="100000">
                                          <p:val>
                                            <p:strVal val="#ppt_x"/>
                                          </p:val>
                                        </p:tav>
                                      </p:tavLst>
                                    </p:anim>
                                    <p:anim calcmode="lin" valueType="num">
                                      <p:cBhvr>
                                        <p:cTn id="37"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87362"/>
          </a:xfrm>
        </p:spPr>
        <p:txBody>
          <a:bodyPr>
            <a:normAutofit fontScale="90000"/>
          </a:bodyPr>
          <a:lstStyle/>
          <a:p>
            <a:r>
              <a:rPr lang="en-US" b="1" dirty="0" err="1"/>
              <a:t>Từ</a:t>
            </a:r>
            <a:r>
              <a:rPr lang="en-US" b="1" dirty="0"/>
              <a:t> 2006 - 2011</a:t>
            </a:r>
            <a:endParaRPr lang="vi-VN" b="1" dirty="0"/>
          </a:p>
        </p:txBody>
      </p:sp>
      <p:sp>
        <p:nvSpPr>
          <p:cNvPr id="16" name="Freeform: Shape 15"/>
          <p:cNvSpPr/>
          <p:nvPr/>
        </p:nvSpPr>
        <p:spPr>
          <a:xfrm>
            <a:off x="310342" y="1066800"/>
            <a:ext cx="1607588" cy="5334000"/>
          </a:xfrm>
          <a:custGeom>
            <a:avLst/>
            <a:gdLst>
              <a:gd name="connsiteX0" fmla="*/ 0 w 922734"/>
              <a:gd name="connsiteY0" fmla="*/ 92273 h 1019152"/>
              <a:gd name="connsiteX1" fmla="*/ 92273 w 922734"/>
              <a:gd name="connsiteY1" fmla="*/ 0 h 1019152"/>
              <a:gd name="connsiteX2" fmla="*/ 830461 w 922734"/>
              <a:gd name="connsiteY2" fmla="*/ 0 h 1019152"/>
              <a:gd name="connsiteX3" fmla="*/ 922734 w 922734"/>
              <a:gd name="connsiteY3" fmla="*/ 92273 h 1019152"/>
              <a:gd name="connsiteX4" fmla="*/ 922734 w 922734"/>
              <a:gd name="connsiteY4" fmla="*/ 926879 h 1019152"/>
              <a:gd name="connsiteX5" fmla="*/ 830461 w 922734"/>
              <a:gd name="connsiteY5" fmla="*/ 1019152 h 1019152"/>
              <a:gd name="connsiteX6" fmla="*/ 92273 w 922734"/>
              <a:gd name="connsiteY6" fmla="*/ 1019152 h 1019152"/>
              <a:gd name="connsiteX7" fmla="*/ 0 w 922734"/>
              <a:gd name="connsiteY7" fmla="*/ 926879 h 1019152"/>
              <a:gd name="connsiteX8" fmla="*/ 0 w 922734"/>
              <a:gd name="connsiteY8" fmla="*/ 92273 h 1019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2734" h="1019152">
                <a:moveTo>
                  <a:pt x="0" y="92273"/>
                </a:moveTo>
                <a:cubicBezTo>
                  <a:pt x="0" y="41312"/>
                  <a:pt x="41312" y="0"/>
                  <a:pt x="92273" y="0"/>
                </a:cubicBezTo>
                <a:lnTo>
                  <a:pt x="830461" y="0"/>
                </a:lnTo>
                <a:cubicBezTo>
                  <a:pt x="881422" y="0"/>
                  <a:pt x="922734" y="41312"/>
                  <a:pt x="922734" y="92273"/>
                </a:cubicBezTo>
                <a:lnTo>
                  <a:pt x="922734" y="926879"/>
                </a:lnTo>
                <a:cubicBezTo>
                  <a:pt x="922734" y="977840"/>
                  <a:pt x="881422" y="1019152"/>
                  <a:pt x="830461" y="1019152"/>
                </a:cubicBezTo>
                <a:lnTo>
                  <a:pt x="92273" y="1019152"/>
                </a:lnTo>
                <a:cubicBezTo>
                  <a:pt x="41312" y="1019152"/>
                  <a:pt x="0" y="977840"/>
                  <a:pt x="0" y="926879"/>
                </a:cubicBezTo>
                <a:lnTo>
                  <a:pt x="0" y="92273"/>
                </a:lnTo>
                <a:close/>
              </a:path>
            </a:pathLst>
          </a:cu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46076" tIns="46076" rIns="46076" bIns="46076" numCol="1" spcCol="1270" anchor="ctr" anchorCtr="0">
            <a:noAutofit/>
          </a:bodyPr>
          <a:lstStyle/>
          <a:p>
            <a:pPr marL="0" lvl="0" indent="0" algn="ctr" defTabSz="222250">
              <a:lnSpc>
                <a:spcPct val="90000"/>
              </a:lnSpc>
              <a:spcBef>
                <a:spcPct val="0"/>
              </a:spcBef>
              <a:spcAft>
                <a:spcPct val="35000"/>
              </a:spcAft>
              <a:buNone/>
            </a:pPr>
            <a:r>
              <a:rPr lang="vi-VN" sz="1500" b="1" kern="1200" dirty="0">
                <a:solidFill>
                  <a:schemeClr val="tx1"/>
                </a:solidFill>
              </a:rPr>
              <a:t>Hội nghị BCHTW lần thứ 3 (7/2006) đã thông qua Nghị quyết về tăng cường sự lãnh đạo của Đảng đối với công tác phòng, chống tham nhũng, lãng phí; Quy định đảng viên làm kinh tế tư nhân.</a:t>
            </a:r>
            <a:endParaRPr lang="en-US" sz="1500" b="1" kern="1200" dirty="0">
              <a:solidFill>
                <a:schemeClr val="tx1"/>
              </a:solidFill>
            </a:endParaRPr>
          </a:p>
        </p:txBody>
      </p:sp>
      <p:sp>
        <p:nvSpPr>
          <p:cNvPr id="18" name="Freeform: Shape 17"/>
          <p:cNvSpPr/>
          <p:nvPr/>
        </p:nvSpPr>
        <p:spPr>
          <a:xfrm>
            <a:off x="2061095" y="1066800"/>
            <a:ext cx="1607588" cy="5334000"/>
          </a:xfrm>
          <a:custGeom>
            <a:avLst/>
            <a:gdLst>
              <a:gd name="connsiteX0" fmla="*/ 0 w 922734"/>
              <a:gd name="connsiteY0" fmla="*/ 92273 h 1019152"/>
              <a:gd name="connsiteX1" fmla="*/ 92273 w 922734"/>
              <a:gd name="connsiteY1" fmla="*/ 0 h 1019152"/>
              <a:gd name="connsiteX2" fmla="*/ 830461 w 922734"/>
              <a:gd name="connsiteY2" fmla="*/ 0 h 1019152"/>
              <a:gd name="connsiteX3" fmla="*/ 922734 w 922734"/>
              <a:gd name="connsiteY3" fmla="*/ 92273 h 1019152"/>
              <a:gd name="connsiteX4" fmla="*/ 922734 w 922734"/>
              <a:gd name="connsiteY4" fmla="*/ 926879 h 1019152"/>
              <a:gd name="connsiteX5" fmla="*/ 830461 w 922734"/>
              <a:gd name="connsiteY5" fmla="*/ 1019152 h 1019152"/>
              <a:gd name="connsiteX6" fmla="*/ 92273 w 922734"/>
              <a:gd name="connsiteY6" fmla="*/ 1019152 h 1019152"/>
              <a:gd name="connsiteX7" fmla="*/ 0 w 922734"/>
              <a:gd name="connsiteY7" fmla="*/ 926879 h 1019152"/>
              <a:gd name="connsiteX8" fmla="*/ 0 w 922734"/>
              <a:gd name="connsiteY8" fmla="*/ 92273 h 1019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2734" h="1019152">
                <a:moveTo>
                  <a:pt x="0" y="92273"/>
                </a:moveTo>
                <a:cubicBezTo>
                  <a:pt x="0" y="41312"/>
                  <a:pt x="41312" y="0"/>
                  <a:pt x="92273" y="0"/>
                </a:cubicBezTo>
                <a:lnTo>
                  <a:pt x="830461" y="0"/>
                </a:lnTo>
                <a:cubicBezTo>
                  <a:pt x="881422" y="0"/>
                  <a:pt x="922734" y="41312"/>
                  <a:pt x="922734" y="92273"/>
                </a:cubicBezTo>
                <a:lnTo>
                  <a:pt x="922734" y="926879"/>
                </a:lnTo>
                <a:cubicBezTo>
                  <a:pt x="922734" y="977840"/>
                  <a:pt x="881422" y="1019152"/>
                  <a:pt x="830461" y="1019152"/>
                </a:cubicBezTo>
                <a:lnTo>
                  <a:pt x="92273" y="1019152"/>
                </a:lnTo>
                <a:cubicBezTo>
                  <a:pt x="41312" y="1019152"/>
                  <a:pt x="0" y="977840"/>
                  <a:pt x="0" y="926879"/>
                </a:cubicBezTo>
                <a:lnTo>
                  <a:pt x="0" y="92273"/>
                </a:lnTo>
                <a:close/>
              </a:path>
            </a:pathLst>
          </a:custGeom>
        </p:spPr>
        <p:style>
          <a:lnRef idx="2">
            <a:schemeClr val="lt1">
              <a:hueOff val="0"/>
              <a:satOff val="0"/>
              <a:lumOff val="0"/>
              <a:alphaOff val="0"/>
            </a:schemeClr>
          </a:lnRef>
          <a:fillRef idx="1">
            <a:schemeClr val="accent5">
              <a:hueOff val="-2483469"/>
              <a:satOff val="9953"/>
              <a:lumOff val="2157"/>
              <a:alphaOff val="0"/>
            </a:schemeClr>
          </a:fillRef>
          <a:effectRef idx="0">
            <a:schemeClr val="accent5">
              <a:hueOff val="-2483469"/>
              <a:satOff val="9953"/>
              <a:lumOff val="2157"/>
              <a:alphaOff val="0"/>
            </a:schemeClr>
          </a:effectRef>
          <a:fontRef idx="minor">
            <a:schemeClr val="lt1"/>
          </a:fontRef>
        </p:style>
        <p:txBody>
          <a:bodyPr spcFirstLastPara="0" vert="horz" wrap="square" lIns="46076" tIns="46076" rIns="46076" bIns="46076" numCol="1" spcCol="1270" anchor="ctr" anchorCtr="0">
            <a:noAutofit/>
          </a:bodyPr>
          <a:lstStyle/>
          <a:p>
            <a:pPr marL="0" lvl="0" indent="0" algn="ctr" defTabSz="222250">
              <a:lnSpc>
                <a:spcPct val="90000"/>
              </a:lnSpc>
              <a:spcBef>
                <a:spcPct val="0"/>
              </a:spcBef>
              <a:spcAft>
                <a:spcPct val="35000"/>
              </a:spcAft>
              <a:buNone/>
            </a:pPr>
            <a:r>
              <a:rPr lang="vi-VN" sz="1500" b="1" kern="1200">
                <a:solidFill>
                  <a:schemeClr val="tx1"/>
                </a:solidFill>
              </a:rPr>
              <a:t>Hội nghị lần thứ 4 (1/2007) thảo luận các đề án  về một số chủ trương, chính sách lớn khi Việt Nam là thành viên Tổ chức Thương mại thế giới (WTO); ra Nghị quyết về Chiến lược biển Việt Nam đến năm 2020.</a:t>
            </a:r>
          </a:p>
        </p:txBody>
      </p:sp>
      <p:sp>
        <p:nvSpPr>
          <p:cNvPr id="20" name="Freeform: Shape 19"/>
          <p:cNvSpPr/>
          <p:nvPr/>
        </p:nvSpPr>
        <p:spPr>
          <a:xfrm>
            <a:off x="3811847" y="1066800"/>
            <a:ext cx="1607588" cy="5334000"/>
          </a:xfrm>
          <a:custGeom>
            <a:avLst/>
            <a:gdLst>
              <a:gd name="connsiteX0" fmla="*/ 0 w 922734"/>
              <a:gd name="connsiteY0" fmla="*/ 92273 h 1019152"/>
              <a:gd name="connsiteX1" fmla="*/ 92273 w 922734"/>
              <a:gd name="connsiteY1" fmla="*/ 0 h 1019152"/>
              <a:gd name="connsiteX2" fmla="*/ 830461 w 922734"/>
              <a:gd name="connsiteY2" fmla="*/ 0 h 1019152"/>
              <a:gd name="connsiteX3" fmla="*/ 922734 w 922734"/>
              <a:gd name="connsiteY3" fmla="*/ 92273 h 1019152"/>
              <a:gd name="connsiteX4" fmla="*/ 922734 w 922734"/>
              <a:gd name="connsiteY4" fmla="*/ 926879 h 1019152"/>
              <a:gd name="connsiteX5" fmla="*/ 830461 w 922734"/>
              <a:gd name="connsiteY5" fmla="*/ 1019152 h 1019152"/>
              <a:gd name="connsiteX6" fmla="*/ 92273 w 922734"/>
              <a:gd name="connsiteY6" fmla="*/ 1019152 h 1019152"/>
              <a:gd name="connsiteX7" fmla="*/ 0 w 922734"/>
              <a:gd name="connsiteY7" fmla="*/ 926879 h 1019152"/>
              <a:gd name="connsiteX8" fmla="*/ 0 w 922734"/>
              <a:gd name="connsiteY8" fmla="*/ 92273 h 1019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2734" h="1019152">
                <a:moveTo>
                  <a:pt x="0" y="92273"/>
                </a:moveTo>
                <a:cubicBezTo>
                  <a:pt x="0" y="41312"/>
                  <a:pt x="41312" y="0"/>
                  <a:pt x="92273" y="0"/>
                </a:cubicBezTo>
                <a:lnTo>
                  <a:pt x="830461" y="0"/>
                </a:lnTo>
                <a:cubicBezTo>
                  <a:pt x="881422" y="0"/>
                  <a:pt x="922734" y="41312"/>
                  <a:pt x="922734" y="92273"/>
                </a:cubicBezTo>
                <a:lnTo>
                  <a:pt x="922734" y="926879"/>
                </a:lnTo>
                <a:cubicBezTo>
                  <a:pt x="922734" y="977840"/>
                  <a:pt x="881422" y="1019152"/>
                  <a:pt x="830461" y="1019152"/>
                </a:cubicBezTo>
                <a:lnTo>
                  <a:pt x="92273" y="1019152"/>
                </a:lnTo>
                <a:cubicBezTo>
                  <a:pt x="41312" y="1019152"/>
                  <a:pt x="0" y="977840"/>
                  <a:pt x="0" y="926879"/>
                </a:cubicBezTo>
                <a:lnTo>
                  <a:pt x="0" y="92273"/>
                </a:lnTo>
                <a:close/>
              </a:path>
            </a:pathLst>
          </a:custGeom>
        </p:spPr>
        <p:style>
          <a:lnRef idx="2">
            <a:schemeClr val="lt1">
              <a:hueOff val="0"/>
              <a:satOff val="0"/>
              <a:lumOff val="0"/>
              <a:alphaOff val="0"/>
            </a:schemeClr>
          </a:lnRef>
          <a:fillRef idx="1">
            <a:schemeClr val="accent5">
              <a:hueOff val="-4966938"/>
              <a:satOff val="19906"/>
              <a:lumOff val="4314"/>
              <a:alphaOff val="0"/>
            </a:schemeClr>
          </a:fillRef>
          <a:effectRef idx="0">
            <a:schemeClr val="accent5">
              <a:hueOff val="-4966938"/>
              <a:satOff val="19906"/>
              <a:lumOff val="4314"/>
              <a:alphaOff val="0"/>
            </a:schemeClr>
          </a:effectRef>
          <a:fontRef idx="minor">
            <a:schemeClr val="lt1"/>
          </a:fontRef>
        </p:style>
        <p:txBody>
          <a:bodyPr spcFirstLastPara="0" vert="horz" wrap="square" lIns="46076" tIns="46076" rIns="46076" bIns="46076" numCol="1" spcCol="1270" anchor="ctr" anchorCtr="0">
            <a:noAutofit/>
          </a:bodyPr>
          <a:lstStyle/>
          <a:p>
            <a:pPr marL="0" lvl="0" indent="0" algn="ctr" defTabSz="222250">
              <a:lnSpc>
                <a:spcPct val="90000"/>
              </a:lnSpc>
              <a:spcBef>
                <a:spcPct val="0"/>
              </a:spcBef>
              <a:spcAft>
                <a:spcPct val="35000"/>
              </a:spcAft>
              <a:buNone/>
            </a:pPr>
            <a:r>
              <a:rPr lang="vi-VN" sz="1500" b="1" kern="1200">
                <a:solidFill>
                  <a:schemeClr val="tx1"/>
                </a:solidFill>
              </a:rPr>
              <a:t>Hội nghị lần thứ 5 (7/2007 nghe báo cáo và thảo luận các đề án: Công tác tư tưởng, lý luận và báo chí trước yêu cầu mới; Tăng cường công tác kiểm tra, giám sát của Đảng; Tiếp tục đổi mới phương thức lãnh đạo của Đảng đối với hoạt động của hệ thống chính trị; Đẩy mạnh cải cách hành chính, nâng cao hiệu lực, hiệu quả quản lý của bộ máy nhà nước. </a:t>
            </a:r>
          </a:p>
        </p:txBody>
      </p:sp>
      <p:sp>
        <p:nvSpPr>
          <p:cNvPr id="22" name="Freeform: Shape 21"/>
          <p:cNvSpPr/>
          <p:nvPr/>
        </p:nvSpPr>
        <p:spPr>
          <a:xfrm>
            <a:off x="5562600" y="1066800"/>
            <a:ext cx="1607588" cy="5334000"/>
          </a:xfrm>
          <a:custGeom>
            <a:avLst/>
            <a:gdLst>
              <a:gd name="connsiteX0" fmla="*/ 0 w 922734"/>
              <a:gd name="connsiteY0" fmla="*/ 92273 h 1019152"/>
              <a:gd name="connsiteX1" fmla="*/ 92273 w 922734"/>
              <a:gd name="connsiteY1" fmla="*/ 0 h 1019152"/>
              <a:gd name="connsiteX2" fmla="*/ 830461 w 922734"/>
              <a:gd name="connsiteY2" fmla="*/ 0 h 1019152"/>
              <a:gd name="connsiteX3" fmla="*/ 922734 w 922734"/>
              <a:gd name="connsiteY3" fmla="*/ 92273 h 1019152"/>
              <a:gd name="connsiteX4" fmla="*/ 922734 w 922734"/>
              <a:gd name="connsiteY4" fmla="*/ 926879 h 1019152"/>
              <a:gd name="connsiteX5" fmla="*/ 830461 w 922734"/>
              <a:gd name="connsiteY5" fmla="*/ 1019152 h 1019152"/>
              <a:gd name="connsiteX6" fmla="*/ 92273 w 922734"/>
              <a:gd name="connsiteY6" fmla="*/ 1019152 h 1019152"/>
              <a:gd name="connsiteX7" fmla="*/ 0 w 922734"/>
              <a:gd name="connsiteY7" fmla="*/ 926879 h 1019152"/>
              <a:gd name="connsiteX8" fmla="*/ 0 w 922734"/>
              <a:gd name="connsiteY8" fmla="*/ 92273 h 1019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2734" h="1019152">
                <a:moveTo>
                  <a:pt x="0" y="92273"/>
                </a:moveTo>
                <a:cubicBezTo>
                  <a:pt x="0" y="41312"/>
                  <a:pt x="41312" y="0"/>
                  <a:pt x="92273" y="0"/>
                </a:cubicBezTo>
                <a:lnTo>
                  <a:pt x="830461" y="0"/>
                </a:lnTo>
                <a:cubicBezTo>
                  <a:pt x="881422" y="0"/>
                  <a:pt x="922734" y="41312"/>
                  <a:pt x="922734" y="92273"/>
                </a:cubicBezTo>
                <a:lnTo>
                  <a:pt x="922734" y="926879"/>
                </a:lnTo>
                <a:cubicBezTo>
                  <a:pt x="922734" y="977840"/>
                  <a:pt x="881422" y="1019152"/>
                  <a:pt x="830461" y="1019152"/>
                </a:cubicBezTo>
                <a:lnTo>
                  <a:pt x="92273" y="1019152"/>
                </a:lnTo>
                <a:cubicBezTo>
                  <a:pt x="41312" y="1019152"/>
                  <a:pt x="0" y="977840"/>
                  <a:pt x="0" y="926879"/>
                </a:cubicBezTo>
                <a:lnTo>
                  <a:pt x="0" y="92273"/>
                </a:lnTo>
                <a:close/>
              </a:path>
            </a:pathLst>
          </a:custGeom>
        </p:spPr>
        <p:style>
          <a:lnRef idx="2">
            <a:schemeClr val="lt1">
              <a:hueOff val="0"/>
              <a:satOff val="0"/>
              <a:lumOff val="0"/>
              <a:alphaOff val="0"/>
            </a:schemeClr>
          </a:lnRef>
          <a:fillRef idx="1">
            <a:schemeClr val="accent5">
              <a:hueOff val="-7450407"/>
              <a:satOff val="29858"/>
              <a:lumOff val="6471"/>
              <a:alphaOff val="0"/>
            </a:schemeClr>
          </a:fillRef>
          <a:effectRef idx="0">
            <a:schemeClr val="accent5">
              <a:hueOff val="-7450407"/>
              <a:satOff val="29858"/>
              <a:lumOff val="6471"/>
              <a:alphaOff val="0"/>
            </a:schemeClr>
          </a:effectRef>
          <a:fontRef idx="minor">
            <a:schemeClr val="lt1"/>
          </a:fontRef>
        </p:style>
        <p:txBody>
          <a:bodyPr spcFirstLastPara="0" vert="horz" wrap="square" lIns="46076" tIns="46076" rIns="46076" bIns="46076" numCol="1" spcCol="1270" anchor="ctr" anchorCtr="0">
            <a:noAutofit/>
          </a:bodyPr>
          <a:lstStyle/>
          <a:p>
            <a:pPr marL="0" lvl="0" indent="0" algn="ctr" defTabSz="222250">
              <a:lnSpc>
                <a:spcPct val="90000"/>
              </a:lnSpc>
              <a:spcBef>
                <a:spcPct val="0"/>
              </a:spcBef>
              <a:spcAft>
                <a:spcPct val="35000"/>
              </a:spcAft>
              <a:buNone/>
            </a:pPr>
            <a:r>
              <a:rPr lang="vi-VN" sz="1500" b="1" kern="1200">
                <a:solidFill>
                  <a:schemeClr val="tx1"/>
                </a:solidFill>
              </a:rPr>
              <a:t>Hội nghị lần thứ 6 (1/2008) nghe báo cáo và thảo luận các đề án: Tiếp tục xây dựng giai cấp công nhân Việt Nam thời kỳ đẩy mạnh công nghiệp hoá, hiện đại hoá; Tiếp tục hoàn thiện thể chế kinh tế thị trường định hướng xã hội chủ nghĩa; Về việc mở rộng địa giới hành chính Thủ đô Hà Nội. </a:t>
            </a:r>
          </a:p>
        </p:txBody>
      </p:sp>
      <p:sp>
        <p:nvSpPr>
          <p:cNvPr id="24" name="Freeform: Shape 23"/>
          <p:cNvSpPr/>
          <p:nvPr/>
        </p:nvSpPr>
        <p:spPr>
          <a:xfrm>
            <a:off x="7313354" y="1066800"/>
            <a:ext cx="1607588" cy="5334000"/>
          </a:xfrm>
          <a:custGeom>
            <a:avLst/>
            <a:gdLst>
              <a:gd name="connsiteX0" fmla="*/ 0 w 922734"/>
              <a:gd name="connsiteY0" fmla="*/ 92273 h 1019152"/>
              <a:gd name="connsiteX1" fmla="*/ 92273 w 922734"/>
              <a:gd name="connsiteY1" fmla="*/ 0 h 1019152"/>
              <a:gd name="connsiteX2" fmla="*/ 830461 w 922734"/>
              <a:gd name="connsiteY2" fmla="*/ 0 h 1019152"/>
              <a:gd name="connsiteX3" fmla="*/ 922734 w 922734"/>
              <a:gd name="connsiteY3" fmla="*/ 92273 h 1019152"/>
              <a:gd name="connsiteX4" fmla="*/ 922734 w 922734"/>
              <a:gd name="connsiteY4" fmla="*/ 926879 h 1019152"/>
              <a:gd name="connsiteX5" fmla="*/ 830461 w 922734"/>
              <a:gd name="connsiteY5" fmla="*/ 1019152 h 1019152"/>
              <a:gd name="connsiteX6" fmla="*/ 92273 w 922734"/>
              <a:gd name="connsiteY6" fmla="*/ 1019152 h 1019152"/>
              <a:gd name="connsiteX7" fmla="*/ 0 w 922734"/>
              <a:gd name="connsiteY7" fmla="*/ 926879 h 1019152"/>
              <a:gd name="connsiteX8" fmla="*/ 0 w 922734"/>
              <a:gd name="connsiteY8" fmla="*/ 92273 h 1019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22734" h="1019152">
                <a:moveTo>
                  <a:pt x="0" y="92273"/>
                </a:moveTo>
                <a:cubicBezTo>
                  <a:pt x="0" y="41312"/>
                  <a:pt x="41312" y="0"/>
                  <a:pt x="92273" y="0"/>
                </a:cubicBezTo>
                <a:lnTo>
                  <a:pt x="830461" y="0"/>
                </a:lnTo>
                <a:cubicBezTo>
                  <a:pt x="881422" y="0"/>
                  <a:pt x="922734" y="41312"/>
                  <a:pt x="922734" y="92273"/>
                </a:cubicBezTo>
                <a:lnTo>
                  <a:pt x="922734" y="926879"/>
                </a:lnTo>
                <a:cubicBezTo>
                  <a:pt x="922734" y="977840"/>
                  <a:pt x="881422" y="1019152"/>
                  <a:pt x="830461" y="1019152"/>
                </a:cubicBezTo>
                <a:lnTo>
                  <a:pt x="92273" y="1019152"/>
                </a:lnTo>
                <a:cubicBezTo>
                  <a:pt x="41312" y="1019152"/>
                  <a:pt x="0" y="977840"/>
                  <a:pt x="0" y="926879"/>
                </a:cubicBezTo>
                <a:lnTo>
                  <a:pt x="0" y="92273"/>
                </a:lnTo>
                <a:close/>
              </a:path>
            </a:pathLst>
          </a:custGeom>
        </p:spPr>
        <p:style>
          <a:lnRef idx="2">
            <a:schemeClr val="lt1">
              <a:hueOff val="0"/>
              <a:satOff val="0"/>
              <a:lumOff val="0"/>
              <a:alphaOff val="0"/>
            </a:schemeClr>
          </a:lnRef>
          <a:fillRef idx="1">
            <a:schemeClr val="accent5">
              <a:hueOff val="-9933876"/>
              <a:satOff val="39811"/>
              <a:lumOff val="8628"/>
              <a:alphaOff val="0"/>
            </a:schemeClr>
          </a:fillRef>
          <a:effectRef idx="0">
            <a:schemeClr val="accent5">
              <a:hueOff val="-9933876"/>
              <a:satOff val="39811"/>
              <a:lumOff val="8628"/>
              <a:alphaOff val="0"/>
            </a:schemeClr>
          </a:effectRef>
          <a:fontRef idx="minor">
            <a:schemeClr val="lt1"/>
          </a:fontRef>
        </p:style>
        <p:txBody>
          <a:bodyPr spcFirstLastPara="0" vert="horz" wrap="square" lIns="46076" tIns="46076" rIns="46076" bIns="46076" numCol="1" spcCol="1270" anchor="ctr" anchorCtr="0">
            <a:noAutofit/>
          </a:bodyPr>
          <a:lstStyle/>
          <a:p>
            <a:pPr marL="0" lvl="0" indent="0" algn="ctr" defTabSz="222250">
              <a:lnSpc>
                <a:spcPct val="90000"/>
              </a:lnSpc>
              <a:spcBef>
                <a:spcPct val="0"/>
              </a:spcBef>
              <a:spcAft>
                <a:spcPct val="35000"/>
              </a:spcAft>
              <a:buNone/>
            </a:pPr>
            <a:r>
              <a:rPr lang="vi-VN" sz="1500" b="1" kern="1200">
                <a:solidFill>
                  <a:schemeClr val="tx1"/>
                </a:solidFill>
              </a:rPr>
              <a:t>Hội nghị lần thứ 7 (7/2008) nghe báo cáo và thảo luận các Đề án: "Tăng cường sự lãnh đạo của Đảng đối với công tác thanh niên thời kỳ đẩy mạnh công nghiệp hoá, hiện đại hoá"; "Xây dựng đội ngũ trí thức trong thời kỳ đẩy mạnh công nghiệp hoá, hiện đại hoá đất nước và hội nhập kinh tế quốc tế"; "Vấn đề nông nghiệp, nông dân, nông thôn"…</a:t>
            </a:r>
          </a:p>
        </p:txBody>
      </p:sp>
    </p:spTree>
    <p:extLst>
      <p:ext uri="{BB962C8B-B14F-4D97-AF65-F5344CB8AC3E}">
        <p14:creationId xmlns:p14="http://schemas.microsoft.com/office/powerpoint/2010/main" val="1933714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057394" y="280719"/>
            <a:ext cx="6705600" cy="604288"/>
            <a:chOff x="4304659" y="1655146"/>
            <a:chExt cx="1136639" cy="996331"/>
          </a:xfrm>
        </p:grpSpPr>
        <p:sp>
          <p:nvSpPr>
            <p:cNvPr id="5" name="Rectangle 4"/>
            <p:cNvSpPr/>
            <p:nvPr/>
          </p:nvSpPr>
          <p:spPr>
            <a:xfrm>
              <a:off x="4304659" y="1655147"/>
              <a:ext cx="1136638" cy="996330"/>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6" name="Rectangle 5"/>
            <p:cNvSpPr/>
            <p:nvPr/>
          </p:nvSpPr>
          <p:spPr>
            <a:xfrm>
              <a:off x="4304660" y="1655146"/>
              <a:ext cx="1136638" cy="996330"/>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lvl="0" algn="ctr" defTabSz="800100">
                <a:lnSpc>
                  <a:spcPct val="90000"/>
                </a:lnSpc>
                <a:spcBef>
                  <a:spcPct val="0"/>
                </a:spcBef>
                <a:spcAft>
                  <a:spcPct val="35000"/>
                </a:spcAft>
              </a:pPr>
              <a:r>
                <a:rPr lang="en-US" sz="3600" b="1" kern="1200" dirty="0">
                  <a:solidFill>
                    <a:srgbClr val="002060"/>
                  </a:solidFill>
                  <a:effectLst>
                    <a:outerShdw blurRad="38100" dist="38100" dir="2700000" algn="tl">
                      <a:srgbClr val="000000">
                        <a:alpha val="43137"/>
                      </a:srgbClr>
                    </a:outerShdw>
                  </a:effectLst>
                </a:rPr>
                <a:t>ĐHĐBTQ LẦN THỨ XI (2011)</a:t>
              </a:r>
            </a:p>
          </p:txBody>
        </p:sp>
      </p:grpSp>
      <p:sp>
        <p:nvSpPr>
          <p:cNvPr id="7" name="L-Shape 6"/>
          <p:cNvSpPr/>
          <p:nvPr/>
        </p:nvSpPr>
        <p:spPr>
          <a:xfrm rot="5400000" flipH="1">
            <a:off x="5129097" y="-2651110"/>
            <a:ext cx="573477" cy="6907677"/>
          </a:xfrm>
          <a:prstGeom prst="corner">
            <a:avLst>
              <a:gd name="adj1" fmla="val 16120"/>
              <a:gd name="adj2" fmla="val 16110"/>
            </a:avLst>
          </a:prstGeom>
          <a:solidFill>
            <a:srgbClr val="FF0000"/>
          </a:solidFill>
          <a:ln>
            <a:noFill/>
          </a:ln>
        </p:spPr>
        <p:style>
          <a:lnRef idx="2">
            <a:schemeClr val="accent5">
              <a:hueOff val="-3973551"/>
              <a:satOff val="15924"/>
              <a:lumOff val="3451"/>
              <a:alphaOff val="0"/>
            </a:schemeClr>
          </a:lnRef>
          <a:fillRef idx="1">
            <a:schemeClr val="accent5">
              <a:hueOff val="-3973551"/>
              <a:satOff val="15924"/>
              <a:lumOff val="3451"/>
              <a:alphaOff val="0"/>
            </a:schemeClr>
          </a:fillRef>
          <a:effectRef idx="0">
            <a:schemeClr val="accent5">
              <a:hueOff val="-3973551"/>
              <a:satOff val="15924"/>
              <a:lumOff val="3451"/>
              <a:alphaOff val="0"/>
            </a:schemeClr>
          </a:effectRef>
          <a:fontRef idx="minor">
            <a:schemeClr val="lt1"/>
          </a:fontRef>
        </p:style>
      </p:sp>
      <p:pic>
        <p:nvPicPr>
          <p:cNvPr id="8" name="Picture 2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737" y="234927"/>
            <a:ext cx="1264780" cy="85454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Right Arrow 9"/>
          <p:cNvSpPr/>
          <p:nvPr/>
        </p:nvSpPr>
        <p:spPr>
          <a:xfrm>
            <a:off x="883343" y="1397000"/>
            <a:ext cx="7377313" cy="4064000"/>
          </a:xfrm>
          <a:prstGeom prst="rightArrow">
            <a:avLst/>
          </a:prstGeom>
        </p:spPr>
        <p:style>
          <a:lnRef idx="0">
            <a:schemeClr val="dk1">
              <a:hueOff val="0"/>
              <a:satOff val="0"/>
              <a:lumOff val="0"/>
              <a:alphaOff val="0"/>
            </a:schemeClr>
          </a:lnRef>
          <a:fillRef idx="1">
            <a:schemeClr val="accent5">
              <a:tint val="40000"/>
              <a:hueOff val="0"/>
              <a:satOff val="0"/>
              <a:lumOff val="0"/>
              <a:alphaOff val="0"/>
            </a:schemeClr>
          </a:fillRef>
          <a:effectRef idx="0">
            <a:schemeClr val="accent5">
              <a:tint val="40000"/>
              <a:hueOff val="0"/>
              <a:satOff val="0"/>
              <a:lumOff val="0"/>
              <a:alphaOff val="0"/>
            </a:schemeClr>
          </a:effectRef>
          <a:fontRef idx="minor">
            <a:schemeClr val="dk1">
              <a:hueOff val="0"/>
              <a:satOff val="0"/>
              <a:lumOff val="0"/>
              <a:alphaOff val="0"/>
            </a:schemeClr>
          </a:fontRef>
        </p:style>
      </p:sp>
      <p:grpSp>
        <p:nvGrpSpPr>
          <p:cNvPr id="11" name="Group 10"/>
          <p:cNvGrpSpPr/>
          <p:nvPr/>
        </p:nvGrpSpPr>
        <p:grpSpPr>
          <a:xfrm>
            <a:off x="533400" y="2616199"/>
            <a:ext cx="3932759" cy="1625600"/>
            <a:chOff x="211410" y="1219199"/>
            <a:chExt cx="2762250" cy="1625600"/>
          </a:xfrm>
        </p:grpSpPr>
        <p:sp>
          <p:nvSpPr>
            <p:cNvPr id="15" name="Rounded Rectangle 14"/>
            <p:cNvSpPr/>
            <p:nvPr/>
          </p:nvSpPr>
          <p:spPr>
            <a:xfrm>
              <a:off x="211410" y="1219199"/>
              <a:ext cx="2762250" cy="1625600"/>
            </a:xfrm>
            <a:prstGeom prst="roundRect">
              <a:avLst/>
            </a:pr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sp>
        <p:sp>
          <p:nvSpPr>
            <p:cNvPr id="16" name="Rounded Rectangle 5"/>
            <p:cNvSpPr/>
            <p:nvPr/>
          </p:nvSpPr>
          <p:spPr>
            <a:xfrm>
              <a:off x="290765" y="1298554"/>
              <a:ext cx="2603540" cy="146689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en-US" sz="2400" b="1" kern="1200" dirty="0"/>
                <a:t>BỔ SUNG, PHÁT TRIỂN</a:t>
              </a:r>
            </a:p>
            <a:p>
              <a:pPr lvl="0" algn="ctr" defTabSz="1022350">
                <a:lnSpc>
                  <a:spcPct val="90000"/>
                </a:lnSpc>
                <a:spcBef>
                  <a:spcPct val="0"/>
                </a:spcBef>
                <a:spcAft>
                  <a:spcPct val="35000"/>
                </a:spcAft>
              </a:pPr>
              <a:r>
                <a:rPr lang="en-US" sz="2400" b="1" kern="1200" dirty="0"/>
                <a:t> CƯƠNG LĨNH 1991</a:t>
              </a:r>
            </a:p>
          </p:txBody>
        </p:sp>
      </p:grpSp>
      <p:grpSp>
        <p:nvGrpSpPr>
          <p:cNvPr id="12" name="Group 11"/>
          <p:cNvGrpSpPr/>
          <p:nvPr/>
        </p:nvGrpSpPr>
        <p:grpSpPr>
          <a:xfrm>
            <a:off x="4677841" y="2616199"/>
            <a:ext cx="3932759" cy="1625600"/>
            <a:chOff x="3122339" y="1219199"/>
            <a:chExt cx="2762250" cy="1625600"/>
          </a:xfrm>
        </p:grpSpPr>
        <p:sp>
          <p:nvSpPr>
            <p:cNvPr id="13" name="Rounded Rectangle 12"/>
            <p:cNvSpPr/>
            <p:nvPr/>
          </p:nvSpPr>
          <p:spPr>
            <a:xfrm>
              <a:off x="3122339" y="1219199"/>
              <a:ext cx="2762250" cy="1625600"/>
            </a:xfrm>
            <a:prstGeom prst="roundRect">
              <a:avLst/>
            </a:prstGeom>
          </p:spPr>
          <p:style>
            <a:lnRef idx="2">
              <a:schemeClr val="lt1">
                <a:hueOff val="0"/>
                <a:satOff val="0"/>
                <a:lumOff val="0"/>
                <a:alphaOff val="0"/>
              </a:schemeClr>
            </a:lnRef>
            <a:fillRef idx="1">
              <a:schemeClr val="accent5">
                <a:hueOff val="-9933876"/>
                <a:satOff val="39811"/>
                <a:lumOff val="8628"/>
                <a:alphaOff val="0"/>
              </a:schemeClr>
            </a:fillRef>
            <a:effectRef idx="0">
              <a:schemeClr val="accent5">
                <a:hueOff val="-9933876"/>
                <a:satOff val="39811"/>
                <a:lumOff val="8628"/>
                <a:alphaOff val="0"/>
              </a:schemeClr>
            </a:effectRef>
            <a:fontRef idx="minor">
              <a:schemeClr val="lt1"/>
            </a:fontRef>
          </p:style>
        </p:sp>
        <p:sp>
          <p:nvSpPr>
            <p:cNvPr id="14" name="Rounded Rectangle 7"/>
            <p:cNvSpPr/>
            <p:nvPr/>
          </p:nvSpPr>
          <p:spPr>
            <a:xfrm>
              <a:off x="3201694" y="1298554"/>
              <a:ext cx="2603540" cy="146689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en-US" sz="2400" b="1" kern="1200" dirty="0"/>
                <a:t>THÔNG QUA </a:t>
              </a:r>
              <a:r>
                <a:rPr lang="en-US" altLang="en-US" sz="2400" b="1" kern="1200" dirty="0"/>
                <a:t>CHIẾN LƯỢC </a:t>
              </a:r>
            </a:p>
            <a:p>
              <a:pPr lvl="0" algn="ctr" defTabSz="1022350">
                <a:lnSpc>
                  <a:spcPct val="90000"/>
                </a:lnSpc>
                <a:spcBef>
                  <a:spcPct val="0"/>
                </a:spcBef>
                <a:spcAft>
                  <a:spcPct val="35000"/>
                </a:spcAft>
              </a:pPr>
              <a:r>
                <a:rPr lang="en-US" altLang="en-US" sz="2400" b="1" kern="1200" dirty="0"/>
                <a:t>PHÁT TRIỂN KINH TẾ - </a:t>
              </a:r>
            </a:p>
            <a:p>
              <a:pPr lvl="0" algn="ctr" defTabSz="1022350">
                <a:lnSpc>
                  <a:spcPct val="90000"/>
                </a:lnSpc>
                <a:spcBef>
                  <a:spcPct val="0"/>
                </a:spcBef>
                <a:spcAft>
                  <a:spcPct val="35000"/>
                </a:spcAft>
              </a:pPr>
              <a:r>
                <a:rPr lang="en-US" altLang="en-US" sz="2400" b="1" kern="1200" dirty="0"/>
                <a:t>XÃ HỘI 2011 - 2020</a:t>
              </a:r>
              <a:endParaRPr lang="en-US" sz="2400" b="1" kern="1200" dirty="0"/>
            </a:p>
          </p:txBody>
        </p:sp>
      </p:grpSp>
    </p:spTree>
    <p:extLst>
      <p:ext uri="{BB962C8B-B14F-4D97-AF65-F5344CB8AC3E}">
        <p14:creationId xmlns:p14="http://schemas.microsoft.com/office/powerpoint/2010/main" val="2747580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0-#ppt_w/2"/>
                                          </p:val>
                                        </p:tav>
                                        <p:tav tm="100000">
                                          <p:val>
                                            <p:strVal val="#ppt_x"/>
                                          </p:val>
                                        </p:tav>
                                      </p:tavLst>
                                    </p:anim>
                                    <p:anim calcmode="lin" valueType="num">
                                      <p:cBhvr additive="base">
                                        <p:cTn id="12"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0-#ppt_w/2"/>
                                          </p:val>
                                        </p:tav>
                                        <p:tav tm="100000">
                                          <p:val>
                                            <p:strVal val="#ppt_x"/>
                                          </p:val>
                                        </p:tav>
                                      </p:tavLst>
                                    </p:anim>
                                    <p:anim calcmode="lin" valueType="num">
                                      <p:cBhvr additive="base">
                                        <p:cTn id="18"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3"/>
          <p:cNvGrpSpPr>
            <a:grpSpLocks/>
          </p:cNvGrpSpPr>
          <p:nvPr/>
        </p:nvGrpSpPr>
        <p:grpSpPr bwMode="auto">
          <a:xfrm>
            <a:off x="0" y="266700"/>
            <a:ext cx="2438400" cy="762000"/>
            <a:chOff x="436066" y="496"/>
            <a:chExt cx="2321718" cy="1160859"/>
          </a:xfrm>
        </p:grpSpPr>
        <p:sp>
          <p:nvSpPr>
            <p:cNvPr id="8" name="Rounded Rectangle 7"/>
            <p:cNvSpPr/>
            <p:nvPr/>
          </p:nvSpPr>
          <p:spPr>
            <a:xfrm>
              <a:off x="436066" y="496"/>
              <a:ext cx="2321718" cy="1160859"/>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9" name="Rounded Rectangle 4"/>
            <p:cNvSpPr/>
            <p:nvPr/>
          </p:nvSpPr>
          <p:spPr>
            <a:xfrm>
              <a:off x="469320" y="34354"/>
              <a:ext cx="2255210" cy="1093142"/>
            </a:xfrm>
            <a:prstGeom prst="rect">
              <a:avLst/>
            </a:prstGeom>
          </p:spPr>
          <p:style>
            <a:lnRef idx="0">
              <a:scrgbClr r="0" g="0" b="0"/>
            </a:lnRef>
            <a:fillRef idx="0">
              <a:scrgbClr r="0" g="0" b="0"/>
            </a:fillRef>
            <a:effectRef idx="0">
              <a:scrgbClr r="0" g="0" b="0"/>
            </a:effectRef>
            <a:fontRef idx="minor">
              <a:schemeClr val="lt1"/>
            </a:fontRef>
          </p:style>
          <p:txBody>
            <a:bodyPr lIns="123825" tIns="82550" rIns="123825" bIns="82550" spcCol="1270" anchor="ctr"/>
            <a:lstStyle/>
            <a:p>
              <a:pPr algn="ctr" defTabSz="2889250" fontAlgn="auto">
                <a:lnSpc>
                  <a:spcPct val="90000"/>
                </a:lnSpc>
                <a:spcAft>
                  <a:spcPct val="35000"/>
                </a:spcAft>
                <a:defRPr/>
              </a:pPr>
              <a:endParaRPr lang="en-US" sz="6500"/>
            </a:p>
          </p:txBody>
        </p:sp>
      </p:grpSp>
      <p:grpSp>
        <p:nvGrpSpPr>
          <p:cNvPr id="10" name="Group 4"/>
          <p:cNvGrpSpPr>
            <a:grpSpLocks/>
          </p:cNvGrpSpPr>
          <p:nvPr/>
        </p:nvGrpSpPr>
        <p:grpSpPr bwMode="auto">
          <a:xfrm>
            <a:off x="381000" y="1104900"/>
            <a:ext cx="3614738" cy="876300"/>
            <a:chOff x="900410" y="1451570"/>
            <a:chExt cx="1857374" cy="1160859"/>
          </a:xfrm>
        </p:grpSpPr>
        <p:sp>
          <p:nvSpPr>
            <p:cNvPr id="11" name="Rounded Rectangle 10"/>
            <p:cNvSpPr/>
            <p:nvPr/>
          </p:nvSpPr>
          <p:spPr>
            <a:xfrm>
              <a:off x="900410" y="1451570"/>
              <a:ext cx="1857374" cy="1160859"/>
            </a:xfrm>
            <a:prstGeom prst="roundRect">
              <a:avLst>
                <a:gd name="adj" fmla="val 10000"/>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2" name="Rounded Rectangle 6"/>
            <p:cNvSpPr/>
            <p:nvPr/>
          </p:nvSpPr>
          <p:spPr>
            <a:xfrm>
              <a:off x="934670" y="1485218"/>
              <a:ext cx="1788854" cy="1093563"/>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102870" tIns="68580" rIns="102870" bIns="68580" spcCol="1270" anchor="ctr"/>
            <a:lstStyle/>
            <a:p>
              <a:pPr algn="ctr" defTabSz="2400300" fontAlgn="auto">
                <a:lnSpc>
                  <a:spcPct val="90000"/>
                </a:lnSpc>
                <a:spcAft>
                  <a:spcPct val="35000"/>
                </a:spcAft>
                <a:defRPr/>
              </a:pPr>
              <a:endParaRPr lang="en-US" sz="5400"/>
            </a:p>
          </p:txBody>
        </p:sp>
      </p:grpSp>
      <p:grpSp>
        <p:nvGrpSpPr>
          <p:cNvPr id="13" name="Group 6"/>
          <p:cNvGrpSpPr>
            <a:grpSpLocks/>
          </p:cNvGrpSpPr>
          <p:nvPr/>
        </p:nvGrpSpPr>
        <p:grpSpPr bwMode="auto">
          <a:xfrm>
            <a:off x="381000" y="2057400"/>
            <a:ext cx="3614738" cy="876300"/>
            <a:chOff x="900410" y="2902644"/>
            <a:chExt cx="1857374" cy="1160859"/>
          </a:xfrm>
        </p:grpSpPr>
        <p:sp>
          <p:nvSpPr>
            <p:cNvPr id="14" name="Rounded Rectangle 13"/>
            <p:cNvSpPr/>
            <p:nvPr/>
          </p:nvSpPr>
          <p:spPr>
            <a:xfrm>
              <a:off x="900410" y="2902644"/>
              <a:ext cx="1857374" cy="1160859"/>
            </a:xfrm>
            <a:prstGeom prst="roundRect">
              <a:avLst>
                <a:gd name="adj" fmla="val 10000"/>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5" name="Rounded Rectangle 9"/>
            <p:cNvSpPr/>
            <p:nvPr/>
          </p:nvSpPr>
          <p:spPr>
            <a:xfrm>
              <a:off x="934670" y="2936292"/>
              <a:ext cx="1788854" cy="1093563"/>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102870" tIns="68580" rIns="102870" bIns="68580" spcCol="1270" anchor="ctr"/>
            <a:lstStyle/>
            <a:p>
              <a:pPr algn="ctr" defTabSz="2400300" fontAlgn="auto">
                <a:lnSpc>
                  <a:spcPct val="90000"/>
                </a:lnSpc>
                <a:spcAft>
                  <a:spcPct val="35000"/>
                </a:spcAft>
                <a:defRPr/>
              </a:pPr>
              <a:endParaRPr lang="en-US" sz="5400"/>
            </a:p>
          </p:txBody>
        </p:sp>
      </p:grpSp>
      <p:grpSp>
        <p:nvGrpSpPr>
          <p:cNvPr id="16" name="Group 7"/>
          <p:cNvGrpSpPr>
            <a:grpSpLocks/>
          </p:cNvGrpSpPr>
          <p:nvPr/>
        </p:nvGrpSpPr>
        <p:grpSpPr bwMode="auto">
          <a:xfrm>
            <a:off x="4267200" y="0"/>
            <a:ext cx="2362200" cy="762000"/>
            <a:chOff x="3338214" y="496"/>
            <a:chExt cx="2321718" cy="1160859"/>
          </a:xfrm>
        </p:grpSpPr>
        <p:sp>
          <p:nvSpPr>
            <p:cNvPr id="17" name="Rounded Rectangle 16"/>
            <p:cNvSpPr/>
            <p:nvPr/>
          </p:nvSpPr>
          <p:spPr>
            <a:xfrm>
              <a:off x="3338214" y="496"/>
              <a:ext cx="2321718" cy="1160859"/>
            </a:xfrm>
            <a:prstGeom prst="roundRect">
              <a:avLst>
                <a:gd name="adj" fmla="val 1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8" name="Rounded Rectangle 11"/>
            <p:cNvSpPr/>
            <p:nvPr/>
          </p:nvSpPr>
          <p:spPr>
            <a:xfrm>
              <a:off x="3372540" y="34354"/>
              <a:ext cx="2253065" cy="1093142"/>
            </a:xfrm>
            <a:prstGeom prst="rect">
              <a:avLst/>
            </a:prstGeom>
          </p:spPr>
          <p:style>
            <a:lnRef idx="0">
              <a:scrgbClr r="0" g="0" b="0"/>
            </a:lnRef>
            <a:fillRef idx="0">
              <a:scrgbClr r="0" g="0" b="0"/>
            </a:fillRef>
            <a:effectRef idx="0">
              <a:scrgbClr r="0" g="0" b="0"/>
            </a:effectRef>
            <a:fontRef idx="minor">
              <a:schemeClr val="lt1"/>
            </a:fontRef>
          </p:style>
          <p:txBody>
            <a:bodyPr lIns="123825" tIns="82550" rIns="123825" bIns="82550" spcCol="1270" anchor="ctr"/>
            <a:lstStyle/>
            <a:p>
              <a:pPr algn="ctr" defTabSz="2889250" fontAlgn="auto">
                <a:lnSpc>
                  <a:spcPct val="90000"/>
                </a:lnSpc>
                <a:spcAft>
                  <a:spcPct val="35000"/>
                </a:spcAft>
                <a:defRPr/>
              </a:pPr>
              <a:endParaRPr lang="en-US" sz="6500"/>
            </a:p>
          </p:txBody>
        </p:sp>
      </p:grpSp>
      <p:grpSp>
        <p:nvGrpSpPr>
          <p:cNvPr id="19" name="Group 24"/>
          <p:cNvGrpSpPr>
            <a:grpSpLocks/>
          </p:cNvGrpSpPr>
          <p:nvPr/>
        </p:nvGrpSpPr>
        <p:grpSpPr bwMode="auto">
          <a:xfrm>
            <a:off x="381000" y="3048000"/>
            <a:ext cx="3654425" cy="876300"/>
            <a:chOff x="900410" y="1451570"/>
            <a:chExt cx="1857374" cy="1160859"/>
          </a:xfrm>
        </p:grpSpPr>
        <p:sp>
          <p:nvSpPr>
            <p:cNvPr id="20" name="Rounded Rectangle 19"/>
            <p:cNvSpPr/>
            <p:nvPr/>
          </p:nvSpPr>
          <p:spPr>
            <a:xfrm>
              <a:off x="900410" y="1451570"/>
              <a:ext cx="1857374" cy="1160859"/>
            </a:xfrm>
            <a:prstGeom prst="roundRect">
              <a:avLst>
                <a:gd name="adj" fmla="val 10000"/>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21" name="Rounded Rectangle 6"/>
            <p:cNvSpPr/>
            <p:nvPr/>
          </p:nvSpPr>
          <p:spPr>
            <a:xfrm>
              <a:off x="934298" y="1485218"/>
              <a:ext cx="1789598" cy="1093563"/>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102870" tIns="68580" rIns="102870" bIns="68580" spcCol="1270" anchor="ctr"/>
            <a:lstStyle/>
            <a:p>
              <a:pPr algn="ctr" defTabSz="2400300" fontAlgn="auto">
                <a:lnSpc>
                  <a:spcPct val="90000"/>
                </a:lnSpc>
                <a:spcAft>
                  <a:spcPct val="35000"/>
                </a:spcAft>
                <a:defRPr/>
              </a:pPr>
              <a:endParaRPr lang="en-US" sz="5400"/>
            </a:p>
          </p:txBody>
        </p:sp>
      </p:grpSp>
      <p:grpSp>
        <p:nvGrpSpPr>
          <p:cNvPr id="22" name="Group 27"/>
          <p:cNvGrpSpPr>
            <a:grpSpLocks/>
          </p:cNvGrpSpPr>
          <p:nvPr/>
        </p:nvGrpSpPr>
        <p:grpSpPr bwMode="auto">
          <a:xfrm>
            <a:off x="304800" y="4000500"/>
            <a:ext cx="3730625" cy="876300"/>
            <a:chOff x="900410" y="2902644"/>
            <a:chExt cx="1857374" cy="1160859"/>
          </a:xfrm>
        </p:grpSpPr>
        <p:sp>
          <p:nvSpPr>
            <p:cNvPr id="23" name="Rounded Rectangle 22"/>
            <p:cNvSpPr/>
            <p:nvPr/>
          </p:nvSpPr>
          <p:spPr>
            <a:xfrm>
              <a:off x="900410" y="2902644"/>
              <a:ext cx="1857374" cy="1160859"/>
            </a:xfrm>
            <a:prstGeom prst="roundRect">
              <a:avLst>
                <a:gd name="adj" fmla="val 10000"/>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24" name="Rounded Rectangle 9"/>
            <p:cNvSpPr/>
            <p:nvPr/>
          </p:nvSpPr>
          <p:spPr>
            <a:xfrm>
              <a:off x="934396" y="2936292"/>
              <a:ext cx="1789402" cy="1093563"/>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102870" tIns="68580" rIns="102870" bIns="68580" spcCol="1270" anchor="ctr"/>
            <a:lstStyle/>
            <a:p>
              <a:pPr algn="ctr" defTabSz="2400300" fontAlgn="auto">
                <a:lnSpc>
                  <a:spcPct val="90000"/>
                </a:lnSpc>
                <a:spcAft>
                  <a:spcPct val="35000"/>
                </a:spcAft>
                <a:defRPr/>
              </a:pPr>
              <a:endParaRPr lang="en-US" sz="5400"/>
            </a:p>
          </p:txBody>
        </p:sp>
      </p:grpSp>
      <p:grpSp>
        <p:nvGrpSpPr>
          <p:cNvPr id="25" name="Group 30"/>
          <p:cNvGrpSpPr>
            <a:grpSpLocks/>
          </p:cNvGrpSpPr>
          <p:nvPr/>
        </p:nvGrpSpPr>
        <p:grpSpPr bwMode="auto">
          <a:xfrm>
            <a:off x="304800" y="5029200"/>
            <a:ext cx="3730625" cy="876300"/>
            <a:chOff x="900410" y="1451570"/>
            <a:chExt cx="1857374" cy="1160859"/>
          </a:xfrm>
        </p:grpSpPr>
        <p:sp>
          <p:nvSpPr>
            <p:cNvPr id="26" name="Rounded Rectangle 25"/>
            <p:cNvSpPr/>
            <p:nvPr/>
          </p:nvSpPr>
          <p:spPr>
            <a:xfrm>
              <a:off x="900410" y="1451570"/>
              <a:ext cx="1857374" cy="1160859"/>
            </a:xfrm>
            <a:prstGeom prst="roundRect">
              <a:avLst>
                <a:gd name="adj" fmla="val 10000"/>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27" name="Rounded Rectangle 6"/>
            <p:cNvSpPr/>
            <p:nvPr/>
          </p:nvSpPr>
          <p:spPr>
            <a:xfrm>
              <a:off x="934396" y="1485218"/>
              <a:ext cx="1789402" cy="1093563"/>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102870" tIns="68580" rIns="102870" bIns="68580" spcCol="1270" anchor="ctr"/>
            <a:lstStyle/>
            <a:p>
              <a:pPr algn="ctr" defTabSz="2400300" fontAlgn="auto">
                <a:lnSpc>
                  <a:spcPct val="90000"/>
                </a:lnSpc>
                <a:spcAft>
                  <a:spcPct val="35000"/>
                </a:spcAft>
                <a:defRPr/>
              </a:pPr>
              <a:endParaRPr lang="en-US" sz="5400"/>
            </a:p>
          </p:txBody>
        </p:sp>
      </p:grpSp>
      <p:grpSp>
        <p:nvGrpSpPr>
          <p:cNvPr id="28" name="Group 33"/>
          <p:cNvGrpSpPr>
            <a:grpSpLocks/>
          </p:cNvGrpSpPr>
          <p:nvPr/>
        </p:nvGrpSpPr>
        <p:grpSpPr bwMode="auto">
          <a:xfrm>
            <a:off x="304800" y="5981700"/>
            <a:ext cx="3730625" cy="876300"/>
            <a:chOff x="900410" y="2902644"/>
            <a:chExt cx="1857374" cy="1160859"/>
          </a:xfrm>
        </p:grpSpPr>
        <p:sp>
          <p:nvSpPr>
            <p:cNvPr id="29" name="Rounded Rectangle 28"/>
            <p:cNvSpPr/>
            <p:nvPr/>
          </p:nvSpPr>
          <p:spPr>
            <a:xfrm>
              <a:off x="900410" y="2902644"/>
              <a:ext cx="1857374" cy="1160859"/>
            </a:xfrm>
            <a:prstGeom prst="roundRect">
              <a:avLst>
                <a:gd name="adj" fmla="val 10000"/>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30" name="Rounded Rectangle 9"/>
            <p:cNvSpPr/>
            <p:nvPr/>
          </p:nvSpPr>
          <p:spPr>
            <a:xfrm>
              <a:off x="934396" y="2936292"/>
              <a:ext cx="1789402" cy="1093563"/>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102870" tIns="68580" rIns="102870" bIns="68580" spcCol="1270" anchor="ctr"/>
            <a:lstStyle/>
            <a:p>
              <a:pPr algn="ctr" defTabSz="2400300" fontAlgn="auto">
                <a:lnSpc>
                  <a:spcPct val="90000"/>
                </a:lnSpc>
                <a:spcAft>
                  <a:spcPct val="35000"/>
                </a:spcAft>
                <a:defRPr/>
              </a:pPr>
              <a:endParaRPr lang="en-US" sz="5400"/>
            </a:p>
          </p:txBody>
        </p:sp>
      </p:grpSp>
      <p:grpSp>
        <p:nvGrpSpPr>
          <p:cNvPr id="31" name="Group 8"/>
          <p:cNvGrpSpPr>
            <a:grpSpLocks/>
          </p:cNvGrpSpPr>
          <p:nvPr/>
        </p:nvGrpSpPr>
        <p:grpSpPr bwMode="auto">
          <a:xfrm>
            <a:off x="4572000" y="800100"/>
            <a:ext cx="4572000" cy="619125"/>
            <a:chOff x="3802558" y="1451570"/>
            <a:chExt cx="1857374" cy="1160859"/>
          </a:xfrm>
        </p:grpSpPr>
        <p:sp>
          <p:nvSpPr>
            <p:cNvPr id="32" name="Rounded Rectangle 31"/>
            <p:cNvSpPr/>
            <p:nvPr/>
          </p:nvSpPr>
          <p:spPr>
            <a:xfrm>
              <a:off x="3802558" y="1451570"/>
              <a:ext cx="1857374" cy="1160859"/>
            </a:xfrm>
            <a:prstGeom prst="roundRect">
              <a:avLst>
                <a:gd name="adj" fmla="val 10000"/>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33" name="Rounded Rectangle 13"/>
            <p:cNvSpPr/>
            <p:nvPr/>
          </p:nvSpPr>
          <p:spPr>
            <a:xfrm>
              <a:off x="3836739" y="1484313"/>
              <a:ext cx="1789012" cy="1095375"/>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102870" tIns="68580" rIns="102870" bIns="68580" spcCol="1270" anchor="ctr"/>
            <a:lstStyle/>
            <a:p>
              <a:pPr algn="ctr" defTabSz="2400300" fontAlgn="auto">
                <a:lnSpc>
                  <a:spcPct val="90000"/>
                </a:lnSpc>
                <a:spcAft>
                  <a:spcPct val="35000"/>
                </a:spcAft>
                <a:defRPr/>
              </a:pPr>
              <a:endParaRPr lang="en-US" sz="5400"/>
            </a:p>
          </p:txBody>
        </p:sp>
      </p:grpSp>
      <p:grpSp>
        <p:nvGrpSpPr>
          <p:cNvPr id="34" name="Group 33"/>
          <p:cNvGrpSpPr>
            <a:grpSpLocks/>
          </p:cNvGrpSpPr>
          <p:nvPr/>
        </p:nvGrpSpPr>
        <p:grpSpPr bwMode="auto">
          <a:xfrm>
            <a:off x="4572000" y="1573213"/>
            <a:ext cx="4572000" cy="619125"/>
            <a:chOff x="3802558" y="2902644"/>
            <a:chExt cx="1857374" cy="1160859"/>
          </a:xfrm>
        </p:grpSpPr>
        <p:sp>
          <p:nvSpPr>
            <p:cNvPr id="35" name="Rounded Rectangle 34"/>
            <p:cNvSpPr/>
            <p:nvPr/>
          </p:nvSpPr>
          <p:spPr>
            <a:xfrm>
              <a:off x="3802558" y="2902644"/>
              <a:ext cx="1857374" cy="1160859"/>
            </a:xfrm>
            <a:prstGeom prst="roundRect">
              <a:avLst>
                <a:gd name="adj" fmla="val 10000"/>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36" name="Rounded Rectangle 16"/>
            <p:cNvSpPr/>
            <p:nvPr/>
          </p:nvSpPr>
          <p:spPr>
            <a:xfrm>
              <a:off x="3836739" y="2935385"/>
              <a:ext cx="1789012" cy="1095375"/>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102870" tIns="68580" rIns="102870" bIns="68580" spcCol="1270" anchor="ctr"/>
            <a:lstStyle/>
            <a:p>
              <a:pPr algn="ctr" defTabSz="2400300" fontAlgn="auto">
                <a:lnSpc>
                  <a:spcPct val="90000"/>
                </a:lnSpc>
                <a:spcAft>
                  <a:spcPct val="35000"/>
                </a:spcAft>
                <a:defRPr/>
              </a:pPr>
              <a:endParaRPr lang="en-US" sz="5400"/>
            </a:p>
          </p:txBody>
        </p:sp>
      </p:grpSp>
      <p:grpSp>
        <p:nvGrpSpPr>
          <p:cNvPr id="37" name="Group 8"/>
          <p:cNvGrpSpPr>
            <a:grpSpLocks/>
          </p:cNvGrpSpPr>
          <p:nvPr/>
        </p:nvGrpSpPr>
        <p:grpSpPr bwMode="auto">
          <a:xfrm>
            <a:off x="4572000" y="2379663"/>
            <a:ext cx="4572000" cy="619125"/>
            <a:chOff x="3802558" y="1451570"/>
            <a:chExt cx="1857374" cy="1160859"/>
          </a:xfrm>
        </p:grpSpPr>
        <p:sp>
          <p:nvSpPr>
            <p:cNvPr id="38" name="Rounded Rectangle 37"/>
            <p:cNvSpPr/>
            <p:nvPr/>
          </p:nvSpPr>
          <p:spPr>
            <a:xfrm>
              <a:off x="3802558" y="1451570"/>
              <a:ext cx="1857374" cy="1160859"/>
            </a:xfrm>
            <a:prstGeom prst="roundRect">
              <a:avLst>
                <a:gd name="adj" fmla="val 10000"/>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39" name="Rounded Rectangle 13"/>
            <p:cNvSpPr/>
            <p:nvPr/>
          </p:nvSpPr>
          <p:spPr>
            <a:xfrm>
              <a:off x="3836739" y="1484311"/>
              <a:ext cx="1789012" cy="1095375"/>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102870" tIns="68580" rIns="102870" bIns="68580" spcCol="1270" anchor="ctr"/>
            <a:lstStyle/>
            <a:p>
              <a:pPr algn="ctr" defTabSz="2400300" fontAlgn="auto">
                <a:lnSpc>
                  <a:spcPct val="90000"/>
                </a:lnSpc>
                <a:spcAft>
                  <a:spcPct val="35000"/>
                </a:spcAft>
                <a:defRPr/>
              </a:pPr>
              <a:endParaRPr lang="en-US" sz="5400"/>
            </a:p>
          </p:txBody>
        </p:sp>
      </p:grpSp>
      <p:grpSp>
        <p:nvGrpSpPr>
          <p:cNvPr id="40" name="Group 53"/>
          <p:cNvGrpSpPr>
            <a:grpSpLocks/>
          </p:cNvGrpSpPr>
          <p:nvPr/>
        </p:nvGrpSpPr>
        <p:grpSpPr bwMode="auto">
          <a:xfrm>
            <a:off x="4572000" y="3152775"/>
            <a:ext cx="4572000" cy="619125"/>
            <a:chOff x="3802558" y="2902644"/>
            <a:chExt cx="1857374" cy="1160859"/>
          </a:xfrm>
        </p:grpSpPr>
        <p:sp>
          <p:nvSpPr>
            <p:cNvPr id="41" name="Rounded Rectangle 40"/>
            <p:cNvSpPr/>
            <p:nvPr/>
          </p:nvSpPr>
          <p:spPr>
            <a:xfrm>
              <a:off x="3802558" y="2902644"/>
              <a:ext cx="1857374" cy="1160859"/>
            </a:xfrm>
            <a:prstGeom prst="roundRect">
              <a:avLst>
                <a:gd name="adj" fmla="val 10000"/>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42" name="Rounded Rectangle 16"/>
            <p:cNvSpPr/>
            <p:nvPr/>
          </p:nvSpPr>
          <p:spPr>
            <a:xfrm>
              <a:off x="3836739" y="2935387"/>
              <a:ext cx="1789012" cy="1095375"/>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102870" tIns="68580" rIns="102870" bIns="68580" spcCol="1270" anchor="ctr"/>
            <a:lstStyle/>
            <a:p>
              <a:pPr algn="ctr" defTabSz="2400300" fontAlgn="auto">
                <a:lnSpc>
                  <a:spcPct val="90000"/>
                </a:lnSpc>
                <a:spcAft>
                  <a:spcPct val="35000"/>
                </a:spcAft>
                <a:defRPr/>
              </a:pPr>
              <a:endParaRPr lang="en-US" sz="5400"/>
            </a:p>
          </p:txBody>
        </p:sp>
      </p:grpSp>
      <p:grpSp>
        <p:nvGrpSpPr>
          <p:cNvPr id="43" name="Group 8"/>
          <p:cNvGrpSpPr>
            <a:grpSpLocks/>
          </p:cNvGrpSpPr>
          <p:nvPr/>
        </p:nvGrpSpPr>
        <p:grpSpPr bwMode="auto">
          <a:xfrm>
            <a:off x="4572000" y="3886200"/>
            <a:ext cx="4572000" cy="619125"/>
            <a:chOff x="3802558" y="1451570"/>
            <a:chExt cx="1857374" cy="1160859"/>
          </a:xfrm>
        </p:grpSpPr>
        <p:sp>
          <p:nvSpPr>
            <p:cNvPr id="44" name="Rounded Rectangle 43"/>
            <p:cNvSpPr/>
            <p:nvPr/>
          </p:nvSpPr>
          <p:spPr>
            <a:xfrm>
              <a:off x="3802558" y="1451570"/>
              <a:ext cx="1857374" cy="1160859"/>
            </a:xfrm>
            <a:prstGeom prst="roundRect">
              <a:avLst>
                <a:gd name="adj" fmla="val 10000"/>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45" name="Rounded Rectangle 13"/>
            <p:cNvSpPr/>
            <p:nvPr/>
          </p:nvSpPr>
          <p:spPr>
            <a:xfrm>
              <a:off x="3836739" y="1484313"/>
              <a:ext cx="1789012" cy="1095375"/>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102870" tIns="68580" rIns="102870" bIns="68580" spcCol="1270" anchor="ctr"/>
            <a:lstStyle/>
            <a:p>
              <a:pPr algn="ctr" defTabSz="2400300" fontAlgn="auto">
                <a:lnSpc>
                  <a:spcPct val="90000"/>
                </a:lnSpc>
                <a:spcAft>
                  <a:spcPct val="35000"/>
                </a:spcAft>
                <a:defRPr/>
              </a:pPr>
              <a:endParaRPr lang="en-US" sz="5400"/>
            </a:p>
          </p:txBody>
        </p:sp>
      </p:grpSp>
      <p:grpSp>
        <p:nvGrpSpPr>
          <p:cNvPr id="46" name="Group 10"/>
          <p:cNvGrpSpPr>
            <a:grpSpLocks/>
          </p:cNvGrpSpPr>
          <p:nvPr/>
        </p:nvGrpSpPr>
        <p:grpSpPr bwMode="auto">
          <a:xfrm>
            <a:off x="4572000" y="4659313"/>
            <a:ext cx="4572000" cy="619125"/>
            <a:chOff x="3802558" y="2902644"/>
            <a:chExt cx="1857374" cy="1160859"/>
          </a:xfrm>
        </p:grpSpPr>
        <p:sp>
          <p:nvSpPr>
            <p:cNvPr id="47" name="Rounded Rectangle 46"/>
            <p:cNvSpPr/>
            <p:nvPr/>
          </p:nvSpPr>
          <p:spPr>
            <a:xfrm>
              <a:off x="3802558" y="2902644"/>
              <a:ext cx="1857374" cy="1160859"/>
            </a:xfrm>
            <a:prstGeom prst="roundRect">
              <a:avLst>
                <a:gd name="adj" fmla="val 10000"/>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48" name="Rounded Rectangle 16"/>
            <p:cNvSpPr/>
            <p:nvPr/>
          </p:nvSpPr>
          <p:spPr>
            <a:xfrm>
              <a:off x="3836739" y="2935385"/>
              <a:ext cx="1789012" cy="1095375"/>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102870" tIns="68580" rIns="102870" bIns="68580" spcCol="1270" anchor="ctr"/>
            <a:lstStyle/>
            <a:p>
              <a:pPr algn="ctr" defTabSz="2400300" fontAlgn="auto">
                <a:lnSpc>
                  <a:spcPct val="90000"/>
                </a:lnSpc>
                <a:spcAft>
                  <a:spcPct val="35000"/>
                </a:spcAft>
                <a:defRPr/>
              </a:pPr>
              <a:endParaRPr lang="en-US" sz="5400"/>
            </a:p>
          </p:txBody>
        </p:sp>
      </p:grpSp>
      <p:grpSp>
        <p:nvGrpSpPr>
          <p:cNvPr id="49" name="Group 8"/>
          <p:cNvGrpSpPr>
            <a:grpSpLocks/>
          </p:cNvGrpSpPr>
          <p:nvPr/>
        </p:nvGrpSpPr>
        <p:grpSpPr bwMode="auto">
          <a:xfrm>
            <a:off x="4572000" y="5465763"/>
            <a:ext cx="4572000" cy="619125"/>
            <a:chOff x="3802558" y="1451570"/>
            <a:chExt cx="1857374" cy="1160859"/>
          </a:xfrm>
        </p:grpSpPr>
        <p:sp>
          <p:nvSpPr>
            <p:cNvPr id="50" name="Rounded Rectangle 49"/>
            <p:cNvSpPr/>
            <p:nvPr/>
          </p:nvSpPr>
          <p:spPr>
            <a:xfrm>
              <a:off x="3802558" y="1451570"/>
              <a:ext cx="1857374" cy="1160859"/>
            </a:xfrm>
            <a:prstGeom prst="roundRect">
              <a:avLst>
                <a:gd name="adj" fmla="val 10000"/>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51" name="Rounded Rectangle 13"/>
            <p:cNvSpPr/>
            <p:nvPr/>
          </p:nvSpPr>
          <p:spPr>
            <a:xfrm>
              <a:off x="3836739" y="1484311"/>
              <a:ext cx="1789012" cy="1095375"/>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102870" tIns="68580" rIns="102870" bIns="68580" spcCol="1270" anchor="ctr"/>
            <a:lstStyle/>
            <a:p>
              <a:pPr algn="ctr" defTabSz="2400300" fontAlgn="auto">
                <a:lnSpc>
                  <a:spcPct val="90000"/>
                </a:lnSpc>
                <a:spcAft>
                  <a:spcPct val="35000"/>
                </a:spcAft>
                <a:defRPr/>
              </a:pPr>
              <a:endParaRPr lang="en-US" sz="5400"/>
            </a:p>
          </p:txBody>
        </p:sp>
      </p:grpSp>
      <p:grpSp>
        <p:nvGrpSpPr>
          <p:cNvPr id="52" name="Group 53"/>
          <p:cNvGrpSpPr>
            <a:grpSpLocks/>
          </p:cNvGrpSpPr>
          <p:nvPr/>
        </p:nvGrpSpPr>
        <p:grpSpPr bwMode="auto">
          <a:xfrm>
            <a:off x="4572000" y="6238875"/>
            <a:ext cx="4572000" cy="619125"/>
            <a:chOff x="3802558" y="2902644"/>
            <a:chExt cx="1857374" cy="1160859"/>
          </a:xfrm>
        </p:grpSpPr>
        <p:sp>
          <p:nvSpPr>
            <p:cNvPr id="53" name="Rounded Rectangle 52"/>
            <p:cNvSpPr/>
            <p:nvPr/>
          </p:nvSpPr>
          <p:spPr>
            <a:xfrm>
              <a:off x="3802558" y="2902644"/>
              <a:ext cx="1857374" cy="1160859"/>
            </a:xfrm>
            <a:prstGeom prst="roundRect">
              <a:avLst>
                <a:gd name="adj" fmla="val 10000"/>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54" name="Rounded Rectangle 16"/>
            <p:cNvSpPr/>
            <p:nvPr/>
          </p:nvSpPr>
          <p:spPr>
            <a:xfrm>
              <a:off x="3836739" y="2935387"/>
              <a:ext cx="1789012" cy="1095375"/>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102870" tIns="68580" rIns="102870" bIns="68580" spcCol="1270" anchor="ctr"/>
            <a:lstStyle/>
            <a:p>
              <a:pPr algn="ctr" defTabSz="2400300" fontAlgn="auto">
                <a:lnSpc>
                  <a:spcPct val="90000"/>
                </a:lnSpc>
                <a:spcAft>
                  <a:spcPct val="35000"/>
                </a:spcAft>
                <a:defRPr/>
              </a:pPr>
              <a:endParaRPr lang="en-US" sz="5400"/>
            </a:p>
          </p:txBody>
        </p:sp>
      </p:grpSp>
      <p:sp>
        <p:nvSpPr>
          <p:cNvPr id="55" name="TextBox 74"/>
          <p:cNvSpPr txBox="1">
            <a:spLocks noChangeArrowheads="1"/>
          </p:cNvSpPr>
          <p:nvPr/>
        </p:nvSpPr>
        <p:spPr bwMode="auto">
          <a:xfrm>
            <a:off x="539750" y="1282700"/>
            <a:ext cx="34226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vi-VN" altLang="en-US" sz="1600" dirty="0"/>
              <a:t> </a:t>
            </a:r>
            <a:r>
              <a:rPr lang="vi-VN" altLang="en-US" dirty="0"/>
              <a:t>Do nhân dân </a:t>
            </a:r>
            <a:r>
              <a:rPr lang="vi-VN" altLang="en-US" dirty="0">
                <a:solidFill>
                  <a:srgbClr val="00B050"/>
                </a:solidFill>
              </a:rPr>
              <a:t>lao động </a:t>
            </a:r>
            <a:r>
              <a:rPr lang="vi-VN" altLang="en-US" dirty="0"/>
              <a:t>làm chủ</a:t>
            </a:r>
            <a:endParaRPr lang="en-US" altLang="en-US" sz="1600" dirty="0">
              <a:latin typeface="Calibri" pitchFamily="34" charset="0"/>
            </a:endParaRPr>
          </a:p>
        </p:txBody>
      </p:sp>
      <p:sp>
        <p:nvSpPr>
          <p:cNvPr id="56" name="TextBox 75"/>
          <p:cNvSpPr txBox="1">
            <a:spLocks noChangeArrowheads="1"/>
          </p:cNvSpPr>
          <p:nvPr/>
        </p:nvSpPr>
        <p:spPr bwMode="auto">
          <a:xfrm>
            <a:off x="381000" y="2095500"/>
            <a:ext cx="3581400" cy="69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vi-VN" altLang="en-US" sz="1300" b="1"/>
              <a:t> Có một nền kinh tế phát triển cao dựa trên lực lượng sản xuất hiện đại </a:t>
            </a:r>
            <a:r>
              <a:rPr lang="vi-VN" altLang="en-US" sz="1300" b="1">
                <a:solidFill>
                  <a:srgbClr val="00B050"/>
                </a:solidFill>
              </a:rPr>
              <a:t>và chế độ công hữu về các tư liệu sản xuất chủ yếu.</a:t>
            </a:r>
            <a:endParaRPr lang="en-US" altLang="en-US" sz="1300" b="1">
              <a:solidFill>
                <a:srgbClr val="00B050"/>
              </a:solidFill>
              <a:latin typeface="Calibri" pitchFamily="34" charset="0"/>
            </a:endParaRPr>
          </a:p>
        </p:txBody>
      </p:sp>
      <p:sp>
        <p:nvSpPr>
          <p:cNvPr id="57" name="TextBox 76"/>
          <p:cNvSpPr txBox="1">
            <a:spLocks noChangeArrowheads="1"/>
          </p:cNvSpPr>
          <p:nvPr/>
        </p:nvSpPr>
        <p:spPr bwMode="auto">
          <a:xfrm>
            <a:off x="457200" y="3162300"/>
            <a:ext cx="35052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vi-VN" altLang="en-US"/>
              <a:t>Có nền văn hoá tiên tiến, đậm đà bản sắc dân tộc.</a:t>
            </a:r>
            <a:endParaRPr lang="en-US" altLang="en-US">
              <a:latin typeface="Calibri" pitchFamily="34" charset="0"/>
            </a:endParaRPr>
          </a:p>
        </p:txBody>
      </p:sp>
      <p:sp>
        <p:nvSpPr>
          <p:cNvPr id="58" name="TextBox 77"/>
          <p:cNvSpPr txBox="1">
            <a:spLocks noChangeArrowheads="1"/>
          </p:cNvSpPr>
          <p:nvPr/>
        </p:nvSpPr>
        <p:spPr bwMode="auto">
          <a:xfrm>
            <a:off x="381000" y="4000500"/>
            <a:ext cx="35814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vi-VN" altLang="en-US" sz="1200"/>
              <a:t>Con người </a:t>
            </a:r>
            <a:r>
              <a:rPr lang="vi-VN" altLang="en-US" sz="1200" b="1">
                <a:solidFill>
                  <a:srgbClr val="00B050"/>
                </a:solidFill>
              </a:rPr>
              <a:t>được giải phóng khỏi áp bức, bóc lột, bất công, làm theo năng lực, hưởng theo lao động, </a:t>
            </a:r>
            <a:r>
              <a:rPr lang="vi-VN" altLang="en-US" sz="1200"/>
              <a:t>có cuộc sống ấm no, tự do, hạnh phúc, có điều kiện phát triển toàn diện cá nhân.</a:t>
            </a:r>
            <a:endParaRPr lang="en-US" altLang="en-US" sz="1200">
              <a:latin typeface="Calibri" pitchFamily="34" charset="0"/>
            </a:endParaRPr>
          </a:p>
        </p:txBody>
      </p:sp>
      <p:sp>
        <p:nvSpPr>
          <p:cNvPr id="59" name="TextBox 78"/>
          <p:cNvSpPr txBox="1">
            <a:spLocks noChangeArrowheads="1"/>
          </p:cNvSpPr>
          <p:nvPr/>
        </p:nvSpPr>
        <p:spPr bwMode="auto">
          <a:xfrm>
            <a:off x="4572000" y="2417763"/>
            <a:ext cx="45720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1400">
                <a:latin typeface="Calibri" pitchFamily="34" charset="0"/>
              </a:rPr>
              <a:t>C</a:t>
            </a:r>
            <a:r>
              <a:rPr lang="vi-VN" altLang="en-US" sz="1400"/>
              <a:t>ó nền kinh tế phát triển cao dựa trên lực lượng sản xuất hiện đại và quan hệ sản xuất tiến bộ phù hợp</a:t>
            </a:r>
            <a:endParaRPr lang="en-US" altLang="en-US" sz="1400">
              <a:latin typeface="Calibri" pitchFamily="34" charset="0"/>
            </a:endParaRPr>
          </a:p>
        </p:txBody>
      </p:sp>
      <p:sp>
        <p:nvSpPr>
          <p:cNvPr id="60" name="TextBox 79"/>
          <p:cNvSpPr txBox="1">
            <a:spLocks noChangeArrowheads="1"/>
          </p:cNvSpPr>
          <p:nvPr/>
        </p:nvSpPr>
        <p:spPr bwMode="auto">
          <a:xfrm>
            <a:off x="304800" y="6134100"/>
            <a:ext cx="36576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vi-VN" altLang="en-US" sz="1400"/>
              <a:t>Có quan hệ hữu nghị và hợp tác với nhân dân tất cả các nước trên thế giới.</a:t>
            </a:r>
            <a:endParaRPr lang="en-US" altLang="en-US" sz="1400">
              <a:latin typeface="Calibri" pitchFamily="34" charset="0"/>
            </a:endParaRPr>
          </a:p>
        </p:txBody>
      </p:sp>
      <p:sp>
        <p:nvSpPr>
          <p:cNvPr id="61" name="TextBox 80"/>
          <p:cNvSpPr txBox="1">
            <a:spLocks noChangeArrowheads="1"/>
          </p:cNvSpPr>
          <p:nvPr/>
        </p:nvSpPr>
        <p:spPr bwMode="auto">
          <a:xfrm>
            <a:off x="4572000" y="812006"/>
            <a:ext cx="4572000"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vi-VN" altLang="en-US" sz="1600" dirty="0"/>
              <a:t> </a:t>
            </a:r>
            <a:r>
              <a:rPr lang="vi-VN" altLang="en-US" sz="1600" b="1" dirty="0">
                <a:solidFill>
                  <a:srgbClr val="FF0000"/>
                </a:solidFill>
              </a:rPr>
              <a:t>Dân giàu, nước mạnh, dân chủ, công bằng, văn minh</a:t>
            </a:r>
            <a:endParaRPr lang="en-US" altLang="en-US" sz="1600" b="1" dirty="0">
              <a:solidFill>
                <a:srgbClr val="FF0000"/>
              </a:solidFill>
              <a:latin typeface="Calibri" pitchFamily="34" charset="0"/>
            </a:endParaRPr>
          </a:p>
        </p:txBody>
      </p:sp>
      <p:sp>
        <p:nvSpPr>
          <p:cNvPr id="62" name="TextBox 81"/>
          <p:cNvSpPr txBox="1">
            <a:spLocks noChangeArrowheads="1"/>
          </p:cNvSpPr>
          <p:nvPr/>
        </p:nvSpPr>
        <p:spPr bwMode="auto">
          <a:xfrm>
            <a:off x="4800600" y="1600200"/>
            <a:ext cx="296703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pt-BR" altLang="en-US" sz="2400">
                <a:latin typeface="Calibri" pitchFamily="34" charset="0"/>
              </a:rPr>
              <a:t>Do nhân dân làm chủ</a:t>
            </a:r>
            <a:endParaRPr lang="en-US" altLang="en-US" sz="2400">
              <a:latin typeface="Calibri" pitchFamily="34" charset="0"/>
            </a:endParaRPr>
          </a:p>
        </p:txBody>
      </p:sp>
      <p:sp>
        <p:nvSpPr>
          <p:cNvPr id="63" name="TextBox 82"/>
          <p:cNvSpPr txBox="1">
            <a:spLocks noChangeArrowheads="1"/>
          </p:cNvSpPr>
          <p:nvPr/>
        </p:nvSpPr>
        <p:spPr bwMode="auto">
          <a:xfrm>
            <a:off x="304800" y="5067300"/>
            <a:ext cx="37338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vi-VN" altLang="en-US" sz="1600"/>
              <a:t>Các dân tộc trong nước bình đẳng, đoàn kết và giúp đỡ lẫn nhau </a:t>
            </a:r>
            <a:endParaRPr lang="en-US" altLang="en-US" sz="1600"/>
          </a:p>
          <a:p>
            <a:pPr algn="ctr" eaLnBrk="1" hangingPunct="1"/>
            <a:r>
              <a:rPr lang="vi-VN" altLang="en-US" sz="1600"/>
              <a:t>cùng tiến bộ.</a:t>
            </a:r>
            <a:endParaRPr lang="en-US" altLang="en-US" sz="1600">
              <a:latin typeface="Calibri" pitchFamily="34" charset="0"/>
            </a:endParaRPr>
          </a:p>
        </p:txBody>
      </p:sp>
      <p:sp>
        <p:nvSpPr>
          <p:cNvPr id="64" name="TextBox 83"/>
          <p:cNvSpPr txBox="1">
            <a:spLocks noChangeArrowheads="1"/>
          </p:cNvSpPr>
          <p:nvPr/>
        </p:nvSpPr>
        <p:spPr bwMode="auto">
          <a:xfrm>
            <a:off x="4652963" y="3176588"/>
            <a:ext cx="4491037"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vi-VN" altLang="en-US" sz="1600" b="1"/>
              <a:t>Có nền văn hoá tiên tiến, đậm đà </a:t>
            </a:r>
            <a:endParaRPr lang="en-US" altLang="en-US" sz="1600" b="1"/>
          </a:p>
          <a:p>
            <a:pPr algn="ctr" eaLnBrk="1" hangingPunct="1"/>
            <a:r>
              <a:rPr lang="vi-VN" altLang="en-US" sz="1600" b="1"/>
              <a:t>bản sắc dân tộc</a:t>
            </a:r>
            <a:endParaRPr lang="en-US" altLang="en-US" sz="1600" b="1">
              <a:latin typeface="Calibri" pitchFamily="34" charset="0"/>
            </a:endParaRPr>
          </a:p>
        </p:txBody>
      </p:sp>
      <p:sp>
        <p:nvSpPr>
          <p:cNvPr id="65" name="TextBox 84"/>
          <p:cNvSpPr txBox="1">
            <a:spLocks noChangeArrowheads="1"/>
          </p:cNvSpPr>
          <p:nvPr/>
        </p:nvSpPr>
        <p:spPr bwMode="auto">
          <a:xfrm>
            <a:off x="4652963" y="3886200"/>
            <a:ext cx="44910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vi-VN" altLang="en-US" sz="1600"/>
              <a:t>Con người có cuộc sống ấm no, tự do, hạnh phúc, có điều kiện phát triển toàn diện</a:t>
            </a:r>
            <a:endParaRPr lang="en-US" altLang="en-US" sz="1600">
              <a:latin typeface="Calibri" pitchFamily="34" charset="0"/>
            </a:endParaRPr>
          </a:p>
        </p:txBody>
      </p:sp>
      <p:sp>
        <p:nvSpPr>
          <p:cNvPr id="66" name="TextBox 85"/>
          <p:cNvSpPr txBox="1">
            <a:spLocks noChangeArrowheads="1"/>
          </p:cNvSpPr>
          <p:nvPr/>
        </p:nvSpPr>
        <p:spPr bwMode="auto">
          <a:xfrm>
            <a:off x="4572000" y="4703763"/>
            <a:ext cx="45720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vi-VN" altLang="en-US" sz="1400"/>
              <a:t>Các dân tộc trong cộng đồng Việt Nam bình đẳng, đoàn kết, tôn trọng và giúp nhau cùng phát triển</a:t>
            </a:r>
            <a:endParaRPr lang="en-US" altLang="en-US" sz="1400">
              <a:latin typeface="Calibri" pitchFamily="34" charset="0"/>
            </a:endParaRPr>
          </a:p>
        </p:txBody>
      </p:sp>
      <p:sp>
        <p:nvSpPr>
          <p:cNvPr id="67" name="TextBox 86"/>
          <p:cNvSpPr txBox="1">
            <a:spLocks noChangeArrowheads="1"/>
          </p:cNvSpPr>
          <p:nvPr/>
        </p:nvSpPr>
        <p:spPr bwMode="auto">
          <a:xfrm>
            <a:off x="4572000" y="5410200"/>
            <a:ext cx="4419600" cy="69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vi-VN" altLang="en-US" sz="1300" b="1">
                <a:solidFill>
                  <a:srgbClr val="FF0000"/>
                </a:solidFill>
              </a:rPr>
              <a:t>Có Nhà nước pháp quyền xã hội chủ nghĩa của nhân dân, do nhân dân, vì nhân dân do Đảng Cộng sản lãnh đạo</a:t>
            </a:r>
            <a:endParaRPr lang="en-US" altLang="en-US" sz="1300" b="1">
              <a:solidFill>
                <a:srgbClr val="FF0000"/>
              </a:solidFill>
              <a:latin typeface="Calibri" pitchFamily="34" charset="0"/>
            </a:endParaRPr>
          </a:p>
        </p:txBody>
      </p:sp>
      <p:sp>
        <p:nvSpPr>
          <p:cNvPr id="68" name="TextBox 87"/>
          <p:cNvSpPr txBox="1">
            <a:spLocks noChangeArrowheads="1"/>
          </p:cNvSpPr>
          <p:nvPr/>
        </p:nvSpPr>
        <p:spPr bwMode="auto">
          <a:xfrm>
            <a:off x="4572000" y="6224588"/>
            <a:ext cx="4572000"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vi-VN" altLang="en-US" sz="1600"/>
              <a:t>Có quan hệ hữu nghị và hợp tác với các nước trên thế giới.</a:t>
            </a:r>
            <a:endParaRPr lang="en-US" altLang="en-US" sz="1600">
              <a:latin typeface="Calibri" pitchFamily="34" charset="0"/>
            </a:endParaRPr>
          </a:p>
        </p:txBody>
      </p:sp>
      <p:sp>
        <p:nvSpPr>
          <p:cNvPr id="69" name="TextBox 88"/>
          <p:cNvSpPr txBox="1">
            <a:spLocks noChangeArrowheads="1"/>
          </p:cNvSpPr>
          <p:nvPr/>
        </p:nvSpPr>
        <p:spPr bwMode="auto">
          <a:xfrm>
            <a:off x="0" y="419100"/>
            <a:ext cx="23622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2400" b="1">
                <a:solidFill>
                  <a:schemeClr val="bg1"/>
                </a:solidFill>
                <a:latin typeface="Calibri" pitchFamily="34" charset="0"/>
              </a:rPr>
              <a:t>Cương lĩnh 1991</a:t>
            </a:r>
          </a:p>
        </p:txBody>
      </p:sp>
      <p:sp>
        <p:nvSpPr>
          <p:cNvPr id="70" name="TextBox 89"/>
          <p:cNvSpPr txBox="1">
            <a:spLocks noChangeArrowheads="1"/>
          </p:cNvSpPr>
          <p:nvPr/>
        </p:nvSpPr>
        <p:spPr bwMode="auto">
          <a:xfrm>
            <a:off x="4267200" y="152400"/>
            <a:ext cx="23622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n-US" altLang="en-US" sz="2400" b="1">
                <a:solidFill>
                  <a:schemeClr val="bg1"/>
                </a:solidFill>
                <a:latin typeface="Calibri" pitchFamily="34" charset="0"/>
              </a:rPr>
              <a:t>Cương lĩnh 2011</a:t>
            </a:r>
          </a:p>
        </p:txBody>
      </p:sp>
    </p:spTree>
    <p:extLst>
      <p:ext uri="{BB962C8B-B14F-4D97-AF65-F5344CB8AC3E}">
        <p14:creationId xmlns:p14="http://schemas.microsoft.com/office/powerpoint/2010/main" val="3715158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31"/>
                                        </p:tgtEl>
                                        <p:attrNameLst>
                                          <p:attrName>style.visibility</p:attrName>
                                        </p:attrNameLst>
                                      </p:cBhvr>
                                      <p:to>
                                        <p:strVal val="visible"/>
                                      </p:to>
                                    </p:set>
                                    <p:animScale>
                                      <p:cBhvr>
                                        <p:cTn id="7" dur="500" decel="50000" fill="hold">
                                          <p:stCondLst>
                                            <p:cond delay="0"/>
                                          </p:stCondLst>
                                        </p:cTn>
                                        <p:tgtEl>
                                          <p:spTgt spid="3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500" decel="50000" fill="hold">
                                          <p:stCondLst>
                                            <p:cond delay="0"/>
                                          </p:stCondLst>
                                        </p:cTn>
                                        <p:tgtEl>
                                          <p:spTgt spid="31"/>
                                        </p:tgtEl>
                                        <p:attrNameLst>
                                          <p:attrName>ppt_x</p:attrName>
                                          <p:attrName>ppt_y</p:attrName>
                                        </p:attrNameLst>
                                      </p:cBhvr>
                                    </p:animMotion>
                                    <p:animEffect transition="in" filter="fade">
                                      <p:cBhvr>
                                        <p:cTn id="9" dur="500"/>
                                        <p:tgtEl>
                                          <p:spTgt spid="31"/>
                                        </p:tgtEl>
                                      </p:cBhvr>
                                    </p:animEffect>
                                  </p:childTnLst>
                                </p:cTn>
                              </p:par>
                              <p:par>
                                <p:cTn id="10" presetID="52" presetClass="entr" presetSubtype="0" fill="hold" nodeType="withEffect">
                                  <p:stCondLst>
                                    <p:cond delay="0"/>
                                  </p:stCondLst>
                                  <p:childTnLst>
                                    <p:set>
                                      <p:cBhvr>
                                        <p:cTn id="11" dur="1" fill="hold">
                                          <p:stCondLst>
                                            <p:cond delay="0"/>
                                          </p:stCondLst>
                                        </p:cTn>
                                        <p:tgtEl>
                                          <p:spTgt spid="61"/>
                                        </p:tgtEl>
                                        <p:attrNameLst>
                                          <p:attrName>style.visibility</p:attrName>
                                        </p:attrNameLst>
                                      </p:cBhvr>
                                      <p:to>
                                        <p:strVal val="visible"/>
                                      </p:to>
                                    </p:set>
                                    <p:animScale>
                                      <p:cBhvr>
                                        <p:cTn id="12" dur="500" decel="50000" fill="hold">
                                          <p:stCondLst>
                                            <p:cond delay="0"/>
                                          </p:stCondLst>
                                        </p:cTn>
                                        <p:tgtEl>
                                          <p:spTgt spid="6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500" decel="50000" fill="hold">
                                          <p:stCondLst>
                                            <p:cond delay="0"/>
                                          </p:stCondLst>
                                        </p:cTn>
                                        <p:tgtEl>
                                          <p:spTgt spid="61"/>
                                        </p:tgtEl>
                                        <p:attrNameLst>
                                          <p:attrName>ppt_x</p:attrName>
                                          <p:attrName>ppt_y</p:attrName>
                                        </p:attrNameLst>
                                      </p:cBhvr>
                                    </p:animMotion>
                                    <p:animEffect transition="in" filter="fade">
                                      <p:cBhvr>
                                        <p:cTn id="14" dur="500"/>
                                        <p:tgtEl>
                                          <p:spTgt spid="61"/>
                                        </p:tgtEl>
                                      </p:cBhvr>
                                    </p:animEffect>
                                  </p:childTnLst>
                                </p:cTn>
                              </p:par>
                              <p:par>
                                <p:cTn id="15" presetID="52" presetClass="entr" presetSubtype="0" fill="hold" nodeType="withEffect">
                                  <p:stCondLst>
                                    <p:cond delay="0"/>
                                  </p:stCondLst>
                                  <p:childTnLst>
                                    <p:set>
                                      <p:cBhvr>
                                        <p:cTn id="16" dur="1" fill="hold">
                                          <p:stCondLst>
                                            <p:cond delay="0"/>
                                          </p:stCondLst>
                                        </p:cTn>
                                        <p:tgtEl>
                                          <p:spTgt spid="70"/>
                                        </p:tgtEl>
                                        <p:attrNameLst>
                                          <p:attrName>style.visibility</p:attrName>
                                        </p:attrNameLst>
                                      </p:cBhvr>
                                      <p:to>
                                        <p:strVal val="visible"/>
                                      </p:to>
                                    </p:set>
                                    <p:animScale>
                                      <p:cBhvr>
                                        <p:cTn id="17" dur="500" decel="50000" fill="hold">
                                          <p:stCondLst>
                                            <p:cond delay="0"/>
                                          </p:stCondLst>
                                        </p:cTn>
                                        <p:tgtEl>
                                          <p:spTgt spid="7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500" decel="50000" fill="hold">
                                          <p:stCondLst>
                                            <p:cond delay="0"/>
                                          </p:stCondLst>
                                        </p:cTn>
                                        <p:tgtEl>
                                          <p:spTgt spid="70"/>
                                        </p:tgtEl>
                                        <p:attrNameLst>
                                          <p:attrName>ppt_x</p:attrName>
                                          <p:attrName>ppt_y</p:attrName>
                                        </p:attrNameLst>
                                      </p:cBhvr>
                                    </p:animMotion>
                                    <p:animEffect transition="in" filter="fade">
                                      <p:cBhvr>
                                        <p:cTn id="19" dur="500"/>
                                        <p:tgtEl>
                                          <p:spTgt spid="70"/>
                                        </p:tgtEl>
                                      </p:cBhvr>
                                    </p:animEffect>
                                  </p:childTnLst>
                                </p:cTn>
                              </p:par>
                              <p:par>
                                <p:cTn id="20" presetID="52" presetClass="entr" presetSubtype="0" fill="hold" nodeType="withEffect">
                                  <p:stCondLst>
                                    <p:cond delay="0"/>
                                  </p:stCondLst>
                                  <p:childTnLst>
                                    <p:set>
                                      <p:cBhvr>
                                        <p:cTn id="21" dur="1" fill="hold">
                                          <p:stCondLst>
                                            <p:cond delay="0"/>
                                          </p:stCondLst>
                                        </p:cTn>
                                        <p:tgtEl>
                                          <p:spTgt spid="16"/>
                                        </p:tgtEl>
                                        <p:attrNameLst>
                                          <p:attrName>style.visibility</p:attrName>
                                        </p:attrNameLst>
                                      </p:cBhvr>
                                      <p:to>
                                        <p:strVal val="visible"/>
                                      </p:to>
                                    </p:set>
                                    <p:animScale>
                                      <p:cBhvr>
                                        <p:cTn id="22" dur="5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500" decel="50000" fill="hold">
                                          <p:stCondLst>
                                            <p:cond delay="0"/>
                                          </p:stCondLst>
                                        </p:cTn>
                                        <p:tgtEl>
                                          <p:spTgt spid="16"/>
                                        </p:tgtEl>
                                        <p:attrNameLst>
                                          <p:attrName>ppt_x</p:attrName>
                                          <p:attrName>ppt_y</p:attrName>
                                        </p:attrNameLst>
                                      </p:cBhvr>
                                    </p:animMotion>
                                    <p:animEffect transition="in" filter="fade">
                                      <p:cBhvr>
                                        <p:cTn id="24" dur="500"/>
                                        <p:tgtEl>
                                          <p:spTgt spid="16"/>
                                        </p:tgtEl>
                                      </p:cBhvr>
                                    </p:animEffect>
                                  </p:childTnLst>
                                </p:cTn>
                              </p:par>
                            </p:childTnLst>
                          </p:cTn>
                        </p:par>
                      </p:childTnLst>
                    </p:cTn>
                  </p:par>
                  <p:par>
                    <p:cTn id="25" fill="hold">
                      <p:stCondLst>
                        <p:cond delay="indefinite"/>
                      </p:stCondLst>
                      <p:childTnLst>
                        <p:par>
                          <p:cTn id="26" fill="hold">
                            <p:stCondLst>
                              <p:cond delay="0"/>
                            </p:stCondLst>
                            <p:childTnLst>
                              <p:par>
                                <p:cTn id="27" presetID="31" presetClass="entr" presetSubtype="0" fill="hold" nodeType="clickEffect">
                                  <p:stCondLst>
                                    <p:cond delay="0"/>
                                  </p:stCondLst>
                                  <p:iterate type="lt">
                                    <p:tmPct val="5000"/>
                                  </p:iterate>
                                  <p:childTnLst>
                                    <p:set>
                                      <p:cBhvr>
                                        <p:cTn id="28" dur="1" fill="hold">
                                          <p:stCondLst>
                                            <p:cond delay="0"/>
                                          </p:stCondLst>
                                        </p:cTn>
                                        <p:tgtEl>
                                          <p:spTgt spid="7"/>
                                        </p:tgtEl>
                                        <p:attrNameLst>
                                          <p:attrName>style.visibility</p:attrName>
                                        </p:attrNameLst>
                                      </p:cBhvr>
                                      <p:to>
                                        <p:strVal val="visible"/>
                                      </p:to>
                                    </p:set>
                                    <p:anim calcmode="lin" valueType="num">
                                      <p:cBhvr>
                                        <p:cTn id="29" dur="500" fill="hold"/>
                                        <p:tgtEl>
                                          <p:spTgt spid="7"/>
                                        </p:tgtEl>
                                        <p:attrNameLst>
                                          <p:attrName>ppt_w</p:attrName>
                                        </p:attrNameLst>
                                      </p:cBhvr>
                                      <p:tavLst>
                                        <p:tav tm="0">
                                          <p:val>
                                            <p:fltVal val="0"/>
                                          </p:val>
                                        </p:tav>
                                        <p:tav tm="100000">
                                          <p:val>
                                            <p:strVal val="#ppt_w"/>
                                          </p:val>
                                        </p:tav>
                                      </p:tavLst>
                                    </p:anim>
                                    <p:anim calcmode="lin" valueType="num">
                                      <p:cBhvr>
                                        <p:cTn id="30" dur="500" fill="hold"/>
                                        <p:tgtEl>
                                          <p:spTgt spid="7"/>
                                        </p:tgtEl>
                                        <p:attrNameLst>
                                          <p:attrName>ppt_h</p:attrName>
                                        </p:attrNameLst>
                                      </p:cBhvr>
                                      <p:tavLst>
                                        <p:tav tm="0">
                                          <p:val>
                                            <p:fltVal val="0"/>
                                          </p:val>
                                        </p:tav>
                                        <p:tav tm="100000">
                                          <p:val>
                                            <p:strVal val="#ppt_h"/>
                                          </p:val>
                                        </p:tav>
                                      </p:tavLst>
                                    </p:anim>
                                    <p:anim calcmode="lin" valueType="num">
                                      <p:cBhvr>
                                        <p:cTn id="31" dur="500" fill="hold"/>
                                        <p:tgtEl>
                                          <p:spTgt spid="7"/>
                                        </p:tgtEl>
                                        <p:attrNameLst>
                                          <p:attrName>style.rotation</p:attrName>
                                        </p:attrNameLst>
                                      </p:cBhvr>
                                      <p:tavLst>
                                        <p:tav tm="0">
                                          <p:val>
                                            <p:fltVal val="90"/>
                                          </p:val>
                                        </p:tav>
                                        <p:tav tm="100000">
                                          <p:val>
                                            <p:fltVal val="0"/>
                                          </p:val>
                                        </p:tav>
                                      </p:tavLst>
                                    </p:anim>
                                    <p:animEffect transition="in" filter="fade">
                                      <p:cBhvr>
                                        <p:cTn id="32" dur="500"/>
                                        <p:tgtEl>
                                          <p:spTgt spid="7"/>
                                        </p:tgtEl>
                                      </p:cBhvr>
                                    </p:animEffect>
                                  </p:childTnLst>
                                </p:cTn>
                              </p:par>
                              <p:par>
                                <p:cTn id="33" presetID="31" presetClass="entr" presetSubtype="0" fill="hold" grpId="0" nodeType="withEffect">
                                  <p:stCondLst>
                                    <p:cond delay="0"/>
                                  </p:stCondLst>
                                  <p:iterate type="lt">
                                    <p:tmPct val="5000"/>
                                  </p:iterate>
                                  <p:childTnLst>
                                    <p:set>
                                      <p:cBhvr>
                                        <p:cTn id="34" dur="1" fill="hold">
                                          <p:stCondLst>
                                            <p:cond delay="0"/>
                                          </p:stCondLst>
                                        </p:cTn>
                                        <p:tgtEl>
                                          <p:spTgt spid="69"/>
                                        </p:tgtEl>
                                        <p:attrNameLst>
                                          <p:attrName>style.visibility</p:attrName>
                                        </p:attrNameLst>
                                      </p:cBhvr>
                                      <p:to>
                                        <p:strVal val="visible"/>
                                      </p:to>
                                    </p:set>
                                    <p:anim calcmode="lin" valueType="num">
                                      <p:cBhvr>
                                        <p:cTn id="35" dur="500" fill="hold"/>
                                        <p:tgtEl>
                                          <p:spTgt spid="69"/>
                                        </p:tgtEl>
                                        <p:attrNameLst>
                                          <p:attrName>ppt_w</p:attrName>
                                        </p:attrNameLst>
                                      </p:cBhvr>
                                      <p:tavLst>
                                        <p:tav tm="0">
                                          <p:val>
                                            <p:fltVal val="0"/>
                                          </p:val>
                                        </p:tav>
                                        <p:tav tm="100000">
                                          <p:val>
                                            <p:strVal val="#ppt_w"/>
                                          </p:val>
                                        </p:tav>
                                      </p:tavLst>
                                    </p:anim>
                                    <p:anim calcmode="lin" valueType="num">
                                      <p:cBhvr>
                                        <p:cTn id="36" dur="500" fill="hold"/>
                                        <p:tgtEl>
                                          <p:spTgt spid="69"/>
                                        </p:tgtEl>
                                        <p:attrNameLst>
                                          <p:attrName>ppt_h</p:attrName>
                                        </p:attrNameLst>
                                      </p:cBhvr>
                                      <p:tavLst>
                                        <p:tav tm="0">
                                          <p:val>
                                            <p:fltVal val="0"/>
                                          </p:val>
                                        </p:tav>
                                        <p:tav tm="100000">
                                          <p:val>
                                            <p:strVal val="#ppt_h"/>
                                          </p:val>
                                        </p:tav>
                                      </p:tavLst>
                                    </p:anim>
                                    <p:anim calcmode="lin" valueType="num">
                                      <p:cBhvr>
                                        <p:cTn id="37" dur="500" fill="hold"/>
                                        <p:tgtEl>
                                          <p:spTgt spid="69"/>
                                        </p:tgtEl>
                                        <p:attrNameLst>
                                          <p:attrName>style.rotation</p:attrName>
                                        </p:attrNameLst>
                                      </p:cBhvr>
                                      <p:tavLst>
                                        <p:tav tm="0">
                                          <p:val>
                                            <p:fltVal val="90"/>
                                          </p:val>
                                        </p:tav>
                                        <p:tav tm="100000">
                                          <p:val>
                                            <p:fltVal val="0"/>
                                          </p:val>
                                        </p:tav>
                                      </p:tavLst>
                                    </p:anim>
                                    <p:animEffect transition="in" filter="fade">
                                      <p:cBhvr>
                                        <p:cTn id="38" dur="500"/>
                                        <p:tgtEl>
                                          <p:spTgt spid="69"/>
                                        </p:tgtEl>
                                      </p:cBhvr>
                                    </p:animEffect>
                                  </p:childTnLst>
                                </p:cTn>
                              </p:par>
                              <p:par>
                                <p:cTn id="39" presetID="31" presetClass="entr" presetSubtype="0" fill="hold" nodeType="withEffect">
                                  <p:stCondLst>
                                    <p:cond delay="0"/>
                                  </p:stCondLst>
                                  <p:iterate type="lt">
                                    <p:tmPct val="5000"/>
                                  </p:iterate>
                                  <p:childTnLst>
                                    <p:set>
                                      <p:cBhvr>
                                        <p:cTn id="40" dur="1" fill="hold">
                                          <p:stCondLst>
                                            <p:cond delay="0"/>
                                          </p:stCondLst>
                                        </p:cTn>
                                        <p:tgtEl>
                                          <p:spTgt spid="10"/>
                                        </p:tgtEl>
                                        <p:attrNameLst>
                                          <p:attrName>style.visibility</p:attrName>
                                        </p:attrNameLst>
                                      </p:cBhvr>
                                      <p:to>
                                        <p:strVal val="visible"/>
                                      </p:to>
                                    </p:set>
                                    <p:anim calcmode="lin" valueType="num">
                                      <p:cBhvr>
                                        <p:cTn id="41" dur="500" fill="hold"/>
                                        <p:tgtEl>
                                          <p:spTgt spid="10"/>
                                        </p:tgtEl>
                                        <p:attrNameLst>
                                          <p:attrName>ppt_w</p:attrName>
                                        </p:attrNameLst>
                                      </p:cBhvr>
                                      <p:tavLst>
                                        <p:tav tm="0">
                                          <p:val>
                                            <p:fltVal val="0"/>
                                          </p:val>
                                        </p:tav>
                                        <p:tav tm="100000">
                                          <p:val>
                                            <p:strVal val="#ppt_w"/>
                                          </p:val>
                                        </p:tav>
                                      </p:tavLst>
                                    </p:anim>
                                    <p:anim calcmode="lin" valueType="num">
                                      <p:cBhvr>
                                        <p:cTn id="42" dur="500" fill="hold"/>
                                        <p:tgtEl>
                                          <p:spTgt spid="10"/>
                                        </p:tgtEl>
                                        <p:attrNameLst>
                                          <p:attrName>ppt_h</p:attrName>
                                        </p:attrNameLst>
                                      </p:cBhvr>
                                      <p:tavLst>
                                        <p:tav tm="0">
                                          <p:val>
                                            <p:fltVal val="0"/>
                                          </p:val>
                                        </p:tav>
                                        <p:tav tm="100000">
                                          <p:val>
                                            <p:strVal val="#ppt_h"/>
                                          </p:val>
                                        </p:tav>
                                      </p:tavLst>
                                    </p:anim>
                                    <p:anim calcmode="lin" valueType="num">
                                      <p:cBhvr>
                                        <p:cTn id="43" dur="500" fill="hold"/>
                                        <p:tgtEl>
                                          <p:spTgt spid="10"/>
                                        </p:tgtEl>
                                        <p:attrNameLst>
                                          <p:attrName>style.rotation</p:attrName>
                                        </p:attrNameLst>
                                      </p:cBhvr>
                                      <p:tavLst>
                                        <p:tav tm="0">
                                          <p:val>
                                            <p:fltVal val="90"/>
                                          </p:val>
                                        </p:tav>
                                        <p:tav tm="100000">
                                          <p:val>
                                            <p:fltVal val="0"/>
                                          </p:val>
                                        </p:tav>
                                      </p:tavLst>
                                    </p:anim>
                                    <p:animEffect transition="in" filter="fade">
                                      <p:cBhvr>
                                        <p:cTn id="44" dur="500"/>
                                        <p:tgtEl>
                                          <p:spTgt spid="10"/>
                                        </p:tgtEl>
                                      </p:cBhvr>
                                    </p:animEffect>
                                  </p:childTnLst>
                                </p:cTn>
                              </p:par>
                              <p:par>
                                <p:cTn id="45" presetID="31" presetClass="entr" presetSubtype="0" fill="hold" grpId="0" nodeType="withEffect">
                                  <p:stCondLst>
                                    <p:cond delay="0"/>
                                  </p:stCondLst>
                                  <p:iterate type="lt">
                                    <p:tmPct val="5000"/>
                                  </p:iterate>
                                  <p:childTnLst>
                                    <p:set>
                                      <p:cBhvr>
                                        <p:cTn id="46" dur="1" fill="hold">
                                          <p:stCondLst>
                                            <p:cond delay="0"/>
                                          </p:stCondLst>
                                        </p:cTn>
                                        <p:tgtEl>
                                          <p:spTgt spid="55"/>
                                        </p:tgtEl>
                                        <p:attrNameLst>
                                          <p:attrName>style.visibility</p:attrName>
                                        </p:attrNameLst>
                                      </p:cBhvr>
                                      <p:to>
                                        <p:strVal val="visible"/>
                                      </p:to>
                                    </p:set>
                                    <p:anim calcmode="lin" valueType="num">
                                      <p:cBhvr>
                                        <p:cTn id="47" dur="500" fill="hold"/>
                                        <p:tgtEl>
                                          <p:spTgt spid="55"/>
                                        </p:tgtEl>
                                        <p:attrNameLst>
                                          <p:attrName>ppt_w</p:attrName>
                                        </p:attrNameLst>
                                      </p:cBhvr>
                                      <p:tavLst>
                                        <p:tav tm="0">
                                          <p:val>
                                            <p:fltVal val="0"/>
                                          </p:val>
                                        </p:tav>
                                        <p:tav tm="100000">
                                          <p:val>
                                            <p:strVal val="#ppt_w"/>
                                          </p:val>
                                        </p:tav>
                                      </p:tavLst>
                                    </p:anim>
                                    <p:anim calcmode="lin" valueType="num">
                                      <p:cBhvr>
                                        <p:cTn id="48" dur="500" fill="hold"/>
                                        <p:tgtEl>
                                          <p:spTgt spid="55"/>
                                        </p:tgtEl>
                                        <p:attrNameLst>
                                          <p:attrName>ppt_h</p:attrName>
                                        </p:attrNameLst>
                                      </p:cBhvr>
                                      <p:tavLst>
                                        <p:tav tm="0">
                                          <p:val>
                                            <p:fltVal val="0"/>
                                          </p:val>
                                        </p:tav>
                                        <p:tav tm="100000">
                                          <p:val>
                                            <p:strVal val="#ppt_h"/>
                                          </p:val>
                                        </p:tav>
                                      </p:tavLst>
                                    </p:anim>
                                    <p:anim calcmode="lin" valueType="num">
                                      <p:cBhvr>
                                        <p:cTn id="49" dur="500" fill="hold"/>
                                        <p:tgtEl>
                                          <p:spTgt spid="55"/>
                                        </p:tgtEl>
                                        <p:attrNameLst>
                                          <p:attrName>style.rotation</p:attrName>
                                        </p:attrNameLst>
                                      </p:cBhvr>
                                      <p:tavLst>
                                        <p:tav tm="0">
                                          <p:val>
                                            <p:fltVal val="90"/>
                                          </p:val>
                                        </p:tav>
                                        <p:tav tm="100000">
                                          <p:val>
                                            <p:fltVal val="0"/>
                                          </p:val>
                                        </p:tav>
                                      </p:tavLst>
                                    </p:anim>
                                    <p:animEffect transition="in" filter="fade">
                                      <p:cBhvr>
                                        <p:cTn id="50" dur="500"/>
                                        <p:tgtEl>
                                          <p:spTgt spid="55"/>
                                        </p:tgtEl>
                                      </p:cBhvr>
                                    </p:animEffect>
                                  </p:childTnLst>
                                </p:cTn>
                              </p:par>
                              <p:par>
                                <p:cTn id="51" presetID="31" presetClass="entr" presetSubtype="0" fill="hold" grpId="0" nodeType="withEffect">
                                  <p:stCondLst>
                                    <p:cond delay="0"/>
                                  </p:stCondLst>
                                  <p:iterate type="lt">
                                    <p:tmPct val="5000"/>
                                  </p:iterate>
                                  <p:childTnLst>
                                    <p:set>
                                      <p:cBhvr>
                                        <p:cTn id="52" dur="1" fill="hold">
                                          <p:stCondLst>
                                            <p:cond delay="0"/>
                                          </p:stCondLst>
                                        </p:cTn>
                                        <p:tgtEl>
                                          <p:spTgt spid="62"/>
                                        </p:tgtEl>
                                        <p:attrNameLst>
                                          <p:attrName>style.visibility</p:attrName>
                                        </p:attrNameLst>
                                      </p:cBhvr>
                                      <p:to>
                                        <p:strVal val="visible"/>
                                      </p:to>
                                    </p:set>
                                    <p:anim calcmode="lin" valueType="num">
                                      <p:cBhvr>
                                        <p:cTn id="53" dur="500" fill="hold"/>
                                        <p:tgtEl>
                                          <p:spTgt spid="62"/>
                                        </p:tgtEl>
                                        <p:attrNameLst>
                                          <p:attrName>ppt_w</p:attrName>
                                        </p:attrNameLst>
                                      </p:cBhvr>
                                      <p:tavLst>
                                        <p:tav tm="0">
                                          <p:val>
                                            <p:fltVal val="0"/>
                                          </p:val>
                                        </p:tav>
                                        <p:tav tm="100000">
                                          <p:val>
                                            <p:strVal val="#ppt_w"/>
                                          </p:val>
                                        </p:tav>
                                      </p:tavLst>
                                    </p:anim>
                                    <p:anim calcmode="lin" valueType="num">
                                      <p:cBhvr>
                                        <p:cTn id="54" dur="500" fill="hold"/>
                                        <p:tgtEl>
                                          <p:spTgt spid="62"/>
                                        </p:tgtEl>
                                        <p:attrNameLst>
                                          <p:attrName>ppt_h</p:attrName>
                                        </p:attrNameLst>
                                      </p:cBhvr>
                                      <p:tavLst>
                                        <p:tav tm="0">
                                          <p:val>
                                            <p:fltVal val="0"/>
                                          </p:val>
                                        </p:tav>
                                        <p:tav tm="100000">
                                          <p:val>
                                            <p:strVal val="#ppt_h"/>
                                          </p:val>
                                        </p:tav>
                                      </p:tavLst>
                                    </p:anim>
                                    <p:anim calcmode="lin" valueType="num">
                                      <p:cBhvr>
                                        <p:cTn id="55" dur="500" fill="hold"/>
                                        <p:tgtEl>
                                          <p:spTgt spid="62"/>
                                        </p:tgtEl>
                                        <p:attrNameLst>
                                          <p:attrName>style.rotation</p:attrName>
                                        </p:attrNameLst>
                                      </p:cBhvr>
                                      <p:tavLst>
                                        <p:tav tm="0">
                                          <p:val>
                                            <p:fltVal val="90"/>
                                          </p:val>
                                        </p:tav>
                                        <p:tav tm="100000">
                                          <p:val>
                                            <p:fltVal val="0"/>
                                          </p:val>
                                        </p:tav>
                                      </p:tavLst>
                                    </p:anim>
                                    <p:animEffect transition="in" filter="fade">
                                      <p:cBhvr>
                                        <p:cTn id="56" dur="500"/>
                                        <p:tgtEl>
                                          <p:spTgt spid="62"/>
                                        </p:tgtEl>
                                      </p:cBhvr>
                                    </p:animEffect>
                                  </p:childTnLst>
                                </p:cTn>
                              </p:par>
                              <p:par>
                                <p:cTn id="57" presetID="31" presetClass="entr" presetSubtype="0" fill="hold" nodeType="withEffect">
                                  <p:stCondLst>
                                    <p:cond delay="0"/>
                                  </p:stCondLst>
                                  <p:iterate type="lt">
                                    <p:tmPct val="5000"/>
                                  </p:iterate>
                                  <p:childTnLst>
                                    <p:set>
                                      <p:cBhvr>
                                        <p:cTn id="58" dur="1" fill="hold">
                                          <p:stCondLst>
                                            <p:cond delay="0"/>
                                          </p:stCondLst>
                                        </p:cTn>
                                        <p:tgtEl>
                                          <p:spTgt spid="34"/>
                                        </p:tgtEl>
                                        <p:attrNameLst>
                                          <p:attrName>style.visibility</p:attrName>
                                        </p:attrNameLst>
                                      </p:cBhvr>
                                      <p:to>
                                        <p:strVal val="visible"/>
                                      </p:to>
                                    </p:set>
                                    <p:anim calcmode="lin" valueType="num">
                                      <p:cBhvr>
                                        <p:cTn id="59" dur="500" fill="hold"/>
                                        <p:tgtEl>
                                          <p:spTgt spid="34"/>
                                        </p:tgtEl>
                                        <p:attrNameLst>
                                          <p:attrName>ppt_w</p:attrName>
                                        </p:attrNameLst>
                                      </p:cBhvr>
                                      <p:tavLst>
                                        <p:tav tm="0">
                                          <p:val>
                                            <p:fltVal val="0"/>
                                          </p:val>
                                        </p:tav>
                                        <p:tav tm="100000">
                                          <p:val>
                                            <p:strVal val="#ppt_w"/>
                                          </p:val>
                                        </p:tav>
                                      </p:tavLst>
                                    </p:anim>
                                    <p:anim calcmode="lin" valueType="num">
                                      <p:cBhvr>
                                        <p:cTn id="60" dur="500" fill="hold"/>
                                        <p:tgtEl>
                                          <p:spTgt spid="34"/>
                                        </p:tgtEl>
                                        <p:attrNameLst>
                                          <p:attrName>ppt_h</p:attrName>
                                        </p:attrNameLst>
                                      </p:cBhvr>
                                      <p:tavLst>
                                        <p:tav tm="0">
                                          <p:val>
                                            <p:fltVal val="0"/>
                                          </p:val>
                                        </p:tav>
                                        <p:tav tm="100000">
                                          <p:val>
                                            <p:strVal val="#ppt_h"/>
                                          </p:val>
                                        </p:tav>
                                      </p:tavLst>
                                    </p:anim>
                                    <p:anim calcmode="lin" valueType="num">
                                      <p:cBhvr>
                                        <p:cTn id="61" dur="500" fill="hold"/>
                                        <p:tgtEl>
                                          <p:spTgt spid="34"/>
                                        </p:tgtEl>
                                        <p:attrNameLst>
                                          <p:attrName>style.rotation</p:attrName>
                                        </p:attrNameLst>
                                      </p:cBhvr>
                                      <p:tavLst>
                                        <p:tav tm="0">
                                          <p:val>
                                            <p:fltVal val="90"/>
                                          </p:val>
                                        </p:tav>
                                        <p:tav tm="100000">
                                          <p:val>
                                            <p:fltVal val="0"/>
                                          </p:val>
                                        </p:tav>
                                      </p:tavLst>
                                    </p:anim>
                                    <p:animEffect transition="in" filter="fade">
                                      <p:cBhvr>
                                        <p:cTn id="62" dur="500"/>
                                        <p:tgtEl>
                                          <p:spTgt spid="34"/>
                                        </p:tgtEl>
                                      </p:cBhvr>
                                    </p:animEffect>
                                  </p:childTnLst>
                                </p:cTn>
                              </p:par>
                            </p:childTnLst>
                          </p:cTn>
                        </p:par>
                      </p:childTnLst>
                    </p:cTn>
                  </p:par>
                  <p:par>
                    <p:cTn id="63" fill="hold">
                      <p:stCondLst>
                        <p:cond delay="indefinite"/>
                      </p:stCondLst>
                      <p:childTnLst>
                        <p:par>
                          <p:cTn id="64" fill="hold">
                            <p:stCondLst>
                              <p:cond delay="0"/>
                            </p:stCondLst>
                            <p:childTnLst>
                              <p:par>
                                <p:cTn id="65" presetID="23" presetClass="entr" presetSubtype="16" fill="hold" grpId="0" nodeType="clickEffect">
                                  <p:stCondLst>
                                    <p:cond delay="0"/>
                                  </p:stCondLst>
                                  <p:childTnLst>
                                    <p:set>
                                      <p:cBhvr>
                                        <p:cTn id="66" dur="1" fill="hold">
                                          <p:stCondLst>
                                            <p:cond delay="0"/>
                                          </p:stCondLst>
                                        </p:cTn>
                                        <p:tgtEl>
                                          <p:spTgt spid="56"/>
                                        </p:tgtEl>
                                        <p:attrNameLst>
                                          <p:attrName>style.visibility</p:attrName>
                                        </p:attrNameLst>
                                      </p:cBhvr>
                                      <p:to>
                                        <p:strVal val="visible"/>
                                      </p:to>
                                    </p:set>
                                    <p:anim calcmode="lin" valueType="num">
                                      <p:cBhvr>
                                        <p:cTn id="67" dur="500" fill="hold"/>
                                        <p:tgtEl>
                                          <p:spTgt spid="56"/>
                                        </p:tgtEl>
                                        <p:attrNameLst>
                                          <p:attrName>ppt_w</p:attrName>
                                        </p:attrNameLst>
                                      </p:cBhvr>
                                      <p:tavLst>
                                        <p:tav tm="0">
                                          <p:val>
                                            <p:fltVal val="0"/>
                                          </p:val>
                                        </p:tav>
                                        <p:tav tm="100000">
                                          <p:val>
                                            <p:strVal val="#ppt_w"/>
                                          </p:val>
                                        </p:tav>
                                      </p:tavLst>
                                    </p:anim>
                                    <p:anim calcmode="lin" valueType="num">
                                      <p:cBhvr>
                                        <p:cTn id="68" dur="500" fill="hold"/>
                                        <p:tgtEl>
                                          <p:spTgt spid="56"/>
                                        </p:tgtEl>
                                        <p:attrNameLst>
                                          <p:attrName>ppt_h</p:attrName>
                                        </p:attrNameLst>
                                      </p:cBhvr>
                                      <p:tavLst>
                                        <p:tav tm="0">
                                          <p:val>
                                            <p:fltVal val="0"/>
                                          </p:val>
                                        </p:tav>
                                        <p:tav tm="100000">
                                          <p:val>
                                            <p:strVal val="#ppt_h"/>
                                          </p:val>
                                        </p:tav>
                                      </p:tavLst>
                                    </p:anim>
                                  </p:childTnLst>
                                </p:cTn>
                              </p:par>
                              <p:par>
                                <p:cTn id="69" presetID="23" presetClass="entr" presetSubtype="16" fill="hold" nodeType="withEffect">
                                  <p:stCondLst>
                                    <p:cond delay="0"/>
                                  </p:stCondLst>
                                  <p:childTnLst>
                                    <p:set>
                                      <p:cBhvr>
                                        <p:cTn id="70" dur="1" fill="hold">
                                          <p:stCondLst>
                                            <p:cond delay="0"/>
                                          </p:stCondLst>
                                        </p:cTn>
                                        <p:tgtEl>
                                          <p:spTgt spid="13"/>
                                        </p:tgtEl>
                                        <p:attrNameLst>
                                          <p:attrName>style.visibility</p:attrName>
                                        </p:attrNameLst>
                                      </p:cBhvr>
                                      <p:to>
                                        <p:strVal val="visible"/>
                                      </p:to>
                                    </p:set>
                                    <p:anim calcmode="lin" valueType="num">
                                      <p:cBhvr>
                                        <p:cTn id="71" dur="500" fill="hold"/>
                                        <p:tgtEl>
                                          <p:spTgt spid="13"/>
                                        </p:tgtEl>
                                        <p:attrNameLst>
                                          <p:attrName>ppt_w</p:attrName>
                                        </p:attrNameLst>
                                      </p:cBhvr>
                                      <p:tavLst>
                                        <p:tav tm="0">
                                          <p:val>
                                            <p:fltVal val="0"/>
                                          </p:val>
                                        </p:tav>
                                        <p:tav tm="100000">
                                          <p:val>
                                            <p:strVal val="#ppt_w"/>
                                          </p:val>
                                        </p:tav>
                                      </p:tavLst>
                                    </p:anim>
                                    <p:anim calcmode="lin" valueType="num">
                                      <p:cBhvr>
                                        <p:cTn id="72" dur="500" fill="hold"/>
                                        <p:tgtEl>
                                          <p:spTgt spid="13"/>
                                        </p:tgtEl>
                                        <p:attrNameLst>
                                          <p:attrName>ppt_h</p:attrName>
                                        </p:attrNameLst>
                                      </p:cBhvr>
                                      <p:tavLst>
                                        <p:tav tm="0">
                                          <p:val>
                                            <p:fltVal val="0"/>
                                          </p:val>
                                        </p:tav>
                                        <p:tav tm="100000">
                                          <p:val>
                                            <p:strVal val="#ppt_h"/>
                                          </p:val>
                                        </p:tav>
                                      </p:tavLst>
                                    </p:anim>
                                  </p:childTnLst>
                                </p:cTn>
                              </p:par>
                              <p:par>
                                <p:cTn id="73" presetID="23" presetClass="entr" presetSubtype="16" fill="hold" nodeType="withEffect">
                                  <p:stCondLst>
                                    <p:cond delay="0"/>
                                  </p:stCondLst>
                                  <p:childTnLst>
                                    <p:set>
                                      <p:cBhvr>
                                        <p:cTn id="74" dur="1" fill="hold">
                                          <p:stCondLst>
                                            <p:cond delay="0"/>
                                          </p:stCondLst>
                                        </p:cTn>
                                        <p:tgtEl>
                                          <p:spTgt spid="37"/>
                                        </p:tgtEl>
                                        <p:attrNameLst>
                                          <p:attrName>style.visibility</p:attrName>
                                        </p:attrNameLst>
                                      </p:cBhvr>
                                      <p:to>
                                        <p:strVal val="visible"/>
                                      </p:to>
                                    </p:set>
                                    <p:anim calcmode="lin" valueType="num">
                                      <p:cBhvr>
                                        <p:cTn id="75" dur="500" fill="hold"/>
                                        <p:tgtEl>
                                          <p:spTgt spid="37"/>
                                        </p:tgtEl>
                                        <p:attrNameLst>
                                          <p:attrName>ppt_w</p:attrName>
                                        </p:attrNameLst>
                                      </p:cBhvr>
                                      <p:tavLst>
                                        <p:tav tm="0">
                                          <p:val>
                                            <p:fltVal val="0"/>
                                          </p:val>
                                        </p:tav>
                                        <p:tav tm="100000">
                                          <p:val>
                                            <p:strVal val="#ppt_w"/>
                                          </p:val>
                                        </p:tav>
                                      </p:tavLst>
                                    </p:anim>
                                    <p:anim calcmode="lin" valueType="num">
                                      <p:cBhvr>
                                        <p:cTn id="76" dur="500" fill="hold"/>
                                        <p:tgtEl>
                                          <p:spTgt spid="37"/>
                                        </p:tgtEl>
                                        <p:attrNameLst>
                                          <p:attrName>ppt_h</p:attrName>
                                        </p:attrNameLst>
                                      </p:cBhvr>
                                      <p:tavLst>
                                        <p:tav tm="0">
                                          <p:val>
                                            <p:fltVal val="0"/>
                                          </p:val>
                                        </p:tav>
                                        <p:tav tm="100000">
                                          <p:val>
                                            <p:strVal val="#ppt_h"/>
                                          </p:val>
                                        </p:tav>
                                      </p:tavLst>
                                    </p:anim>
                                  </p:childTnLst>
                                </p:cTn>
                              </p:par>
                              <p:par>
                                <p:cTn id="77" presetID="23" presetClass="entr" presetSubtype="16" fill="hold" grpId="0" nodeType="withEffect">
                                  <p:stCondLst>
                                    <p:cond delay="0"/>
                                  </p:stCondLst>
                                  <p:childTnLst>
                                    <p:set>
                                      <p:cBhvr>
                                        <p:cTn id="78" dur="1" fill="hold">
                                          <p:stCondLst>
                                            <p:cond delay="0"/>
                                          </p:stCondLst>
                                        </p:cTn>
                                        <p:tgtEl>
                                          <p:spTgt spid="59"/>
                                        </p:tgtEl>
                                        <p:attrNameLst>
                                          <p:attrName>style.visibility</p:attrName>
                                        </p:attrNameLst>
                                      </p:cBhvr>
                                      <p:to>
                                        <p:strVal val="visible"/>
                                      </p:to>
                                    </p:set>
                                    <p:anim calcmode="lin" valueType="num">
                                      <p:cBhvr>
                                        <p:cTn id="79" dur="500" fill="hold"/>
                                        <p:tgtEl>
                                          <p:spTgt spid="59"/>
                                        </p:tgtEl>
                                        <p:attrNameLst>
                                          <p:attrName>ppt_w</p:attrName>
                                        </p:attrNameLst>
                                      </p:cBhvr>
                                      <p:tavLst>
                                        <p:tav tm="0">
                                          <p:val>
                                            <p:fltVal val="0"/>
                                          </p:val>
                                        </p:tav>
                                        <p:tav tm="100000">
                                          <p:val>
                                            <p:strVal val="#ppt_w"/>
                                          </p:val>
                                        </p:tav>
                                      </p:tavLst>
                                    </p:anim>
                                    <p:anim calcmode="lin" valueType="num">
                                      <p:cBhvr>
                                        <p:cTn id="80" dur="500" fill="hold"/>
                                        <p:tgtEl>
                                          <p:spTgt spid="59"/>
                                        </p:tgtEl>
                                        <p:attrNameLst>
                                          <p:attrName>ppt_h</p:attrName>
                                        </p:attrNameLst>
                                      </p:cBhvr>
                                      <p:tavLst>
                                        <p:tav tm="0">
                                          <p:val>
                                            <p:fltVal val="0"/>
                                          </p:val>
                                        </p:tav>
                                        <p:tav tm="100000">
                                          <p:val>
                                            <p:strVal val="#ppt_h"/>
                                          </p:val>
                                        </p:tav>
                                      </p:tavLst>
                                    </p:anim>
                                  </p:childTnLst>
                                </p:cTn>
                              </p:par>
                            </p:childTnLst>
                          </p:cTn>
                        </p:par>
                      </p:childTnLst>
                    </p:cTn>
                  </p:par>
                  <p:par>
                    <p:cTn id="81" fill="hold">
                      <p:stCondLst>
                        <p:cond delay="indefinite"/>
                      </p:stCondLst>
                      <p:childTnLst>
                        <p:par>
                          <p:cTn id="82" fill="hold">
                            <p:stCondLst>
                              <p:cond delay="0"/>
                            </p:stCondLst>
                            <p:childTnLst>
                              <p:par>
                                <p:cTn id="83" presetID="29" presetClass="entr" presetSubtype="0" fill="hold" grpId="0" nodeType="clickEffect">
                                  <p:stCondLst>
                                    <p:cond delay="0"/>
                                  </p:stCondLst>
                                  <p:childTnLst>
                                    <p:set>
                                      <p:cBhvr>
                                        <p:cTn id="84" dur="1" fill="hold">
                                          <p:stCondLst>
                                            <p:cond delay="0"/>
                                          </p:stCondLst>
                                        </p:cTn>
                                        <p:tgtEl>
                                          <p:spTgt spid="57"/>
                                        </p:tgtEl>
                                        <p:attrNameLst>
                                          <p:attrName>style.visibility</p:attrName>
                                        </p:attrNameLst>
                                      </p:cBhvr>
                                      <p:to>
                                        <p:strVal val="visible"/>
                                      </p:to>
                                    </p:set>
                                    <p:anim calcmode="lin" valueType="num">
                                      <p:cBhvr>
                                        <p:cTn id="85" dur="500" fill="hold"/>
                                        <p:tgtEl>
                                          <p:spTgt spid="57"/>
                                        </p:tgtEl>
                                        <p:attrNameLst>
                                          <p:attrName>ppt_x</p:attrName>
                                        </p:attrNameLst>
                                      </p:cBhvr>
                                      <p:tavLst>
                                        <p:tav tm="0">
                                          <p:val>
                                            <p:strVal val="#ppt_x-.2"/>
                                          </p:val>
                                        </p:tav>
                                        <p:tav tm="100000">
                                          <p:val>
                                            <p:strVal val="#ppt_x"/>
                                          </p:val>
                                        </p:tav>
                                      </p:tavLst>
                                    </p:anim>
                                    <p:anim calcmode="lin" valueType="num">
                                      <p:cBhvr>
                                        <p:cTn id="86" dur="500" fill="hold"/>
                                        <p:tgtEl>
                                          <p:spTgt spid="57"/>
                                        </p:tgtEl>
                                        <p:attrNameLst>
                                          <p:attrName>ppt_y</p:attrName>
                                        </p:attrNameLst>
                                      </p:cBhvr>
                                      <p:tavLst>
                                        <p:tav tm="0">
                                          <p:val>
                                            <p:strVal val="#ppt_y"/>
                                          </p:val>
                                        </p:tav>
                                        <p:tav tm="100000">
                                          <p:val>
                                            <p:strVal val="#ppt_y"/>
                                          </p:val>
                                        </p:tav>
                                      </p:tavLst>
                                    </p:anim>
                                    <p:animEffect transition="in" filter="wipe(right)" prLst="gradientSize: 0.1">
                                      <p:cBhvr>
                                        <p:cTn id="87" dur="500"/>
                                        <p:tgtEl>
                                          <p:spTgt spid="57"/>
                                        </p:tgtEl>
                                      </p:cBhvr>
                                    </p:animEffect>
                                  </p:childTnLst>
                                </p:cTn>
                              </p:par>
                              <p:par>
                                <p:cTn id="88" presetID="29" presetClass="entr" presetSubtype="0" fill="hold" nodeType="withEffect">
                                  <p:stCondLst>
                                    <p:cond delay="0"/>
                                  </p:stCondLst>
                                  <p:childTnLst>
                                    <p:set>
                                      <p:cBhvr>
                                        <p:cTn id="89" dur="1" fill="hold">
                                          <p:stCondLst>
                                            <p:cond delay="0"/>
                                          </p:stCondLst>
                                        </p:cTn>
                                        <p:tgtEl>
                                          <p:spTgt spid="19"/>
                                        </p:tgtEl>
                                        <p:attrNameLst>
                                          <p:attrName>style.visibility</p:attrName>
                                        </p:attrNameLst>
                                      </p:cBhvr>
                                      <p:to>
                                        <p:strVal val="visible"/>
                                      </p:to>
                                    </p:set>
                                    <p:anim calcmode="lin" valueType="num">
                                      <p:cBhvr>
                                        <p:cTn id="90" dur="500" fill="hold"/>
                                        <p:tgtEl>
                                          <p:spTgt spid="19"/>
                                        </p:tgtEl>
                                        <p:attrNameLst>
                                          <p:attrName>ppt_x</p:attrName>
                                        </p:attrNameLst>
                                      </p:cBhvr>
                                      <p:tavLst>
                                        <p:tav tm="0">
                                          <p:val>
                                            <p:strVal val="#ppt_x-.2"/>
                                          </p:val>
                                        </p:tav>
                                        <p:tav tm="100000">
                                          <p:val>
                                            <p:strVal val="#ppt_x"/>
                                          </p:val>
                                        </p:tav>
                                      </p:tavLst>
                                    </p:anim>
                                    <p:anim calcmode="lin" valueType="num">
                                      <p:cBhvr>
                                        <p:cTn id="91" dur="500" fill="hold"/>
                                        <p:tgtEl>
                                          <p:spTgt spid="19"/>
                                        </p:tgtEl>
                                        <p:attrNameLst>
                                          <p:attrName>ppt_y</p:attrName>
                                        </p:attrNameLst>
                                      </p:cBhvr>
                                      <p:tavLst>
                                        <p:tav tm="0">
                                          <p:val>
                                            <p:strVal val="#ppt_y"/>
                                          </p:val>
                                        </p:tav>
                                        <p:tav tm="100000">
                                          <p:val>
                                            <p:strVal val="#ppt_y"/>
                                          </p:val>
                                        </p:tav>
                                      </p:tavLst>
                                    </p:anim>
                                    <p:animEffect transition="in" filter="wipe(right)" prLst="gradientSize: 0.1">
                                      <p:cBhvr>
                                        <p:cTn id="92" dur="500"/>
                                        <p:tgtEl>
                                          <p:spTgt spid="19"/>
                                        </p:tgtEl>
                                      </p:cBhvr>
                                    </p:animEffect>
                                  </p:childTnLst>
                                </p:cTn>
                              </p:par>
                              <p:par>
                                <p:cTn id="93" presetID="29" presetClass="entr" presetSubtype="0" fill="hold" grpId="0" nodeType="withEffect">
                                  <p:stCondLst>
                                    <p:cond delay="0"/>
                                  </p:stCondLst>
                                  <p:childTnLst>
                                    <p:set>
                                      <p:cBhvr>
                                        <p:cTn id="94" dur="1" fill="hold">
                                          <p:stCondLst>
                                            <p:cond delay="0"/>
                                          </p:stCondLst>
                                        </p:cTn>
                                        <p:tgtEl>
                                          <p:spTgt spid="64"/>
                                        </p:tgtEl>
                                        <p:attrNameLst>
                                          <p:attrName>style.visibility</p:attrName>
                                        </p:attrNameLst>
                                      </p:cBhvr>
                                      <p:to>
                                        <p:strVal val="visible"/>
                                      </p:to>
                                    </p:set>
                                    <p:anim calcmode="lin" valueType="num">
                                      <p:cBhvr>
                                        <p:cTn id="95" dur="500" fill="hold"/>
                                        <p:tgtEl>
                                          <p:spTgt spid="64"/>
                                        </p:tgtEl>
                                        <p:attrNameLst>
                                          <p:attrName>ppt_x</p:attrName>
                                        </p:attrNameLst>
                                      </p:cBhvr>
                                      <p:tavLst>
                                        <p:tav tm="0">
                                          <p:val>
                                            <p:strVal val="#ppt_x-.2"/>
                                          </p:val>
                                        </p:tav>
                                        <p:tav tm="100000">
                                          <p:val>
                                            <p:strVal val="#ppt_x"/>
                                          </p:val>
                                        </p:tav>
                                      </p:tavLst>
                                    </p:anim>
                                    <p:anim calcmode="lin" valueType="num">
                                      <p:cBhvr>
                                        <p:cTn id="96" dur="500" fill="hold"/>
                                        <p:tgtEl>
                                          <p:spTgt spid="64"/>
                                        </p:tgtEl>
                                        <p:attrNameLst>
                                          <p:attrName>ppt_y</p:attrName>
                                        </p:attrNameLst>
                                      </p:cBhvr>
                                      <p:tavLst>
                                        <p:tav tm="0">
                                          <p:val>
                                            <p:strVal val="#ppt_y"/>
                                          </p:val>
                                        </p:tav>
                                        <p:tav tm="100000">
                                          <p:val>
                                            <p:strVal val="#ppt_y"/>
                                          </p:val>
                                        </p:tav>
                                      </p:tavLst>
                                    </p:anim>
                                    <p:animEffect transition="in" filter="wipe(right)" prLst="gradientSize: 0.1">
                                      <p:cBhvr>
                                        <p:cTn id="97" dur="500"/>
                                        <p:tgtEl>
                                          <p:spTgt spid="64"/>
                                        </p:tgtEl>
                                      </p:cBhvr>
                                    </p:animEffect>
                                  </p:childTnLst>
                                </p:cTn>
                              </p:par>
                              <p:par>
                                <p:cTn id="98" presetID="29" presetClass="entr" presetSubtype="0" fill="hold" nodeType="withEffect">
                                  <p:stCondLst>
                                    <p:cond delay="0"/>
                                  </p:stCondLst>
                                  <p:childTnLst>
                                    <p:set>
                                      <p:cBhvr>
                                        <p:cTn id="99" dur="1" fill="hold">
                                          <p:stCondLst>
                                            <p:cond delay="0"/>
                                          </p:stCondLst>
                                        </p:cTn>
                                        <p:tgtEl>
                                          <p:spTgt spid="40"/>
                                        </p:tgtEl>
                                        <p:attrNameLst>
                                          <p:attrName>style.visibility</p:attrName>
                                        </p:attrNameLst>
                                      </p:cBhvr>
                                      <p:to>
                                        <p:strVal val="visible"/>
                                      </p:to>
                                    </p:set>
                                    <p:anim calcmode="lin" valueType="num">
                                      <p:cBhvr>
                                        <p:cTn id="100" dur="500" fill="hold"/>
                                        <p:tgtEl>
                                          <p:spTgt spid="40"/>
                                        </p:tgtEl>
                                        <p:attrNameLst>
                                          <p:attrName>ppt_x</p:attrName>
                                        </p:attrNameLst>
                                      </p:cBhvr>
                                      <p:tavLst>
                                        <p:tav tm="0">
                                          <p:val>
                                            <p:strVal val="#ppt_x-.2"/>
                                          </p:val>
                                        </p:tav>
                                        <p:tav tm="100000">
                                          <p:val>
                                            <p:strVal val="#ppt_x"/>
                                          </p:val>
                                        </p:tav>
                                      </p:tavLst>
                                    </p:anim>
                                    <p:anim calcmode="lin" valueType="num">
                                      <p:cBhvr>
                                        <p:cTn id="101" dur="500" fill="hold"/>
                                        <p:tgtEl>
                                          <p:spTgt spid="40"/>
                                        </p:tgtEl>
                                        <p:attrNameLst>
                                          <p:attrName>ppt_y</p:attrName>
                                        </p:attrNameLst>
                                      </p:cBhvr>
                                      <p:tavLst>
                                        <p:tav tm="0">
                                          <p:val>
                                            <p:strVal val="#ppt_y"/>
                                          </p:val>
                                        </p:tav>
                                        <p:tav tm="100000">
                                          <p:val>
                                            <p:strVal val="#ppt_y"/>
                                          </p:val>
                                        </p:tav>
                                      </p:tavLst>
                                    </p:anim>
                                    <p:animEffect transition="in" filter="wipe(right)" prLst="gradientSize: 0.1">
                                      <p:cBhvr>
                                        <p:cTn id="102" dur="500"/>
                                        <p:tgtEl>
                                          <p:spTgt spid="40"/>
                                        </p:tgtEl>
                                      </p:cBhvr>
                                    </p:animEffect>
                                  </p:childTnLst>
                                </p:cTn>
                              </p:par>
                            </p:childTnLst>
                          </p:cTn>
                        </p:par>
                      </p:childTnLst>
                    </p:cTn>
                  </p:par>
                  <p:par>
                    <p:cTn id="103" fill="hold">
                      <p:stCondLst>
                        <p:cond delay="indefinite"/>
                      </p:stCondLst>
                      <p:childTnLst>
                        <p:par>
                          <p:cTn id="104" fill="hold">
                            <p:stCondLst>
                              <p:cond delay="0"/>
                            </p:stCondLst>
                            <p:childTnLst>
                              <p:par>
                                <p:cTn id="105" presetID="31" presetClass="entr" presetSubtype="0" fill="hold" grpId="0" nodeType="clickEffect">
                                  <p:stCondLst>
                                    <p:cond delay="0"/>
                                  </p:stCondLst>
                                  <p:iterate type="lt">
                                    <p:tmPct val="5000"/>
                                  </p:iterate>
                                  <p:childTnLst>
                                    <p:set>
                                      <p:cBhvr>
                                        <p:cTn id="106" dur="1" fill="hold">
                                          <p:stCondLst>
                                            <p:cond delay="0"/>
                                          </p:stCondLst>
                                        </p:cTn>
                                        <p:tgtEl>
                                          <p:spTgt spid="58"/>
                                        </p:tgtEl>
                                        <p:attrNameLst>
                                          <p:attrName>style.visibility</p:attrName>
                                        </p:attrNameLst>
                                      </p:cBhvr>
                                      <p:to>
                                        <p:strVal val="visible"/>
                                      </p:to>
                                    </p:set>
                                    <p:anim calcmode="lin" valueType="num">
                                      <p:cBhvr>
                                        <p:cTn id="107" dur="500" fill="hold"/>
                                        <p:tgtEl>
                                          <p:spTgt spid="58"/>
                                        </p:tgtEl>
                                        <p:attrNameLst>
                                          <p:attrName>ppt_w</p:attrName>
                                        </p:attrNameLst>
                                      </p:cBhvr>
                                      <p:tavLst>
                                        <p:tav tm="0">
                                          <p:val>
                                            <p:fltVal val="0"/>
                                          </p:val>
                                        </p:tav>
                                        <p:tav tm="100000">
                                          <p:val>
                                            <p:strVal val="#ppt_w"/>
                                          </p:val>
                                        </p:tav>
                                      </p:tavLst>
                                    </p:anim>
                                    <p:anim calcmode="lin" valueType="num">
                                      <p:cBhvr>
                                        <p:cTn id="108" dur="500" fill="hold"/>
                                        <p:tgtEl>
                                          <p:spTgt spid="58"/>
                                        </p:tgtEl>
                                        <p:attrNameLst>
                                          <p:attrName>ppt_h</p:attrName>
                                        </p:attrNameLst>
                                      </p:cBhvr>
                                      <p:tavLst>
                                        <p:tav tm="0">
                                          <p:val>
                                            <p:fltVal val="0"/>
                                          </p:val>
                                        </p:tav>
                                        <p:tav tm="100000">
                                          <p:val>
                                            <p:strVal val="#ppt_h"/>
                                          </p:val>
                                        </p:tav>
                                      </p:tavLst>
                                    </p:anim>
                                    <p:anim calcmode="lin" valueType="num">
                                      <p:cBhvr>
                                        <p:cTn id="109" dur="500" fill="hold"/>
                                        <p:tgtEl>
                                          <p:spTgt spid="58"/>
                                        </p:tgtEl>
                                        <p:attrNameLst>
                                          <p:attrName>style.rotation</p:attrName>
                                        </p:attrNameLst>
                                      </p:cBhvr>
                                      <p:tavLst>
                                        <p:tav tm="0">
                                          <p:val>
                                            <p:fltVal val="90"/>
                                          </p:val>
                                        </p:tav>
                                        <p:tav tm="100000">
                                          <p:val>
                                            <p:fltVal val="0"/>
                                          </p:val>
                                        </p:tav>
                                      </p:tavLst>
                                    </p:anim>
                                    <p:animEffect transition="in" filter="fade">
                                      <p:cBhvr>
                                        <p:cTn id="110" dur="500"/>
                                        <p:tgtEl>
                                          <p:spTgt spid="58"/>
                                        </p:tgtEl>
                                      </p:cBhvr>
                                    </p:animEffect>
                                  </p:childTnLst>
                                </p:cTn>
                              </p:par>
                              <p:par>
                                <p:cTn id="111" presetID="31" presetClass="entr" presetSubtype="0" fill="hold" nodeType="withEffect">
                                  <p:stCondLst>
                                    <p:cond delay="0"/>
                                  </p:stCondLst>
                                  <p:iterate type="lt">
                                    <p:tmPct val="5000"/>
                                  </p:iterate>
                                  <p:childTnLst>
                                    <p:set>
                                      <p:cBhvr>
                                        <p:cTn id="112" dur="1" fill="hold">
                                          <p:stCondLst>
                                            <p:cond delay="0"/>
                                          </p:stCondLst>
                                        </p:cTn>
                                        <p:tgtEl>
                                          <p:spTgt spid="22"/>
                                        </p:tgtEl>
                                        <p:attrNameLst>
                                          <p:attrName>style.visibility</p:attrName>
                                        </p:attrNameLst>
                                      </p:cBhvr>
                                      <p:to>
                                        <p:strVal val="visible"/>
                                      </p:to>
                                    </p:set>
                                    <p:anim calcmode="lin" valueType="num">
                                      <p:cBhvr>
                                        <p:cTn id="113" dur="500" fill="hold"/>
                                        <p:tgtEl>
                                          <p:spTgt spid="22"/>
                                        </p:tgtEl>
                                        <p:attrNameLst>
                                          <p:attrName>ppt_w</p:attrName>
                                        </p:attrNameLst>
                                      </p:cBhvr>
                                      <p:tavLst>
                                        <p:tav tm="0">
                                          <p:val>
                                            <p:fltVal val="0"/>
                                          </p:val>
                                        </p:tav>
                                        <p:tav tm="100000">
                                          <p:val>
                                            <p:strVal val="#ppt_w"/>
                                          </p:val>
                                        </p:tav>
                                      </p:tavLst>
                                    </p:anim>
                                    <p:anim calcmode="lin" valueType="num">
                                      <p:cBhvr>
                                        <p:cTn id="114" dur="500" fill="hold"/>
                                        <p:tgtEl>
                                          <p:spTgt spid="22"/>
                                        </p:tgtEl>
                                        <p:attrNameLst>
                                          <p:attrName>ppt_h</p:attrName>
                                        </p:attrNameLst>
                                      </p:cBhvr>
                                      <p:tavLst>
                                        <p:tav tm="0">
                                          <p:val>
                                            <p:fltVal val="0"/>
                                          </p:val>
                                        </p:tav>
                                        <p:tav tm="100000">
                                          <p:val>
                                            <p:strVal val="#ppt_h"/>
                                          </p:val>
                                        </p:tav>
                                      </p:tavLst>
                                    </p:anim>
                                    <p:anim calcmode="lin" valueType="num">
                                      <p:cBhvr>
                                        <p:cTn id="115" dur="500" fill="hold"/>
                                        <p:tgtEl>
                                          <p:spTgt spid="22"/>
                                        </p:tgtEl>
                                        <p:attrNameLst>
                                          <p:attrName>style.rotation</p:attrName>
                                        </p:attrNameLst>
                                      </p:cBhvr>
                                      <p:tavLst>
                                        <p:tav tm="0">
                                          <p:val>
                                            <p:fltVal val="90"/>
                                          </p:val>
                                        </p:tav>
                                        <p:tav tm="100000">
                                          <p:val>
                                            <p:fltVal val="0"/>
                                          </p:val>
                                        </p:tav>
                                      </p:tavLst>
                                    </p:anim>
                                    <p:animEffect transition="in" filter="fade">
                                      <p:cBhvr>
                                        <p:cTn id="116" dur="500"/>
                                        <p:tgtEl>
                                          <p:spTgt spid="22"/>
                                        </p:tgtEl>
                                      </p:cBhvr>
                                    </p:animEffect>
                                  </p:childTnLst>
                                </p:cTn>
                              </p:par>
                              <p:par>
                                <p:cTn id="117" presetID="31" presetClass="entr" presetSubtype="0" fill="hold" grpId="0" nodeType="withEffect">
                                  <p:stCondLst>
                                    <p:cond delay="0"/>
                                  </p:stCondLst>
                                  <p:iterate type="lt">
                                    <p:tmPct val="5000"/>
                                  </p:iterate>
                                  <p:childTnLst>
                                    <p:set>
                                      <p:cBhvr>
                                        <p:cTn id="118" dur="1" fill="hold">
                                          <p:stCondLst>
                                            <p:cond delay="0"/>
                                          </p:stCondLst>
                                        </p:cTn>
                                        <p:tgtEl>
                                          <p:spTgt spid="65"/>
                                        </p:tgtEl>
                                        <p:attrNameLst>
                                          <p:attrName>style.visibility</p:attrName>
                                        </p:attrNameLst>
                                      </p:cBhvr>
                                      <p:to>
                                        <p:strVal val="visible"/>
                                      </p:to>
                                    </p:set>
                                    <p:anim calcmode="lin" valueType="num">
                                      <p:cBhvr>
                                        <p:cTn id="119" dur="500" fill="hold"/>
                                        <p:tgtEl>
                                          <p:spTgt spid="65"/>
                                        </p:tgtEl>
                                        <p:attrNameLst>
                                          <p:attrName>ppt_w</p:attrName>
                                        </p:attrNameLst>
                                      </p:cBhvr>
                                      <p:tavLst>
                                        <p:tav tm="0">
                                          <p:val>
                                            <p:fltVal val="0"/>
                                          </p:val>
                                        </p:tav>
                                        <p:tav tm="100000">
                                          <p:val>
                                            <p:strVal val="#ppt_w"/>
                                          </p:val>
                                        </p:tav>
                                      </p:tavLst>
                                    </p:anim>
                                    <p:anim calcmode="lin" valueType="num">
                                      <p:cBhvr>
                                        <p:cTn id="120" dur="500" fill="hold"/>
                                        <p:tgtEl>
                                          <p:spTgt spid="65"/>
                                        </p:tgtEl>
                                        <p:attrNameLst>
                                          <p:attrName>ppt_h</p:attrName>
                                        </p:attrNameLst>
                                      </p:cBhvr>
                                      <p:tavLst>
                                        <p:tav tm="0">
                                          <p:val>
                                            <p:fltVal val="0"/>
                                          </p:val>
                                        </p:tav>
                                        <p:tav tm="100000">
                                          <p:val>
                                            <p:strVal val="#ppt_h"/>
                                          </p:val>
                                        </p:tav>
                                      </p:tavLst>
                                    </p:anim>
                                    <p:anim calcmode="lin" valueType="num">
                                      <p:cBhvr>
                                        <p:cTn id="121" dur="500" fill="hold"/>
                                        <p:tgtEl>
                                          <p:spTgt spid="65"/>
                                        </p:tgtEl>
                                        <p:attrNameLst>
                                          <p:attrName>style.rotation</p:attrName>
                                        </p:attrNameLst>
                                      </p:cBhvr>
                                      <p:tavLst>
                                        <p:tav tm="0">
                                          <p:val>
                                            <p:fltVal val="90"/>
                                          </p:val>
                                        </p:tav>
                                        <p:tav tm="100000">
                                          <p:val>
                                            <p:fltVal val="0"/>
                                          </p:val>
                                        </p:tav>
                                      </p:tavLst>
                                    </p:anim>
                                    <p:animEffect transition="in" filter="fade">
                                      <p:cBhvr>
                                        <p:cTn id="122" dur="500"/>
                                        <p:tgtEl>
                                          <p:spTgt spid="65"/>
                                        </p:tgtEl>
                                      </p:cBhvr>
                                    </p:animEffect>
                                  </p:childTnLst>
                                </p:cTn>
                              </p:par>
                              <p:par>
                                <p:cTn id="123" presetID="31" presetClass="entr" presetSubtype="0" fill="hold" nodeType="withEffect">
                                  <p:stCondLst>
                                    <p:cond delay="0"/>
                                  </p:stCondLst>
                                  <p:iterate type="lt">
                                    <p:tmPct val="5000"/>
                                  </p:iterate>
                                  <p:childTnLst>
                                    <p:set>
                                      <p:cBhvr>
                                        <p:cTn id="124" dur="1" fill="hold">
                                          <p:stCondLst>
                                            <p:cond delay="0"/>
                                          </p:stCondLst>
                                        </p:cTn>
                                        <p:tgtEl>
                                          <p:spTgt spid="43"/>
                                        </p:tgtEl>
                                        <p:attrNameLst>
                                          <p:attrName>style.visibility</p:attrName>
                                        </p:attrNameLst>
                                      </p:cBhvr>
                                      <p:to>
                                        <p:strVal val="visible"/>
                                      </p:to>
                                    </p:set>
                                    <p:anim calcmode="lin" valueType="num">
                                      <p:cBhvr>
                                        <p:cTn id="125" dur="500" fill="hold"/>
                                        <p:tgtEl>
                                          <p:spTgt spid="43"/>
                                        </p:tgtEl>
                                        <p:attrNameLst>
                                          <p:attrName>ppt_w</p:attrName>
                                        </p:attrNameLst>
                                      </p:cBhvr>
                                      <p:tavLst>
                                        <p:tav tm="0">
                                          <p:val>
                                            <p:fltVal val="0"/>
                                          </p:val>
                                        </p:tav>
                                        <p:tav tm="100000">
                                          <p:val>
                                            <p:strVal val="#ppt_w"/>
                                          </p:val>
                                        </p:tav>
                                      </p:tavLst>
                                    </p:anim>
                                    <p:anim calcmode="lin" valueType="num">
                                      <p:cBhvr>
                                        <p:cTn id="126" dur="500" fill="hold"/>
                                        <p:tgtEl>
                                          <p:spTgt spid="43"/>
                                        </p:tgtEl>
                                        <p:attrNameLst>
                                          <p:attrName>ppt_h</p:attrName>
                                        </p:attrNameLst>
                                      </p:cBhvr>
                                      <p:tavLst>
                                        <p:tav tm="0">
                                          <p:val>
                                            <p:fltVal val="0"/>
                                          </p:val>
                                        </p:tav>
                                        <p:tav tm="100000">
                                          <p:val>
                                            <p:strVal val="#ppt_h"/>
                                          </p:val>
                                        </p:tav>
                                      </p:tavLst>
                                    </p:anim>
                                    <p:anim calcmode="lin" valueType="num">
                                      <p:cBhvr>
                                        <p:cTn id="127" dur="500" fill="hold"/>
                                        <p:tgtEl>
                                          <p:spTgt spid="43"/>
                                        </p:tgtEl>
                                        <p:attrNameLst>
                                          <p:attrName>style.rotation</p:attrName>
                                        </p:attrNameLst>
                                      </p:cBhvr>
                                      <p:tavLst>
                                        <p:tav tm="0">
                                          <p:val>
                                            <p:fltVal val="90"/>
                                          </p:val>
                                        </p:tav>
                                        <p:tav tm="100000">
                                          <p:val>
                                            <p:fltVal val="0"/>
                                          </p:val>
                                        </p:tav>
                                      </p:tavLst>
                                    </p:anim>
                                    <p:animEffect transition="in" filter="fade">
                                      <p:cBhvr>
                                        <p:cTn id="128" dur="500"/>
                                        <p:tgtEl>
                                          <p:spTgt spid="43"/>
                                        </p:tgtEl>
                                      </p:cBhvr>
                                    </p:animEffect>
                                  </p:childTnLst>
                                </p:cTn>
                              </p:par>
                            </p:childTnLst>
                          </p:cTn>
                        </p:par>
                      </p:childTnLst>
                    </p:cTn>
                  </p:par>
                  <p:par>
                    <p:cTn id="129" fill="hold">
                      <p:stCondLst>
                        <p:cond delay="indefinite"/>
                      </p:stCondLst>
                      <p:childTnLst>
                        <p:par>
                          <p:cTn id="130" fill="hold">
                            <p:stCondLst>
                              <p:cond delay="0"/>
                            </p:stCondLst>
                            <p:childTnLst>
                              <p:par>
                                <p:cTn id="131" presetID="29" presetClass="entr" presetSubtype="0" fill="hold" nodeType="clickEffect">
                                  <p:stCondLst>
                                    <p:cond delay="0"/>
                                  </p:stCondLst>
                                  <p:childTnLst>
                                    <p:set>
                                      <p:cBhvr>
                                        <p:cTn id="132" dur="1" fill="hold">
                                          <p:stCondLst>
                                            <p:cond delay="0"/>
                                          </p:stCondLst>
                                        </p:cTn>
                                        <p:tgtEl>
                                          <p:spTgt spid="46"/>
                                        </p:tgtEl>
                                        <p:attrNameLst>
                                          <p:attrName>style.visibility</p:attrName>
                                        </p:attrNameLst>
                                      </p:cBhvr>
                                      <p:to>
                                        <p:strVal val="visible"/>
                                      </p:to>
                                    </p:set>
                                    <p:anim calcmode="lin" valueType="num">
                                      <p:cBhvr>
                                        <p:cTn id="133" dur="500" fill="hold"/>
                                        <p:tgtEl>
                                          <p:spTgt spid="46"/>
                                        </p:tgtEl>
                                        <p:attrNameLst>
                                          <p:attrName>ppt_x</p:attrName>
                                        </p:attrNameLst>
                                      </p:cBhvr>
                                      <p:tavLst>
                                        <p:tav tm="0">
                                          <p:val>
                                            <p:strVal val="#ppt_x-.2"/>
                                          </p:val>
                                        </p:tav>
                                        <p:tav tm="100000">
                                          <p:val>
                                            <p:strVal val="#ppt_x"/>
                                          </p:val>
                                        </p:tav>
                                      </p:tavLst>
                                    </p:anim>
                                    <p:anim calcmode="lin" valueType="num">
                                      <p:cBhvr>
                                        <p:cTn id="134" dur="500" fill="hold"/>
                                        <p:tgtEl>
                                          <p:spTgt spid="46"/>
                                        </p:tgtEl>
                                        <p:attrNameLst>
                                          <p:attrName>ppt_y</p:attrName>
                                        </p:attrNameLst>
                                      </p:cBhvr>
                                      <p:tavLst>
                                        <p:tav tm="0">
                                          <p:val>
                                            <p:strVal val="#ppt_y"/>
                                          </p:val>
                                        </p:tav>
                                        <p:tav tm="100000">
                                          <p:val>
                                            <p:strVal val="#ppt_y"/>
                                          </p:val>
                                        </p:tav>
                                      </p:tavLst>
                                    </p:anim>
                                    <p:animEffect transition="in" filter="wipe(right)" prLst="gradientSize: 0.1">
                                      <p:cBhvr>
                                        <p:cTn id="135" dur="500"/>
                                        <p:tgtEl>
                                          <p:spTgt spid="46"/>
                                        </p:tgtEl>
                                      </p:cBhvr>
                                    </p:animEffect>
                                  </p:childTnLst>
                                </p:cTn>
                              </p:par>
                              <p:par>
                                <p:cTn id="136" presetID="29" presetClass="entr" presetSubtype="0" fill="hold" grpId="0" nodeType="withEffect">
                                  <p:stCondLst>
                                    <p:cond delay="0"/>
                                  </p:stCondLst>
                                  <p:childTnLst>
                                    <p:set>
                                      <p:cBhvr>
                                        <p:cTn id="137" dur="1" fill="hold">
                                          <p:stCondLst>
                                            <p:cond delay="0"/>
                                          </p:stCondLst>
                                        </p:cTn>
                                        <p:tgtEl>
                                          <p:spTgt spid="66"/>
                                        </p:tgtEl>
                                        <p:attrNameLst>
                                          <p:attrName>style.visibility</p:attrName>
                                        </p:attrNameLst>
                                      </p:cBhvr>
                                      <p:to>
                                        <p:strVal val="visible"/>
                                      </p:to>
                                    </p:set>
                                    <p:anim calcmode="lin" valueType="num">
                                      <p:cBhvr>
                                        <p:cTn id="138" dur="500" fill="hold"/>
                                        <p:tgtEl>
                                          <p:spTgt spid="66"/>
                                        </p:tgtEl>
                                        <p:attrNameLst>
                                          <p:attrName>ppt_x</p:attrName>
                                        </p:attrNameLst>
                                      </p:cBhvr>
                                      <p:tavLst>
                                        <p:tav tm="0">
                                          <p:val>
                                            <p:strVal val="#ppt_x-.2"/>
                                          </p:val>
                                        </p:tav>
                                        <p:tav tm="100000">
                                          <p:val>
                                            <p:strVal val="#ppt_x"/>
                                          </p:val>
                                        </p:tav>
                                      </p:tavLst>
                                    </p:anim>
                                    <p:anim calcmode="lin" valueType="num">
                                      <p:cBhvr>
                                        <p:cTn id="139" dur="500" fill="hold"/>
                                        <p:tgtEl>
                                          <p:spTgt spid="66"/>
                                        </p:tgtEl>
                                        <p:attrNameLst>
                                          <p:attrName>ppt_y</p:attrName>
                                        </p:attrNameLst>
                                      </p:cBhvr>
                                      <p:tavLst>
                                        <p:tav tm="0">
                                          <p:val>
                                            <p:strVal val="#ppt_y"/>
                                          </p:val>
                                        </p:tav>
                                        <p:tav tm="100000">
                                          <p:val>
                                            <p:strVal val="#ppt_y"/>
                                          </p:val>
                                        </p:tav>
                                      </p:tavLst>
                                    </p:anim>
                                    <p:animEffect transition="in" filter="wipe(right)" prLst="gradientSize: 0.1">
                                      <p:cBhvr>
                                        <p:cTn id="140" dur="500"/>
                                        <p:tgtEl>
                                          <p:spTgt spid="66"/>
                                        </p:tgtEl>
                                      </p:cBhvr>
                                    </p:animEffect>
                                  </p:childTnLst>
                                </p:cTn>
                              </p:par>
                              <p:par>
                                <p:cTn id="141" presetID="29" presetClass="entr" presetSubtype="0" fill="hold" nodeType="withEffect">
                                  <p:stCondLst>
                                    <p:cond delay="0"/>
                                  </p:stCondLst>
                                  <p:childTnLst>
                                    <p:set>
                                      <p:cBhvr>
                                        <p:cTn id="142" dur="1" fill="hold">
                                          <p:stCondLst>
                                            <p:cond delay="0"/>
                                          </p:stCondLst>
                                        </p:cTn>
                                        <p:tgtEl>
                                          <p:spTgt spid="25"/>
                                        </p:tgtEl>
                                        <p:attrNameLst>
                                          <p:attrName>style.visibility</p:attrName>
                                        </p:attrNameLst>
                                      </p:cBhvr>
                                      <p:to>
                                        <p:strVal val="visible"/>
                                      </p:to>
                                    </p:set>
                                    <p:anim calcmode="lin" valueType="num">
                                      <p:cBhvr>
                                        <p:cTn id="143" dur="500" fill="hold"/>
                                        <p:tgtEl>
                                          <p:spTgt spid="25"/>
                                        </p:tgtEl>
                                        <p:attrNameLst>
                                          <p:attrName>ppt_x</p:attrName>
                                        </p:attrNameLst>
                                      </p:cBhvr>
                                      <p:tavLst>
                                        <p:tav tm="0">
                                          <p:val>
                                            <p:strVal val="#ppt_x-.2"/>
                                          </p:val>
                                        </p:tav>
                                        <p:tav tm="100000">
                                          <p:val>
                                            <p:strVal val="#ppt_x"/>
                                          </p:val>
                                        </p:tav>
                                      </p:tavLst>
                                    </p:anim>
                                    <p:anim calcmode="lin" valueType="num">
                                      <p:cBhvr>
                                        <p:cTn id="144" dur="500" fill="hold"/>
                                        <p:tgtEl>
                                          <p:spTgt spid="25"/>
                                        </p:tgtEl>
                                        <p:attrNameLst>
                                          <p:attrName>ppt_y</p:attrName>
                                        </p:attrNameLst>
                                      </p:cBhvr>
                                      <p:tavLst>
                                        <p:tav tm="0">
                                          <p:val>
                                            <p:strVal val="#ppt_y"/>
                                          </p:val>
                                        </p:tav>
                                        <p:tav tm="100000">
                                          <p:val>
                                            <p:strVal val="#ppt_y"/>
                                          </p:val>
                                        </p:tav>
                                      </p:tavLst>
                                    </p:anim>
                                    <p:animEffect transition="in" filter="wipe(right)" prLst="gradientSize: 0.1">
                                      <p:cBhvr>
                                        <p:cTn id="145" dur="500"/>
                                        <p:tgtEl>
                                          <p:spTgt spid="25"/>
                                        </p:tgtEl>
                                      </p:cBhvr>
                                    </p:animEffect>
                                  </p:childTnLst>
                                </p:cTn>
                              </p:par>
                              <p:par>
                                <p:cTn id="146" presetID="29" presetClass="entr" presetSubtype="0" fill="hold" grpId="0" nodeType="withEffect">
                                  <p:stCondLst>
                                    <p:cond delay="0"/>
                                  </p:stCondLst>
                                  <p:childTnLst>
                                    <p:set>
                                      <p:cBhvr>
                                        <p:cTn id="147" dur="1" fill="hold">
                                          <p:stCondLst>
                                            <p:cond delay="0"/>
                                          </p:stCondLst>
                                        </p:cTn>
                                        <p:tgtEl>
                                          <p:spTgt spid="63"/>
                                        </p:tgtEl>
                                        <p:attrNameLst>
                                          <p:attrName>style.visibility</p:attrName>
                                        </p:attrNameLst>
                                      </p:cBhvr>
                                      <p:to>
                                        <p:strVal val="visible"/>
                                      </p:to>
                                    </p:set>
                                    <p:anim calcmode="lin" valueType="num">
                                      <p:cBhvr>
                                        <p:cTn id="148" dur="500" fill="hold"/>
                                        <p:tgtEl>
                                          <p:spTgt spid="63"/>
                                        </p:tgtEl>
                                        <p:attrNameLst>
                                          <p:attrName>ppt_x</p:attrName>
                                        </p:attrNameLst>
                                      </p:cBhvr>
                                      <p:tavLst>
                                        <p:tav tm="0">
                                          <p:val>
                                            <p:strVal val="#ppt_x-.2"/>
                                          </p:val>
                                        </p:tav>
                                        <p:tav tm="100000">
                                          <p:val>
                                            <p:strVal val="#ppt_x"/>
                                          </p:val>
                                        </p:tav>
                                      </p:tavLst>
                                    </p:anim>
                                    <p:anim calcmode="lin" valueType="num">
                                      <p:cBhvr>
                                        <p:cTn id="149" dur="500" fill="hold"/>
                                        <p:tgtEl>
                                          <p:spTgt spid="63"/>
                                        </p:tgtEl>
                                        <p:attrNameLst>
                                          <p:attrName>ppt_y</p:attrName>
                                        </p:attrNameLst>
                                      </p:cBhvr>
                                      <p:tavLst>
                                        <p:tav tm="0">
                                          <p:val>
                                            <p:strVal val="#ppt_y"/>
                                          </p:val>
                                        </p:tav>
                                        <p:tav tm="100000">
                                          <p:val>
                                            <p:strVal val="#ppt_y"/>
                                          </p:val>
                                        </p:tav>
                                      </p:tavLst>
                                    </p:anim>
                                    <p:animEffect transition="in" filter="wipe(right)" prLst="gradientSize: 0.1">
                                      <p:cBhvr>
                                        <p:cTn id="150" dur="500"/>
                                        <p:tgtEl>
                                          <p:spTgt spid="63"/>
                                        </p:tgtEl>
                                      </p:cBhvr>
                                    </p:animEffect>
                                  </p:childTnLst>
                                </p:cTn>
                              </p:par>
                            </p:childTnLst>
                          </p:cTn>
                        </p:par>
                      </p:childTnLst>
                    </p:cTn>
                  </p:par>
                  <p:par>
                    <p:cTn id="151" fill="hold">
                      <p:stCondLst>
                        <p:cond delay="indefinite"/>
                      </p:stCondLst>
                      <p:childTnLst>
                        <p:par>
                          <p:cTn id="152" fill="hold">
                            <p:stCondLst>
                              <p:cond delay="0"/>
                            </p:stCondLst>
                            <p:childTnLst>
                              <p:par>
                                <p:cTn id="153" presetID="15" presetClass="entr" presetSubtype="0" fill="hold" nodeType="clickEffect">
                                  <p:stCondLst>
                                    <p:cond delay="0"/>
                                  </p:stCondLst>
                                  <p:childTnLst>
                                    <p:set>
                                      <p:cBhvr>
                                        <p:cTn id="154" dur="1" fill="hold">
                                          <p:stCondLst>
                                            <p:cond delay="0"/>
                                          </p:stCondLst>
                                        </p:cTn>
                                        <p:tgtEl>
                                          <p:spTgt spid="49"/>
                                        </p:tgtEl>
                                        <p:attrNameLst>
                                          <p:attrName>style.visibility</p:attrName>
                                        </p:attrNameLst>
                                      </p:cBhvr>
                                      <p:to>
                                        <p:strVal val="visible"/>
                                      </p:to>
                                    </p:set>
                                    <p:anim calcmode="lin" valueType="num">
                                      <p:cBhvr>
                                        <p:cTn id="155" dur="500" fill="hold"/>
                                        <p:tgtEl>
                                          <p:spTgt spid="49"/>
                                        </p:tgtEl>
                                        <p:attrNameLst>
                                          <p:attrName>ppt_w</p:attrName>
                                        </p:attrNameLst>
                                      </p:cBhvr>
                                      <p:tavLst>
                                        <p:tav tm="0">
                                          <p:val>
                                            <p:fltVal val="0"/>
                                          </p:val>
                                        </p:tav>
                                        <p:tav tm="100000">
                                          <p:val>
                                            <p:strVal val="#ppt_w"/>
                                          </p:val>
                                        </p:tav>
                                      </p:tavLst>
                                    </p:anim>
                                    <p:anim calcmode="lin" valueType="num">
                                      <p:cBhvr>
                                        <p:cTn id="156" dur="500" fill="hold"/>
                                        <p:tgtEl>
                                          <p:spTgt spid="49"/>
                                        </p:tgtEl>
                                        <p:attrNameLst>
                                          <p:attrName>ppt_h</p:attrName>
                                        </p:attrNameLst>
                                      </p:cBhvr>
                                      <p:tavLst>
                                        <p:tav tm="0">
                                          <p:val>
                                            <p:fltVal val="0"/>
                                          </p:val>
                                        </p:tav>
                                        <p:tav tm="100000">
                                          <p:val>
                                            <p:strVal val="#ppt_h"/>
                                          </p:val>
                                        </p:tav>
                                      </p:tavLst>
                                    </p:anim>
                                    <p:anim calcmode="lin" valueType="num">
                                      <p:cBhvr>
                                        <p:cTn id="157" dur="500" fill="hold"/>
                                        <p:tgtEl>
                                          <p:spTgt spid="49"/>
                                        </p:tgtEl>
                                        <p:attrNameLst>
                                          <p:attrName>ppt_x</p:attrName>
                                        </p:attrNameLst>
                                      </p:cBhvr>
                                      <p:tavLst>
                                        <p:tav tm="0" fmla="#ppt_x+(cos(-2*pi*(1-$))*-#ppt_x-sin(-2*pi*(1-$))*(1-#ppt_y))*(1-$)">
                                          <p:val>
                                            <p:fltVal val="0"/>
                                          </p:val>
                                        </p:tav>
                                        <p:tav tm="100000">
                                          <p:val>
                                            <p:fltVal val="1"/>
                                          </p:val>
                                        </p:tav>
                                      </p:tavLst>
                                    </p:anim>
                                    <p:anim calcmode="lin" valueType="num">
                                      <p:cBhvr>
                                        <p:cTn id="158" dur="500" fill="hold"/>
                                        <p:tgtEl>
                                          <p:spTgt spid="49"/>
                                        </p:tgtEl>
                                        <p:attrNameLst>
                                          <p:attrName>ppt_y</p:attrName>
                                        </p:attrNameLst>
                                      </p:cBhvr>
                                      <p:tavLst>
                                        <p:tav tm="0" fmla="#ppt_y+(sin(-2*pi*(1-$))*-#ppt_x+cos(-2*pi*(1-$))*(1-#ppt_y))*(1-$)">
                                          <p:val>
                                            <p:fltVal val="0"/>
                                          </p:val>
                                        </p:tav>
                                        <p:tav tm="100000">
                                          <p:val>
                                            <p:fltVal val="1"/>
                                          </p:val>
                                        </p:tav>
                                      </p:tavLst>
                                    </p:anim>
                                  </p:childTnLst>
                                </p:cTn>
                              </p:par>
                              <p:par>
                                <p:cTn id="159" presetID="15" presetClass="entr" presetSubtype="0" fill="hold" grpId="0" nodeType="withEffect">
                                  <p:stCondLst>
                                    <p:cond delay="0"/>
                                  </p:stCondLst>
                                  <p:childTnLst>
                                    <p:set>
                                      <p:cBhvr>
                                        <p:cTn id="160" dur="1" fill="hold">
                                          <p:stCondLst>
                                            <p:cond delay="0"/>
                                          </p:stCondLst>
                                        </p:cTn>
                                        <p:tgtEl>
                                          <p:spTgt spid="67"/>
                                        </p:tgtEl>
                                        <p:attrNameLst>
                                          <p:attrName>style.visibility</p:attrName>
                                        </p:attrNameLst>
                                      </p:cBhvr>
                                      <p:to>
                                        <p:strVal val="visible"/>
                                      </p:to>
                                    </p:set>
                                    <p:anim calcmode="lin" valueType="num">
                                      <p:cBhvr>
                                        <p:cTn id="161" dur="500" fill="hold"/>
                                        <p:tgtEl>
                                          <p:spTgt spid="67"/>
                                        </p:tgtEl>
                                        <p:attrNameLst>
                                          <p:attrName>ppt_w</p:attrName>
                                        </p:attrNameLst>
                                      </p:cBhvr>
                                      <p:tavLst>
                                        <p:tav tm="0">
                                          <p:val>
                                            <p:fltVal val="0"/>
                                          </p:val>
                                        </p:tav>
                                        <p:tav tm="100000">
                                          <p:val>
                                            <p:strVal val="#ppt_w"/>
                                          </p:val>
                                        </p:tav>
                                      </p:tavLst>
                                    </p:anim>
                                    <p:anim calcmode="lin" valueType="num">
                                      <p:cBhvr>
                                        <p:cTn id="162" dur="500" fill="hold"/>
                                        <p:tgtEl>
                                          <p:spTgt spid="67"/>
                                        </p:tgtEl>
                                        <p:attrNameLst>
                                          <p:attrName>ppt_h</p:attrName>
                                        </p:attrNameLst>
                                      </p:cBhvr>
                                      <p:tavLst>
                                        <p:tav tm="0">
                                          <p:val>
                                            <p:fltVal val="0"/>
                                          </p:val>
                                        </p:tav>
                                        <p:tav tm="100000">
                                          <p:val>
                                            <p:strVal val="#ppt_h"/>
                                          </p:val>
                                        </p:tav>
                                      </p:tavLst>
                                    </p:anim>
                                    <p:anim calcmode="lin" valueType="num">
                                      <p:cBhvr>
                                        <p:cTn id="163" dur="500" fill="hold"/>
                                        <p:tgtEl>
                                          <p:spTgt spid="67"/>
                                        </p:tgtEl>
                                        <p:attrNameLst>
                                          <p:attrName>ppt_x</p:attrName>
                                        </p:attrNameLst>
                                      </p:cBhvr>
                                      <p:tavLst>
                                        <p:tav tm="0" fmla="#ppt_x+(cos(-2*pi*(1-$))*-#ppt_x-sin(-2*pi*(1-$))*(1-#ppt_y))*(1-$)">
                                          <p:val>
                                            <p:fltVal val="0"/>
                                          </p:val>
                                        </p:tav>
                                        <p:tav tm="100000">
                                          <p:val>
                                            <p:fltVal val="1"/>
                                          </p:val>
                                        </p:tav>
                                      </p:tavLst>
                                    </p:anim>
                                    <p:anim calcmode="lin" valueType="num">
                                      <p:cBhvr>
                                        <p:cTn id="164" dur="500" fill="hold"/>
                                        <p:tgtEl>
                                          <p:spTgt spid="67"/>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65" fill="hold">
                      <p:stCondLst>
                        <p:cond delay="indefinite"/>
                      </p:stCondLst>
                      <p:childTnLst>
                        <p:par>
                          <p:cTn id="166" fill="hold">
                            <p:stCondLst>
                              <p:cond delay="0"/>
                            </p:stCondLst>
                            <p:childTnLst>
                              <p:par>
                                <p:cTn id="167" presetID="52" presetClass="entr" presetSubtype="0" fill="hold" nodeType="clickEffect">
                                  <p:stCondLst>
                                    <p:cond delay="0"/>
                                  </p:stCondLst>
                                  <p:childTnLst>
                                    <p:set>
                                      <p:cBhvr>
                                        <p:cTn id="168" dur="1" fill="hold">
                                          <p:stCondLst>
                                            <p:cond delay="0"/>
                                          </p:stCondLst>
                                        </p:cTn>
                                        <p:tgtEl>
                                          <p:spTgt spid="52"/>
                                        </p:tgtEl>
                                        <p:attrNameLst>
                                          <p:attrName>style.visibility</p:attrName>
                                        </p:attrNameLst>
                                      </p:cBhvr>
                                      <p:to>
                                        <p:strVal val="visible"/>
                                      </p:to>
                                    </p:set>
                                    <p:animScale>
                                      <p:cBhvr>
                                        <p:cTn id="169" dur="500" decel="50000" fill="hold">
                                          <p:stCondLst>
                                            <p:cond delay="0"/>
                                          </p:stCondLst>
                                        </p:cTn>
                                        <p:tgtEl>
                                          <p:spTgt spid="5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70" dur="500" decel="50000" fill="hold">
                                          <p:stCondLst>
                                            <p:cond delay="0"/>
                                          </p:stCondLst>
                                        </p:cTn>
                                        <p:tgtEl>
                                          <p:spTgt spid="52"/>
                                        </p:tgtEl>
                                        <p:attrNameLst>
                                          <p:attrName>ppt_x</p:attrName>
                                          <p:attrName>ppt_y</p:attrName>
                                        </p:attrNameLst>
                                      </p:cBhvr>
                                    </p:animMotion>
                                    <p:animEffect transition="in" filter="fade">
                                      <p:cBhvr>
                                        <p:cTn id="171" dur="500"/>
                                        <p:tgtEl>
                                          <p:spTgt spid="52"/>
                                        </p:tgtEl>
                                      </p:cBhvr>
                                    </p:animEffect>
                                  </p:childTnLst>
                                </p:cTn>
                              </p:par>
                              <p:par>
                                <p:cTn id="172" presetID="52" presetClass="entr" presetSubtype="0" fill="hold" grpId="0" nodeType="withEffect">
                                  <p:stCondLst>
                                    <p:cond delay="0"/>
                                  </p:stCondLst>
                                  <p:childTnLst>
                                    <p:set>
                                      <p:cBhvr>
                                        <p:cTn id="173" dur="1" fill="hold">
                                          <p:stCondLst>
                                            <p:cond delay="0"/>
                                          </p:stCondLst>
                                        </p:cTn>
                                        <p:tgtEl>
                                          <p:spTgt spid="68"/>
                                        </p:tgtEl>
                                        <p:attrNameLst>
                                          <p:attrName>style.visibility</p:attrName>
                                        </p:attrNameLst>
                                      </p:cBhvr>
                                      <p:to>
                                        <p:strVal val="visible"/>
                                      </p:to>
                                    </p:set>
                                    <p:animScale>
                                      <p:cBhvr>
                                        <p:cTn id="174" dur="500" decel="50000" fill="hold">
                                          <p:stCondLst>
                                            <p:cond delay="0"/>
                                          </p:stCondLst>
                                        </p:cTn>
                                        <p:tgtEl>
                                          <p:spTgt spid="6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75" dur="500" decel="50000" fill="hold">
                                          <p:stCondLst>
                                            <p:cond delay="0"/>
                                          </p:stCondLst>
                                        </p:cTn>
                                        <p:tgtEl>
                                          <p:spTgt spid="68"/>
                                        </p:tgtEl>
                                        <p:attrNameLst>
                                          <p:attrName>ppt_x</p:attrName>
                                          <p:attrName>ppt_y</p:attrName>
                                        </p:attrNameLst>
                                      </p:cBhvr>
                                    </p:animMotion>
                                    <p:animEffect transition="in" filter="fade">
                                      <p:cBhvr>
                                        <p:cTn id="176" dur="500"/>
                                        <p:tgtEl>
                                          <p:spTgt spid="68"/>
                                        </p:tgtEl>
                                      </p:cBhvr>
                                    </p:animEffect>
                                  </p:childTnLst>
                                </p:cTn>
                              </p:par>
                              <p:par>
                                <p:cTn id="177" presetID="52" presetClass="entr" presetSubtype="0" fill="hold" grpId="0" nodeType="withEffect">
                                  <p:stCondLst>
                                    <p:cond delay="0"/>
                                  </p:stCondLst>
                                  <p:childTnLst>
                                    <p:set>
                                      <p:cBhvr>
                                        <p:cTn id="178" dur="1" fill="hold">
                                          <p:stCondLst>
                                            <p:cond delay="0"/>
                                          </p:stCondLst>
                                        </p:cTn>
                                        <p:tgtEl>
                                          <p:spTgt spid="60"/>
                                        </p:tgtEl>
                                        <p:attrNameLst>
                                          <p:attrName>style.visibility</p:attrName>
                                        </p:attrNameLst>
                                      </p:cBhvr>
                                      <p:to>
                                        <p:strVal val="visible"/>
                                      </p:to>
                                    </p:set>
                                    <p:animScale>
                                      <p:cBhvr>
                                        <p:cTn id="179" dur="500" decel="50000" fill="hold">
                                          <p:stCondLst>
                                            <p:cond delay="0"/>
                                          </p:stCondLst>
                                        </p:cTn>
                                        <p:tgtEl>
                                          <p:spTgt spid="6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0" dur="500" decel="50000" fill="hold">
                                          <p:stCondLst>
                                            <p:cond delay="0"/>
                                          </p:stCondLst>
                                        </p:cTn>
                                        <p:tgtEl>
                                          <p:spTgt spid="60"/>
                                        </p:tgtEl>
                                        <p:attrNameLst>
                                          <p:attrName>ppt_x</p:attrName>
                                          <p:attrName>ppt_y</p:attrName>
                                        </p:attrNameLst>
                                      </p:cBhvr>
                                    </p:animMotion>
                                    <p:animEffect transition="in" filter="fade">
                                      <p:cBhvr>
                                        <p:cTn id="181" dur="500"/>
                                        <p:tgtEl>
                                          <p:spTgt spid="60"/>
                                        </p:tgtEl>
                                      </p:cBhvr>
                                    </p:animEffect>
                                  </p:childTnLst>
                                </p:cTn>
                              </p:par>
                              <p:par>
                                <p:cTn id="182" presetID="52" presetClass="entr" presetSubtype="0" fill="hold" nodeType="withEffect">
                                  <p:stCondLst>
                                    <p:cond delay="0"/>
                                  </p:stCondLst>
                                  <p:childTnLst>
                                    <p:set>
                                      <p:cBhvr>
                                        <p:cTn id="183" dur="1" fill="hold">
                                          <p:stCondLst>
                                            <p:cond delay="0"/>
                                          </p:stCondLst>
                                        </p:cTn>
                                        <p:tgtEl>
                                          <p:spTgt spid="28"/>
                                        </p:tgtEl>
                                        <p:attrNameLst>
                                          <p:attrName>style.visibility</p:attrName>
                                        </p:attrNameLst>
                                      </p:cBhvr>
                                      <p:to>
                                        <p:strVal val="visible"/>
                                      </p:to>
                                    </p:set>
                                    <p:animScale>
                                      <p:cBhvr>
                                        <p:cTn id="184" dur="500" decel="50000" fill="hold">
                                          <p:stCondLst>
                                            <p:cond delay="0"/>
                                          </p:stCondLst>
                                        </p:cTn>
                                        <p:tgtEl>
                                          <p:spTgt spid="2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5" dur="500" decel="50000" fill="hold">
                                          <p:stCondLst>
                                            <p:cond delay="0"/>
                                          </p:stCondLst>
                                        </p:cTn>
                                        <p:tgtEl>
                                          <p:spTgt spid="28"/>
                                        </p:tgtEl>
                                        <p:attrNameLst>
                                          <p:attrName>ppt_x</p:attrName>
                                          <p:attrName>ppt_y</p:attrName>
                                        </p:attrNameLst>
                                      </p:cBhvr>
                                    </p:animMotion>
                                    <p:animEffect transition="in" filter="fade">
                                      <p:cBhvr>
                                        <p:cTn id="18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p:bldP spid="56" grpId="0"/>
      <p:bldP spid="57" grpId="0"/>
      <p:bldP spid="58" grpId="0"/>
      <p:bldP spid="59" grpId="0"/>
      <p:bldP spid="60" grpId="0"/>
      <p:bldP spid="62" grpId="0"/>
      <p:bldP spid="63" grpId="0"/>
      <p:bldP spid="64" grpId="0"/>
      <p:bldP spid="65" grpId="0"/>
      <p:bldP spid="66" grpId="0"/>
      <p:bldP spid="67" grpId="0"/>
      <p:bldP spid="68" grpId="0"/>
      <p:bldP spid="69"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a:xfrm>
            <a:off x="609600" y="304800"/>
            <a:ext cx="8229600" cy="487363"/>
          </a:xfrm>
        </p:spPr>
        <p:txBody>
          <a:bodyPr/>
          <a:lstStyle/>
          <a:p>
            <a:pPr eaLnBrk="1" hangingPunct="1"/>
            <a:r>
              <a:rPr lang="pt-BR" altLang="en-US" b="1" i="1" dirty="0"/>
              <a:t>Về các phương hướng cơ bản</a:t>
            </a:r>
            <a:endParaRPr lang="en-US" altLang="en-US" dirty="0"/>
          </a:p>
        </p:txBody>
      </p:sp>
      <p:sp>
        <p:nvSpPr>
          <p:cNvPr id="7" name="Isosceles Triangle 6"/>
          <p:cNvSpPr/>
          <p:nvPr/>
        </p:nvSpPr>
        <p:spPr>
          <a:xfrm>
            <a:off x="1828800" y="990600"/>
            <a:ext cx="5059363" cy="5486400"/>
          </a:xfrm>
          <a:prstGeom prst="triangle">
            <a:avLst/>
          </a:pr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sp>
      <p:grpSp>
        <p:nvGrpSpPr>
          <p:cNvPr id="2" name="Group 7"/>
          <p:cNvGrpSpPr>
            <a:grpSpLocks/>
          </p:cNvGrpSpPr>
          <p:nvPr/>
        </p:nvGrpSpPr>
        <p:grpSpPr bwMode="auto">
          <a:xfrm>
            <a:off x="4495800" y="1568450"/>
            <a:ext cx="4343400" cy="1058863"/>
            <a:chOff x="3735347" y="506430"/>
            <a:chExt cx="3288585" cy="899222"/>
          </a:xfrm>
        </p:grpSpPr>
        <p:sp>
          <p:nvSpPr>
            <p:cNvPr id="9" name="Rounded Rectangle 8"/>
            <p:cNvSpPr/>
            <p:nvPr/>
          </p:nvSpPr>
          <p:spPr>
            <a:xfrm>
              <a:off x="3735347" y="506430"/>
              <a:ext cx="3288585" cy="899222"/>
            </a:xfrm>
            <a:prstGeom prst="roundRect">
              <a:avLst/>
            </a:prstGeom>
          </p:spPr>
          <p:style>
            <a:lnRef idx="2">
              <a:schemeClr val="accent5">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0" name="Rounded Rectangle 5"/>
            <p:cNvSpPr/>
            <p:nvPr/>
          </p:nvSpPr>
          <p:spPr>
            <a:xfrm>
              <a:off x="3779820" y="550920"/>
              <a:ext cx="3199639" cy="810243"/>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140970" tIns="140970" rIns="140970" bIns="140970" spcCol="1270" anchor="ctr"/>
            <a:lstStyle/>
            <a:p>
              <a:pPr algn="ctr" defTabSz="1644650" fontAlgn="base">
                <a:lnSpc>
                  <a:spcPct val="90000"/>
                </a:lnSpc>
                <a:spcBef>
                  <a:spcPct val="0"/>
                </a:spcBef>
                <a:spcAft>
                  <a:spcPct val="35000"/>
                </a:spcAft>
                <a:defRPr/>
              </a:pPr>
              <a:endParaRPr lang="en-US" sz="3700">
                <a:solidFill>
                  <a:prstClr val="black">
                    <a:hueOff val="0"/>
                    <a:satOff val="0"/>
                    <a:lumOff val="0"/>
                    <a:alphaOff val="0"/>
                  </a:prstClr>
                </a:solidFill>
              </a:endParaRPr>
            </a:p>
          </p:txBody>
        </p:sp>
      </p:grpSp>
      <p:grpSp>
        <p:nvGrpSpPr>
          <p:cNvPr id="3" name="Group 10"/>
          <p:cNvGrpSpPr>
            <a:grpSpLocks/>
          </p:cNvGrpSpPr>
          <p:nvPr/>
        </p:nvGrpSpPr>
        <p:grpSpPr bwMode="auto">
          <a:xfrm>
            <a:off x="4495800" y="2759075"/>
            <a:ext cx="4343400" cy="1057275"/>
            <a:chOff x="3735347" y="1518055"/>
            <a:chExt cx="3288585" cy="899222"/>
          </a:xfrm>
        </p:grpSpPr>
        <p:sp>
          <p:nvSpPr>
            <p:cNvPr id="12" name="Rounded Rectangle 11"/>
            <p:cNvSpPr/>
            <p:nvPr/>
          </p:nvSpPr>
          <p:spPr>
            <a:xfrm>
              <a:off x="3735347" y="1518055"/>
              <a:ext cx="3288585" cy="899222"/>
            </a:xfrm>
            <a:prstGeom prst="roundRect">
              <a:avLst/>
            </a:prstGeom>
          </p:spPr>
          <p:style>
            <a:lnRef idx="2">
              <a:schemeClr val="accent5">
                <a:hueOff val="-3311292"/>
                <a:satOff val="13270"/>
                <a:lumOff val="2876"/>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3" name="Rounded Rectangle 7"/>
            <p:cNvSpPr/>
            <p:nvPr/>
          </p:nvSpPr>
          <p:spPr>
            <a:xfrm>
              <a:off x="3779820" y="1562611"/>
              <a:ext cx="3199639" cy="81011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140970" tIns="140970" rIns="140970" bIns="140970" spcCol="1270" anchor="ctr"/>
            <a:lstStyle/>
            <a:p>
              <a:pPr algn="ctr" defTabSz="1644650" fontAlgn="base">
                <a:lnSpc>
                  <a:spcPct val="90000"/>
                </a:lnSpc>
                <a:spcBef>
                  <a:spcPct val="0"/>
                </a:spcBef>
                <a:spcAft>
                  <a:spcPct val="35000"/>
                </a:spcAft>
                <a:defRPr/>
              </a:pPr>
              <a:endParaRPr lang="en-US" sz="3700">
                <a:solidFill>
                  <a:prstClr val="black">
                    <a:hueOff val="0"/>
                    <a:satOff val="0"/>
                    <a:lumOff val="0"/>
                    <a:alphaOff val="0"/>
                  </a:prstClr>
                </a:solidFill>
              </a:endParaRPr>
            </a:p>
          </p:txBody>
        </p:sp>
      </p:grpSp>
      <p:grpSp>
        <p:nvGrpSpPr>
          <p:cNvPr id="4" name="Group 13"/>
          <p:cNvGrpSpPr>
            <a:grpSpLocks/>
          </p:cNvGrpSpPr>
          <p:nvPr/>
        </p:nvGrpSpPr>
        <p:grpSpPr bwMode="auto">
          <a:xfrm>
            <a:off x="4495800" y="3948113"/>
            <a:ext cx="4343400" cy="1058862"/>
            <a:chOff x="3735347" y="2529681"/>
            <a:chExt cx="3288585" cy="899222"/>
          </a:xfrm>
        </p:grpSpPr>
        <p:sp>
          <p:nvSpPr>
            <p:cNvPr id="15" name="Rounded Rectangle 14"/>
            <p:cNvSpPr/>
            <p:nvPr/>
          </p:nvSpPr>
          <p:spPr>
            <a:xfrm>
              <a:off x="3735347" y="2529681"/>
              <a:ext cx="3288585" cy="899222"/>
            </a:xfrm>
            <a:prstGeom prst="roundRect">
              <a:avLst/>
            </a:prstGeom>
          </p:spPr>
          <p:style>
            <a:lnRef idx="2">
              <a:schemeClr val="accent5">
                <a:hueOff val="-6622584"/>
                <a:satOff val="26541"/>
                <a:lumOff val="5752"/>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6" name="Rounded Rectangle 9"/>
            <p:cNvSpPr/>
            <p:nvPr/>
          </p:nvSpPr>
          <p:spPr>
            <a:xfrm>
              <a:off x="3779820" y="2574170"/>
              <a:ext cx="3199639" cy="810244"/>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140970" tIns="140970" rIns="140970" bIns="140970" spcCol="1270" anchor="ctr"/>
            <a:lstStyle/>
            <a:p>
              <a:pPr algn="ctr" defTabSz="1644650" fontAlgn="base">
                <a:lnSpc>
                  <a:spcPct val="90000"/>
                </a:lnSpc>
                <a:spcBef>
                  <a:spcPct val="0"/>
                </a:spcBef>
                <a:spcAft>
                  <a:spcPct val="35000"/>
                </a:spcAft>
                <a:defRPr/>
              </a:pPr>
              <a:endParaRPr lang="en-US" sz="3700">
                <a:solidFill>
                  <a:prstClr val="black">
                    <a:hueOff val="0"/>
                    <a:satOff val="0"/>
                    <a:lumOff val="0"/>
                    <a:alphaOff val="0"/>
                  </a:prstClr>
                </a:solidFill>
              </a:endParaRPr>
            </a:p>
          </p:txBody>
        </p:sp>
      </p:grpSp>
      <p:grpSp>
        <p:nvGrpSpPr>
          <p:cNvPr id="5" name="Group 16"/>
          <p:cNvGrpSpPr>
            <a:grpSpLocks/>
          </p:cNvGrpSpPr>
          <p:nvPr/>
        </p:nvGrpSpPr>
        <p:grpSpPr bwMode="auto">
          <a:xfrm>
            <a:off x="4495800" y="5138738"/>
            <a:ext cx="4343400" cy="1057275"/>
            <a:chOff x="3735347" y="3541307"/>
            <a:chExt cx="3288585" cy="899222"/>
          </a:xfrm>
        </p:grpSpPr>
        <p:sp>
          <p:nvSpPr>
            <p:cNvPr id="18" name="Rounded Rectangle 17"/>
            <p:cNvSpPr/>
            <p:nvPr/>
          </p:nvSpPr>
          <p:spPr>
            <a:xfrm>
              <a:off x="3735347" y="3541307"/>
              <a:ext cx="3288585" cy="899222"/>
            </a:xfrm>
            <a:prstGeom prst="roundRect">
              <a:avLst/>
            </a:prstGeom>
          </p:spPr>
          <p:style>
            <a:lnRef idx="2">
              <a:schemeClr val="accent5">
                <a:hueOff val="-9933876"/>
                <a:satOff val="39811"/>
                <a:lumOff val="8628"/>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9" name="Rounded Rectangle 11"/>
            <p:cNvSpPr/>
            <p:nvPr/>
          </p:nvSpPr>
          <p:spPr>
            <a:xfrm>
              <a:off x="3779820" y="3585863"/>
              <a:ext cx="3199639" cy="81011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140970" tIns="140970" rIns="140970" bIns="140970" spcCol="1270" anchor="ctr"/>
            <a:lstStyle/>
            <a:p>
              <a:pPr algn="ctr" defTabSz="1644650" fontAlgn="base">
                <a:lnSpc>
                  <a:spcPct val="90000"/>
                </a:lnSpc>
                <a:spcBef>
                  <a:spcPct val="0"/>
                </a:spcBef>
                <a:spcAft>
                  <a:spcPct val="35000"/>
                </a:spcAft>
                <a:defRPr/>
              </a:pPr>
              <a:endParaRPr lang="en-US" sz="3700">
                <a:solidFill>
                  <a:prstClr val="black">
                    <a:hueOff val="0"/>
                    <a:satOff val="0"/>
                    <a:lumOff val="0"/>
                    <a:alphaOff val="0"/>
                  </a:prstClr>
                </a:solidFill>
              </a:endParaRPr>
            </a:p>
          </p:txBody>
        </p:sp>
      </p:grpSp>
      <p:grpSp>
        <p:nvGrpSpPr>
          <p:cNvPr id="6" name="Group 7"/>
          <p:cNvGrpSpPr>
            <a:grpSpLocks/>
          </p:cNvGrpSpPr>
          <p:nvPr/>
        </p:nvGrpSpPr>
        <p:grpSpPr bwMode="auto">
          <a:xfrm>
            <a:off x="304800" y="1568450"/>
            <a:ext cx="3948113" cy="1058863"/>
            <a:chOff x="3735347" y="506430"/>
            <a:chExt cx="3288585" cy="899222"/>
          </a:xfrm>
        </p:grpSpPr>
        <p:sp>
          <p:nvSpPr>
            <p:cNvPr id="32" name="Rounded Rectangle 31"/>
            <p:cNvSpPr/>
            <p:nvPr/>
          </p:nvSpPr>
          <p:spPr>
            <a:xfrm>
              <a:off x="3735347" y="506430"/>
              <a:ext cx="3288585" cy="899222"/>
            </a:xfrm>
            <a:prstGeom prst="roundRect">
              <a:avLst/>
            </a:prstGeom>
          </p:spPr>
          <p:style>
            <a:lnRef idx="2">
              <a:schemeClr val="accent5">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33" name="Rounded Rectangle 5"/>
            <p:cNvSpPr/>
            <p:nvPr/>
          </p:nvSpPr>
          <p:spPr>
            <a:xfrm>
              <a:off x="3778984" y="550920"/>
              <a:ext cx="3201312" cy="810243"/>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140970" tIns="140970" rIns="140970" bIns="140970" spcCol="1270" anchor="ctr"/>
            <a:lstStyle/>
            <a:p>
              <a:pPr algn="ctr" defTabSz="1644650" fontAlgn="base">
                <a:lnSpc>
                  <a:spcPct val="90000"/>
                </a:lnSpc>
                <a:spcBef>
                  <a:spcPct val="0"/>
                </a:spcBef>
                <a:spcAft>
                  <a:spcPct val="35000"/>
                </a:spcAft>
                <a:defRPr/>
              </a:pPr>
              <a:endParaRPr lang="en-US" sz="3700">
                <a:solidFill>
                  <a:prstClr val="black">
                    <a:hueOff val="0"/>
                    <a:satOff val="0"/>
                    <a:lumOff val="0"/>
                    <a:alphaOff val="0"/>
                  </a:prstClr>
                </a:solidFill>
              </a:endParaRPr>
            </a:p>
          </p:txBody>
        </p:sp>
      </p:grpSp>
      <p:grpSp>
        <p:nvGrpSpPr>
          <p:cNvPr id="8" name="Group 10"/>
          <p:cNvGrpSpPr>
            <a:grpSpLocks/>
          </p:cNvGrpSpPr>
          <p:nvPr/>
        </p:nvGrpSpPr>
        <p:grpSpPr bwMode="auto">
          <a:xfrm>
            <a:off x="304800" y="2759075"/>
            <a:ext cx="3948113" cy="1057275"/>
            <a:chOff x="3735347" y="1518055"/>
            <a:chExt cx="3288585" cy="899222"/>
          </a:xfrm>
        </p:grpSpPr>
        <p:sp>
          <p:nvSpPr>
            <p:cNvPr id="30" name="Rounded Rectangle 29"/>
            <p:cNvSpPr/>
            <p:nvPr/>
          </p:nvSpPr>
          <p:spPr>
            <a:xfrm>
              <a:off x="3735347" y="1518055"/>
              <a:ext cx="3288585" cy="899222"/>
            </a:xfrm>
            <a:prstGeom prst="roundRect">
              <a:avLst/>
            </a:prstGeom>
          </p:spPr>
          <p:style>
            <a:lnRef idx="2">
              <a:schemeClr val="accent5">
                <a:hueOff val="-3311292"/>
                <a:satOff val="13270"/>
                <a:lumOff val="2876"/>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31" name="Rounded Rectangle 7"/>
            <p:cNvSpPr/>
            <p:nvPr/>
          </p:nvSpPr>
          <p:spPr>
            <a:xfrm>
              <a:off x="3778984" y="1562611"/>
              <a:ext cx="3201312" cy="81011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140970" tIns="140970" rIns="140970" bIns="140970" spcCol="1270" anchor="ctr"/>
            <a:lstStyle/>
            <a:p>
              <a:pPr algn="ctr" defTabSz="1644650" fontAlgn="base">
                <a:lnSpc>
                  <a:spcPct val="90000"/>
                </a:lnSpc>
                <a:spcBef>
                  <a:spcPct val="0"/>
                </a:spcBef>
                <a:spcAft>
                  <a:spcPct val="35000"/>
                </a:spcAft>
                <a:defRPr/>
              </a:pPr>
              <a:endParaRPr lang="en-US" sz="3700">
                <a:solidFill>
                  <a:prstClr val="black">
                    <a:hueOff val="0"/>
                    <a:satOff val="0"/>
                    <a:lumOff val="0"/>
                    <a:alphaOff val="0"/>
                  </a:prstClr>
                </a:solidFill>
              </a:endParaRPr>
            </a:p>
          </p:txBody>
        </p:sp>
      </p:grpSp>
      <p:grpSp>
        <p:nvGrpSpPr>
          <p:cNvPr id="11" name="Group 13"/>
          <p:cNvGrpSpPr>
            <a:grpSpLocks/>
          </p:cNvGrpSpPr>
          <p:nvPr/>
        </p:nvGrpSpPr>
        <p:grpSpPr bwMode="auto">
          <a:xfrm>
            <a:off x="304800" y="3948113"/>
            <a:ext cx="3948113" cy="1058862"/>
            <a:chOff x="3735347" y="2529681"/>
            <a:chExt cx="3288585" cy="899222"/>
          </a:xfrm>
        </p:grpSpPr>
        <p:sp>
          <p:nvSpPr>
            <p:cNvPr id="28" name="Rounded Rectangle 27"/>
            <p:cNvSpPr/>
            <p:nvPr/>
          </p:nvSpPr>
          <p:spPr>
            <a:xfrm>
              <a:off x="3735347" y="2529681"/>
              <a:ext cx="3288585" cy="899222"/>
            </a:xfrm>
            <a:prstGeom prst="roundRect">
              <a:avLst/>
            </a:prstGeom>
          </p:spPr>
          <p:style>
            <a:lnRef idx="2">
              <a:schemeClr val="accent5">
                <a:hueOff val="-6622584"/>
                <a:satOff val="26541"/>
                <a:lumOff val="5752"/>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29" name="Rounded Rectangle 9"/>
            <p:cNvSpPr/>
            <p:nvPr/>
          </p:nvSpPr>
          <p:spPr>
            <a:xfrm>
              <a:off x="3778984" y="2574170"/>
              <a:ext cx="3201312" cy="810244"/>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140970" tIns="140970" rIns="140970" bIns="140970" spcCol="1270" anchor="ctr"/>
            <a:lstStyle/>
            <a:p>
              <a:pPr algn="ctr" defTabSz="1644650" fontAlgn="base">
                <a:lnSpc>
                  <a:spcPct val="90000"/>
                </a:lnSpc>
                <a:spcBef>
                  <a:spcPct val="0"/>
                </a:spcBef>
                <a:spcAft>
                  <a:spcPct val="35000"/>
                </a:spcAft>
                <a:defRPr/>
              </a:pPr>
              <a:endParaRPr lang="en-US" sz="3700">
                <a:solidFill>
                  <a:prstClr val="black">
                    <a:hueOff val="0"/>
                    <a:satOff val="0"/>
                    <a:lumOff val="0"/>
                    <a:alphaOff val="0"/>
                  </a:prstClr>
                </a:solidFill>
              </a:endParaRPr>
            </a:p>
          </p:txBody>
        </p:sp>
      </p:grpSp>
      <p:grpSp>
        <p:nvGrpSpPr>
          <p:cNvPr id="14" name="Group 16"/>
          <p:cNvGrpSpPr>
            <a:grpSpLocks/>
          </p:cNvGrpSpPr>
          <p:nvPr/>
        </p:nvGrpSpPr>
        <p:grpSpPr bwMode="auto">
          <a:xfrm>
            <a:off x="304800" y="5138738"/>
            <a:ext cx="3948113" cy="1057275"/>
            <a:chOff x="3735347" y="3541307"/>
            <a:chExt cx="3288585" cy="899222"/>
          </a:xfrm>
        </p:grpSpPr>
        <p:sp>
          <p:nvSpPr>
            <p:cNvPr id="26" name="Rounded Rectangle 25"/>
            <p:cNvSpPr/>
            <p:nvPr/>
          </p:nvSpPr>
          <p:spPr>
            <a:xfrm>
              <a:off x="3735347" y="3541307"/>
              <a:ext cx="3288585" cy="899222"/>
            </a:xfrm>
            <a:prstGeom prst="roundRect">
              <a:avLst/>
            </a:prstGeom>
          </p:spPr>
          <p:style>
            <a:lnRef idx="2">
              <a:schemeClr val="accent5">
                <a:hueOff val="-9933876"/>
                <a:satOff val="39811"/>
                <a:lumOff val="8628"/>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27" name="Rounded Rectangle 11"/>
            <p:cNvSpPr/>
            <p:nvPr/>
          </p:nvSpPr>
          <p:spPr>
            <a:xfrm>
              <a:off x="3778984" y="3585863"/>
              <a:ext cx="3201312" cy="81011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lIns="140970" tIns="140970" rIns="140970" bIns="140970" spcCol="1270" anchor="ctr"/>
            <a:lstStyle/>
            <a:p>
              <a:pPr algn="ctr" defTabSz="1644650" fontAlgn="base">
                <a:lnSpc>
                  <a:spcPct val="90000"/>
                </a:lnSpc>
                <a:spcBef>
                  <a:spcPct val="0"/>
                </a:spcBef>
                <a:spcAft>
                  <a:spcPct val="35000"/>
                </a:spcAft>
                <a:defRPr/>
              </a:pPr>
              <a:endParaRPr lang="en-US" sz="3700">
                <a:solidFill>
                  <a:prstClr val="black">
                    <a:hueOff val="0"/>
                    <a:satOff val="0"/>
                    <a:lumOff val="0"/>
                    <a:alphaOff val="0"/>
                  </a:prstClr>
                </a:solidFill>
              </a:endParaRPr>
            </a:p>
          </p:txBody>
        </p:sp>
      </p:grpSp>
      <p:sp>
        <p:nvSpPr>
          <p:cNvPr id="35" name="Rectangle 34"/>
          <p:cNvSpPr>
            <a:spLocks noChangeArrowheads="1"/>
          </p:cNvSpPr>
          <p:nvPr/>
        </p:nvSpPr>
        <p:spPr bwMode="auto">
          <a:xfrm>
            <a:off x="381000" y="5257800"/>
            <a:ext cx="3886200" cy="80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fontAlgn="base" hangingPunct="1">
              <a:spcBef>
                <a:spcPct val="0"/>
              </a:spcBef>
              <a:spcAft>
                <a:spcPct val="0"/>
              </a:spcAft>
            </a:pPr>
            <a:r>
              <a:rPr lang="pt-BR" altLang="en-US" sz="1600" i="1">
                <a:solidFill>
                  <a:prstClr val="black"/>
                </a:solidFill>
              </a:rPr>
              <a:t>Một là,</a:t>
            </a:r>
            <a:r>
              <a:rPr lang="pt-BR" altLang="en-US" sz="1600">
                <a:solidFill>
                  <a:prstClr val="black"/>
                </a:solidFill>
              </a:rPr>
              <a:t> đẩy mạnh công nghiệp hoá, hiện đại hoá đất nước </a:t>
            </a:r>
            <a:r>
              <a:rPr lang="pt-BR" altLang="en-US" sz="1400" b="1">
                <a:solidFill>
                  <a:srgbClr val="FF0000"/>
                </a:solidFill>
              </a:rPr>
              <a:t>gắn với phát triển kinh tế tri thức, bảo vệ tài nguyên, môi trường </a:t>
            </a:r>
            <a:endParaRPr lang="en-US" altLang="en-US" sz="1600" b="1">
              <a:solidFill>
                <a:srgbClr val="FF0000"/>
              </a:solidFill>
            </a:endParaRPr>
          </a:p>
        </p:txBody>
      </p:sp>
      <p:sp>
        <p:nvSpPr>
          <p:cNvPr id="36" name="Rectangle 35"/>
          <p:cNvSpPr>
            <a:spLocks noChangeArrowheads="1"/>
          </p:cNvSpPr>
          <p:nvPr/>
        </p:nvSpPr>
        <p:spPr bwMode="auto">
          <a:xfrm>
            <a:off x="4572000" y="5334000"/>
            <a:ext cx="426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fontAlgn="base" hangingPunct="1">
              <a:spcBef>
                <a:spcPct val="0"/>
              </a:spcBef>
              <a:spcAft>
                <a:spcPct val="0"/>
              </a:spcAft>
              <a:buFont typeface="Arial" charset="0"/>
              <a:buNone/>
            </a:pPr>
            <a:r>
              <a:rPr lang="pt-BR" altLang="en-US" sz="1600" i="1">
                <a:solidFill>
                  <a:prstClr val="black"/>
                </a:solidFill>
              </a:rPr>
              <a:t>Hai là</a:t>
            </a:r>
            <a:r>
              <a:rPr lang="pt-BR" altLang="en-US" sz="1600">
                <a:solidFill>
                  <a:prstClr val="black"/>
                </a:solidFill>
              </a:rPr>
              <a:t>, phát triển nền kinh tế thị trường định hướng xã hội chủ nghĩa.</a:t>
            </a:r>
            <a:endParaRPr lang="en-US" altLang="en-US" sz="1600">
              <a:solidFill>
                <a:prstClr val="black"/>
              </a:solidFill>
            </a:endParaRPr>
          </a:p>
        </p:txBody>
      </p:sp>
      <p:sp>
        <p:nvSpPr>
          <p:cNvPr id="37" name="Rectangle 36"/>
          <p:cNvSpPr>
            <a:spLocks noChangeArrowheads="1"/>
          </p:cNvSpPr>
          <p:nvPr/>
        </p:nvSpPr>
        <p:spPr bwMode="auto">
          <a:xfrm>
            <a:off x="304800" y="3962400"/>
            <a:ext cx="39624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fontAlgn="base" hangingPunct="1">
              <a:spcBef>
                <a:spcPct val="0"/>
              </a:spcBef>
              <a:spcAft>
                <a:spcPct val="0"/>
              </a:spcAft>
            </a:pPr>
            <a:r>
              <a:rPr lang="pt-BR" altLang="en-US" sz="1500" i="1">
                <a:solidFill>
                  <a:prstClr val="black"/>
                </a:solidFill>
              </a:rPr>
              <a:t>Ba là</a:t>
            </a:r>
            <a:r>
              <a:rPr lang="pt-BR" altLang="en-US" sz="1500">
                <a:solidFill>
                  <a:prstClr val="black"/>
                </a:solidFill>
              </a:rPr>
              <a:t>, xây dựng nền văn hoá tiên tiến, đậm đà bản sắc dân tộc; </a:t>
            </a:r>
            <a:r>
              <a:rPr lang="pt-BR" altLang="en-US" sz="1500" b="1">
                <a:solidFill>
                  <a:srgbClr val="FF0000"/>
                </a:solidFill>
              </a:rPr>
              <a:t>xây dựng con người, nâng cao đời sống nhân dân, thực hiện tiến bộ và công bằng xã hội</a:t>
            </a:r>
            <a:endParaRPr lang="en-US" altLang="en-US" sz="1500" b="1">
              <a:solidFill>
                <a:srgbClr val="FF0000"/>
              </a:solidFill>
            </a:endParaRPr>
          </a:p>
        </p:txBody>
      </p:sp>
      <p:sp>
        <p:nvSpPr>
          <p:cNvPr id="38" name="Rectangle 37"/>
          <p:cNvSpPr>
            <a:spLocks noChangeArrowheads="1"/>
          </p:cNvSpPr>
          <p:nvPr/>
        </p:nvSpPr>
        <p:spPr bwMode="auto">
          <a:xfrm>
            <a:off x="4572000" y="4114800"/>
            <a:ext cx="4267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fontAlgn="base" hangingPunct="1">
              <a:spcBef>
                <a:spcPct val="0"/>
              </a:spcBef>
              <a:spcAft>
                <a:spcPct val="0"/>
              </a:spcAft>
            </a:pPr>
            <a:r>
              <a:rPr lang="pt-BR" altLang="en-US" sz="1600" i="1">
                <a:solidFill>
                  <a:prstClr val="black"/>
                </a:solidFill>
              </a:rPr>
              <a:t>Bốn là</a:t>
            </a:r>
            <a:r>
              <a:rPr lang="pt-BR" altLang="en-US" sz="1600">
                <a:solidFill>
                  <a:prstClr val="black"/>
                </a:solidFill>
              </a:rPr>
              <a:t>, bảo đảm vững chắc quốc phòng và an ninh quốc gia, </a:t>
            </a:r>
            <a:r>
              <a:rPr lang="pt-BR" altLang="en-US" sz="1600" b="1">
                <a:solidFill>
                  <a:srgbClr val="FF0000"/>
                </a:solidFill>
              </a:rPr>
              <a:t>trật tự, an toàn xã hội </a:t>
            </a:r>
            <a:endParaRPr lang="en-US" altLang="en-US" sz="1600" b="1">
              <a:solidFill>
                <a:srgbClr val="FF0000"/>
              </a:solidFill>
            </a:endParaRPr>
          </a:p>
        </p:txBody>
      </p:sp>
      <p:sp>
        <p:nvSpPr>
          <p:cNvPr id="39" name="Rectangle 38"/>
          <p:cNvSpPr>
            <a:spLocks noChangeArrowheads="1"/>
          </p:cNvSpPr>
          <p:nvPr/>
        </p:nvSpPr>
        <p:spPr bwMode="auto">
          <a:xfrm>
            <a:off x="4572000" y="2819400"/>
            <a:ext cx="4191000"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fontAlgn="base" hangingPunct="1">
              <a:spcBef>
                <a:spcPct val="0"/>
              </a:spcBef>
              <a:spcAft>
                <a:spcPct val="0"/>
              </a:spcAft>
            </a:pPr>
            <a:r>
              <a:rPr lang="pt-BR" altLang="en-US" sz="1500" i="1">
                <a:solidFill>
                  <a:prstClr val="black"/>
                </a:solidFill>
              </a:rPr>
              <a:t>Năm là</a:t>
            </a:r>
            <a:r>
              <a:rPr lang="pt-BR" altLang="en-US" sz="1500">
                <a:solidFill>
                  <a:prstClr val="black"/>
                </a:solidFill>
              </a:rPr>
              <a:t>, thực hiện đường lối đối ngoại độc lập, tự chủ, hoà bình, hữu nghị, hợp tác và phát triển; </a:t>
            </a:r>
            <a:r>
              <a:rPr lang="pt-BR" altLang="en-US" sz="1500" b="1">
                <a:solidFill>
                  <a:srgbClr val="FF0000"/>
                </a:solidFill>
              </a:rPr>
              <a:t>chủ động và tích cực hội nhập quốc tế </a:t>
            </a:r>
            <a:endParaRPr lang="en-US" altLang="en-US" sz="1500" b="1">
              <a:solidFill>
                <a:srgbClr val="FF0000"/>
              </a:solidFill>
            </a:endParaRPr>
          </a:p>
        </p:txBody>
      </p:sp>
      <p:sp>
        <p:nvSpPr>
          <p:cNvPr id="40" name="Rectangle 39"/>
          <p:cNvSpPr>
            <a:spLocks noChangeArrowheads="1"/>
          </p:cNvSpPr>
          <p:nvPr/>
        </p:nvSpPr>
        <p:spPr bwMode="auto">
          <a:xfrm>
            <a:off x="381000" y="2743200"/>
            <a:ext cx="38100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fontAlgn="base" hangingPunct="1">
              <a:spcBef>
                <a:spcPct val="0"/>
              </a:spcBef>
              <a:spcAft>
                <a:spcPct val="0"/>
              </a:spcAft>
            </a:pPr>
            <a:r>
              <a:rPr lang="pt-BR" altLang="en-US" sz="1500" i="1">
                <a:solidFill>
                  <a:prstClr val="black"/>
                </a:solidFill>
              </a:rPr>
              <a:t>Sáu là</a:t>
            </a:r>
            <a:r>
              <a:rPr lang="pt-BR" altLang="en-US" sz="1500">
                <a:solidFill>
                  <a:prstClr val="black"/>
                </a:solidFill>
              </a:rPr>
              <a:t>, xây dựng nền dân chủ xã hội chủ nghĩa, thực hiện đại đoàn kết toàn dân tộc, </a:t>
            </a:r>
            <a:r>
              <a:rPr lang="pt-BR" altLang="en-US" sz="1500" b="1">
                <a:solidFill>
                  <a:srgbClr val="FF0000"/>
                </a:solidFill>
              </a:rPr>
              <a:t>tăng cường và mở rộng mặt trận dân tộc thống nhất</a:t>
            </a:r>
            <a:endParaRPr lang="en-US" altLang="en-US" sz="1500" b="1">
              <a:solidFill>
                <a:srgbClr val="FF0000"/>
              </a:solidFill>
            </a:endParaRPr>
          </a:p>
        </p:txBody>
      </p:sp>
      <p:sp>
        <p:nvSpPr>
          <p:cNvPr id="41" name="Rectangle 40"/>
          <p:cNvSpPr>
            <a:spLocks noChangeArrowheads="1"/>
          </p:cNvSpPr>
          <p:nvPr/>
        </p:nvSpPr>
        <p:spPr bwMode="auto">
          <a:xfrm>
            <a:off x="4572000" y="1676400"/>
            <a:ext cx="41910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fontAlgn="base" hangingPunct="1">
              <a:spcBef>
                <a:spcPct val="0"/>
              </a:spcBef>
              <a:spcAft>
                <a:spcPct val="0"/>
              </a:spcAft>
            </a:pPr>
            <a:r>
              <a:rPr lang="pt-BR" altLang="en-US" sz="1600" i="1">
                <a:solidFill>
                  <a:prstClr val="black"/>
                </a:solidFill>
              </a:rPr>
              <a:t>Bảy là</a:t>
            </a:r>
            <a:r>
              <a:rPr lang="pt-BR" altLang="en-US" sz="1600">
                <a:solidFill>
                  <a:prstClr val="black"/>
                </a:solidFill>
              </a:rPr>
              <a:t>, xây dựng Nhà nước pháp quyền xã hội chủ nghĩa của nhân dân, do nhân dân, vì nhân dân</a:t>
            </a:r>
            <a:endParaRPr lang="en-US" altLang="en-US" sz="1600">
              <a:solidFill>
                <a:prstClr val="black"/>
              </a:solidFill>
            </a:endParaRPr>
          </a:p>
        </p:txBody>
      </p:sp>
      <p:sp>
        <p:nvSpPr>
          <p:cNvPr id="42" name="Rectangle 41"/>
          <p:cNvSpPr>
            <a:spLocks noChangeArrowheads="1"/>
          </p:cNvSpPr>
          <p:nvPr/>
        </p:nvSpPr>
        <p:spPr bwMode="auto">
          <a:xfrm>
            <a:off x="304800" y="1828800"/>
            <a:ext cx="38100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fontAlgn="base" hangingPunct="1">
              <a:spcBef>
                <a:spcPct val="0"/>
              </a:spcBef>
              <a:spcAft>
                <a:spcPct val="0"/>
              </a:spcAft>
              <a:buFont typeface="Arial" charset="0"/>
              <a:buNone/>
            </a:pPr>
            <a:r>
              <a:rPr lang="pt-BR" altLang="en-US" sz="1600" i="1">
                <a:solidFill>
                  <a:prstClr val="black"/>
                </a:solidFill>
              </a:rPr>
              <a:t>Tám là</a:t>
            </a:r>
            <a:r>
              <a:rPr lang="pt-BR" altLang="en-US" sz="1600">
                <a:solidFill>
                  <a:prstClr val="black"/>
                </a:solidFill>
              </a:rPr>
              <a:t>, xây dựng Đảng trong sạch, vững mạnh.</a:t>
            </a:r>
            <a:endParaRPr lang="en-US" altLang="en-US" sz="1600">
              <a:solidFill>
                <a:prstClr val="black"/>
              </a:solidFill>
            </a:endParaRPr>
          </a:p>
        </p:txBody>
      </p:sp>
    </p:spTree>
    <p:extLst>
      <p:ext uri="{BB962C8B-B14F-4D97-AF65-F5344CB8AC3E}">
        <p14:creationId xmlns:p14="http://schemas.microsoft.com/office/powerpoint/2010/main" val="372169753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diamond(in)">
                                      <p:cBhvr>
                                        <p:cTn id="7" dur="500"/>
                                        <p:tgtEl>
                                          <p:spTgt spid="14"/>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35"/>
                                        </p:tgtEl>
                                        <p:attrNameLst>
                                          <p:attrName>style.visibility</p:attrName>
                                        </p:attrNameLst>
                                      </p:cBhvr>
                                      <p:to>
                                        <p:strVal val="visible"/>
                                      </p:to>
                                    </p:set>
                                    <p:animEffect transition="in" filter="diamond(in)">
                                      <p:cBhvr>
                                        <p:cTn id="10" dur="500"/>
                                        <p:tgtEl>
                                          <p:spTgt spid="35"/>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9"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ppt_x</p:attrName>
                                        </p:attrNameLst>
                                      </p:cBhvr>
                                      <p:tavLst>
                                        <p:tav tm="0">
                                          <p:val>
                                            <p:strVal val="#ppt_x-.2"/>
                                          </p:val>
                                        </p:tav>
                                        <p:tav tm="100000">
                                          <p:val>
                                            <p:strVal val="#ppt_x"/>
                                          </p:val>
                                        </p:tav>
                                      </p:tavLst>
                                    </p:anim>
                                    <p:anim calcmode="lin" valueType="num">
                                      <p:cBhvr>
                                        <p:cTn id="16" dur="5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17" dur="500"/>
                                        <p:tgtEl>
                                          <p:spTgt spid="5"/>
                                        </p:tgtEl>
                                      </p:cBhvr>
                                    </p:animEffect>
                                  </p:childTnLst>
                                </p:cTn>
                              </p:par>
                              <p:par>
                                <p:cTn id="18" presetID="29" presetClass="entr" presetSubtype="0" fill="hold" grpId="0" nodeType="withEffect">
                                  <p:stCondLst>
                                    <p:cond delay="0"/>
                                  </p:stCondLst>
                                  <p:childTnLst>
                                    <p:set>
                                      <p:cBhvr>
                                        <p:cTn id="19" dur="1" fill="hold">
                                          <p:stCondLst>
                                            <p:cond delay="0"/>
                                          </p:stCondLst>
                                        </p:cTn>
                                        <p:tgtEl>
                                          <p:spTgt spid="36"/>
                                        </p:tgtEl>
                                        <p:attrNameLst>
                                          <p:attrName>style.visibility</p:attrName>
                                        </p:attrNameLst>
                                      </p:cBhvr>
                                      <p:to>
                                        <p:strVal val="visible"/>
                                      </p:to>
                                    </p:set>
                                    <p:anim calcmode="lin" valueType="num">
                                      <p:cBhvr>
                                        <p:cTn id="20" dur="500" fill="hold"/>
                                        <p:tgtEl>
                                          <p:spTgt spid="36"/>
                                        </p:tgtEl>
                                        <p:attrNameLst>
                                          <p:attrName>ppt_x</p:attrName>
                                        </p:attrNameLst>
                                      </p:cBhvr>
                                      <p:tavLst>
                                        <p:tav tm="0">
                                          <p:val>
                                            <p:strVal val="#ppt_x-.2"/>
                                          </p:val>
                                        </p:tav>
                                        <p:tav tm="100000">
                                          <p:val>
                                            <p:strVal val="#ppt_x"/>
                                          </p:val>
                                        </p:tav>
                                      </p:tavLst>
                                    </p:anim>
                                    <p:anim calcmode="lin" valueType="num">
                                      <p:cBhvr>
                                        <p:cTn id="21" dur="500" fill="hold"/>
                                        <p:tgtEl>
                                          <p:spTgt spid="36"/>
                                        </p:tgtEl>
                                        <p:attrNameLst>
                                          <p:attrName>ppt_y</p:attrName>
                                        </p:attrNameLst>
                                      </p:cBhvr>
                                      <p:tavLst>
                                        <p:tav tm="0">
                                          <p:val>
                                            <p:strVal val="#ppt_y"/>
                                          </p:val>
                                        </p:tav>
                                        <p:tav tm="100000">
                                          <p:val>
                                            <p:strVal val="#ppt_y"/>
                                          </p:val>
                                        </p:tav>
                                      </p:tavLst>
                                    </p:anim>
                                    <p:animEffect transition="in" filter="wipe(right)" prLst="gradientSize: 0.1">
                                      <p:cBhvr>
                                        <p:cTn id="22" dur="500"/>
                                        <p:tgtEl>
                                          <p:spTgt spid="3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9" presetClass="entr" presetSubtype="0" fill="hold" nodeType="click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p:cTn id="27" dur="500" fill="hold"/>
                                        <p:tgtEl>
                                          <p:spTgt spid="11"/>
                                        </p:tgtEl>
                                        <p:attrNameLst>
                                          <p:attrName>ppt_x</p:attrName>
                                        </p:attrNameLst>
                                      </p:cBhvr>
                                      <p:tavLst>
                                        <p:tav tm="0">
                                          <p:val>
                                            <p:strVal val="#ppt_x-.2"/>
                                          </p:val>
                                        </p:tav>
                                        <p:tav tm="100000">
                                          <p:val>
                                            <p:strVal val="#ppt_x"/>
                                          </p:val>
                                        </p:tav>
                                      </p:tavLst>
                                    </p:anim>
                                    <p:anim calcmode="lin" valueType="num">
                                      <p:cBhvr>
                                        <p:cTn id="28" dur="500" fill="hold"/>
                                        <p:tgtEl>
                                          <p:spTgt spid="11"/>
                                        </p:tgtEl>
                                        <p:attrNameLst>
                                          <p:attrName>ppt_y</p:attrName>
                                        </p:attrNameLst>
                                      </p:cBhvr>
                                      <p:tavLst>
                                        <p:tav tm="0">
                                          <p:val>
                                            <p:strVal val="#ppt_y"/>
                                          </p:val>
                                        </p:tav>
                                        <p:tav tm="100000">
                                          <p:val>
                                            <p:strVal val="#ppt_y"/>
                                          </p:val>
                                        </p:tav>
                                      </p:tavLst>
                                    </p:anim>
                                    <p:animEffect transition="in" filter="wipe(right)" prLst="gradientSize: 0.1">
                                      <p:cBhvr>
                                        <p:cTn id="29" dur="500"/>
                                        <p:tgtEl>
                                          <p:spTgt spid="11"/>
                                        </p:tgtEl>
                                      </p:cBhvr>
                                    </p:animEffect>
                                  </p:childTnLst>
                                </p:cTn>
                              </p:par>
                              <p:par>
                                <p:cTn id="30" presetID="29" presetClass="entr" presetSubtype="0" fill="hold" grpId="0" nodeType="withEffect">
                                  <p:stCondLst>
                                    <p:cond delay="0"/>
                                  </p:stCondLst>
                                  <p:childTnLst>
                                    <p:set>
                                      <p:cBhvr>
                                        <p:cTn id="31" dur="1" fill="hold">
                                          <p:stCondLst>
                                            <p:cond delay="0"/>
                                          </p:stCondLst>
                                        </p:cTn>
                                        <p:tgtEl>
                                          <p:spTgt spid="37"/>
                                        </p:tgtEl>
                                        <p:attrNameLst>
                                          <p:attrName>style.visibility</p:attrName>
                                        </p:attrNameLst>
                                      </p:cBhvr>
                                      <p:to>
                                        <p:strVal val="visible"/>
                                      </p:to>
                                    </p:set>
                                    <p:anim calcmode="lin" valueType="num">
                                      <p:cBhvr>
                                        <p:cTn id="32" dur="500" fill="hold"/>
                                        <p:tgtEl>
                                          <p:spTgt spid="37"/>
                                        </p:tgtEl>
                                        <p:attrNameLst>
                                          <p:attrName>ppt_x</p:attrName>
                                        </p:attrNameLst>
                                      </p:cBhvr>
                                      <p:tavLst>
                                        <p:tav tm="0">
                                          <p:val>
                                            <p:strVal val="#ppt_x-.2"/>
                                          </p:val>
                                        </p:tav>
                                        <p:tav tm="100000">
                                          <p:val>
                                            <p:strVal val="#ppt_x"/>
                                          </p:val>
                                        </p:tav>
                                      </p:tavLst>
                                    </p:anim>
                                    <p:anim calcmode="lin" valueType="num">
                                      <p:cBhvr>
                                        <p:cTn id="33" dur="500" fill="hold"/>
                                        <p:tgtEl>
                                          <p:spTgt spid="37"/>
                                        </p:tgtEl>
                                        <p:attrNameLst>
                                          <p:attrName>ppt_y</p:attrName>
                                        </p:attrNameLst>
                                      </p:cBhvr>
                                      <p:tavLst>
                                        <p:tav tm="0">
                                          <p:val>
                                            <p:strVal val="#ppt_y"/>
                                          </p:val>
                                        </p:tav>
                                        <p:tav tm="100000">
                                          <p:val>
                                            <p:strVal val="#ppt_y"/>
                                          </p:val>
                                        </p:tav>
                                      </p:tavLst>
                                    </p:anim>
                                    <p:animEffect transition="in" filter="wipe(right)" prLst="gradientSize: 0.1">
                                      <p:cBhvr>
                                        <p:cTn id="34" dur="500"/>
                                        <p:tgtEl>
                                          <p:spTgt spid="37"/>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23" presetClass="entr" presetSubtype="16" fill="hold" nodeType="click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p:cTn id="39" dur="500" fill="hold"/>
                                        <p:tgtEl>
                                          <p:spTgt spid="4"/>
                                        </p:tgtEl>
                                        <p:attrNameLst>
                                          <p:attrName>ppt_w</p:attrName>
                                        </p:attrNameLst>
                                      </p:cBhvr>
                                      <p:tavLst>
                                        <p:tav tm="0">
                                          <p:val>
                                            <p:fltVal val="0"/>
                                          </p:val>
                                        </p:tav>
                                        <p:tav tm="100000">
                                          <p:val>
                                            <p:strVal val="#ppt_w"/>
                                          </p:val>
                                        </p:tav>
                                      </p:tavLst>
                                    </p:anim>
                                    <p:anim calcmode="lin" valueType="num">
                                      <p:cBhvr>
                                        <p:cTn id="40" dur="500" fill="hold"/>
                                        <p:tgtEl>
                                          <p:spTgt spid="4"/>
                                        </p:tgtEl>
                                        <p:attrNameLst>
                                          <p:attrName>ppt_h</p:attrName>
                                        </p:attrNameLst>
                                      </p:cBhvr>
                                      <p:tavLst>
                                        <p:tav tm="0">
                                          <p:val>
                                            <p:fltVal val="0"/>
                                          </p:val>
                                        </p:tav>
                                        <p:tav tm="100000">
                                          <p:val>
                                            <p:strVal val="#ppt_h"/>
                                          </p:val>
                                        </p:tav>
                                      </p:tavLst>
                                    </p:anim>
                                  </p:childTnLst>
                                </p:cTn>
                              </p:par>
                              <p:par>
                                <p:cTn id="41" presetID="23" presetClass="entr" presetSubtype="16" fill="hold" grpId="0" nodeType="withEffect">
                                  <p:stCondLst>
                                    <p:cond delay="0"/>
                                  </p:stCondLst>
                                  <p:childTnLst>
                                    <p:set>
                                      <p:cBhvr>
                                        <p:cTn id="42" dur="1" fill="hold">
                                          <p:stCondLst>
                                            <p:cond delay="0"/>
                                          </p:stCondLst>
                                        </p:cTn>
                                        <p:tgtEl>
                                          <p:spTgt spid="38"/>
                                        </p:tgtEl>
                                        <p:attrNameLst>
                                          <p:attrName>style.visibility</p:attrName>
                                        </p:attrNameLst>
                                      </p:cBhvr>
                                      <p:to>
                                        <p:strVal val="visible"/>
                                      </p:to>
                                    </p:set>
                                    <p:anim calcmode="lin" valueType="num">
                                      <p:cBhvr>
                                        <p:cTn id="43" dur="500" fill="hold"/>
                                        <p:tgtEl>
                                          <p:spTgt spid="38"/>
                                        </p:tgtEl>
                                        <p:attrNameLst>
                                          <p:attrName>ppt_w</p:attrName>
                                        </p:attrNameLst>
                                      </p:cBhvr>
                                      <p:tavLst>
                                        <p:tav tm="0">
                                          <p:val>
                                            <p:fltVal val="0"/>
                                          </p:val>
                                        </p:tav>
                                        <p:tav tm="100000">
                                          <p:val>
                                            <p:strVal val="#ppt_w"/>
                                          </p:val>
                                        </p:tav>
                                      </p:tavLst>
                                    </p:anim>
                                    <p:anim calcmode="lin" valueType="num">
                                      <p:cBhvr>
                                        <p:cTn id="44" dur="500" fill="hold"/>
                                        <p:tgtEl>
                                          <p:spTgt spid="38"/>
                                        </p:tgtEl>
                                        <p:attrNameLst>
                                          <p:attrName>ppt_h</p:attrName>
                                        </p:attrNameLst>
                                      </p:cBhvr>
                                      <p:tavLst>
                                        <p:tav tm="0">
                                          <p:val>
                                            <p:fltVal val="0"/>
                                          </p:val>
                                        </p:tav>
                                        <p:tav tm="100000">
                                          <p:val>
                                            <p:strVal val="#ppt_h"/>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52" presetClass="entr" presetSubtype="0" fill="hold" nodeType="clickEffect">
                                  <p:stCondLst>
                                    <p:cond delay="0"/>
                                  </p:stCondLst>
                                  <p:childTnLst>
                                    <p:set>
                                      <p:cBhvr>
                                        <p:cTn id="48" dur="1" fill="hold">
                                          <p:stCondLst>
                                            <p:cond delay="0"/>
                                          </p:stCondLst>
                                        </p:cTn>
                                        <p:tgtEl>
                                          <p:spTgt spid="3"/>
                                        </p:tgtEl>
                                        <p:attrNameLst>
                                          <p:attrName>style.visibility</p:attrName>
                                        </p:attrNameLst>
                                      </p:cBhvr>
                                      <p:to>
                                        <p:strVal val="visible"/>
                                      </p:to>
                                    </p:set>
                                    <p:animScale>
                                      <p:cBhvr>
                                        <p:cTn id="49" dur="50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500" decel="50000" fill="hold">
                                          <p:stCondLst>
                                            <p:cond delay="0"/>
                                          </p:stCondLst>
                                        </p:cTn>
                                        <p:tgtEl>
                                          <p:spTgt spid="3"/>
                                        </p:tgtEl>
                                        <p:attrNameLst>
                                          <p:attrName>ppt_x</p:attrName>
                                          <p:attrName>ppt_y</p:attrName>
                                        </p:attrNameLst>
                                      </p:cBhvr>
                                    </p:animMotion>
                                    <p:animEffect transition="in" filter="fade">
                                      <p:cBhvr>
                                        <p:cTn id="51" dur="500"/>
                                        <p:tgtEl>
                                          <p:spTgt spid="3"/>
                                        </p:tgtEl>
                                      </p:cBhvr>
                                    </p:animEffect>
                                  </p:childTnLst>
                                </p:cTn>
                              </p:par>
                              <p:par>
                                <p:cTn id="52" presetID="52" presetClass="entr" presetSubtype="0" fill="hold" grpId="0" nodeType="withEffect">
                                  <p:stCondLst>
                                    <p:cond delay="0"/>
                                  </p:stCondLst>
                                  <p:childTnLst>
                                    <p:set>
                                      <p:cBhvr>
                                        <p:cTn id="53" dur="1" fill="hold">
                                          <p:stCondLst>
                                            <p:cond delay="0"/>
                                          </p:stCondLst>
                                        </p:cTn>
                                        <p:tgtEl>
                                          <p:spTgt spid="39"/>
                                        </p:tgtEl>
                                        <p:attrNameLst>
                                          <p:attrName>style.visibility</p:attrName>
                                        </p:attrNameLst>
                                      </p:cBhvr>
                                      <p:to>
                                        <p:strVal val="visible"/>
                                      </p:to>
                                    </p:set>
                                    <p:animScale>
                                      <p:cBhvr>
                                        <p:cTn id="54" dur="500" decel="50000" fill="hold">
                                          <p:stCondLst>
                                            <p:cond delay="0"/>
                                          </p:stCondLst>
                                        </p:cTn>
                                        <p:tgtEl>
                                          <p:spTgt spid="3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5" dur="500" decel="50000" fill="hold">
                                          <p:stCondLst>
                                            <p:cond delay="0"/>
                                          </p:stCondLst>
                                        </p:cTn>
                                        <p:tgtEl>
                                          <p:spTgt spid="39"/>
                                        </p:tgtEl>
                                        <p:attrNameLst>
                                          <p:attrName>ppt_x</p:attrName>
                                          <p:attrName>ppt_y</p:attrName>
                                        </p:attrNameLst>
                                      </p:cBhvr>
                                    </p:animMotion>
                                    <p:animEffect transition="in" filter="fade">
                                      <p:cBhvr>
                                        <p:cTn id="56" dur="500"/>
                                        <p:tgtEl>
                                          <p:spTgt spid="39"/>
                                        </p:tgtEl>
                                      </p:cBhvr>
                                    </p:animEffect>
                                  </p:childTnLst>
                                </p:cTn>
                              </p:par>
                            </p:childTnLst>
                          </p:cTn>
                        </p:par>
                      </p:childTnLst>
                    </p:cTn>
                  </p:par>
                  <p:par>
                    <p:cTn id="57" fill="hold" nodeType="clickPar">
                      <p:stCondLst>
                        <p:cond delay="indefinite"/>
                      </p:stCondLst>
                      <p:childTnLst>
                        <p:par>
                          <p:cTn id="58" fill="hold" nodeType="withGroup">
                            <p:stCondLst>
                              <p:cond delay="0"/>
                            </p:stCondLst>
                            <p:childTnLst>
                              <p:par>
                                <p:cTn id="59" presetID="49" presetClass="entr" presetSubtype="0" decel="100000" fill="hold" nodeType="click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p:cTn id="61" dur="500" fill="hold"/>
                                        <p:tgtEl>
                                          <p:spTgt spid="8"/>
                                        </p:tgtEl>
                                        <p:attrNameLst>
                                          <p:attrName>ppt_w</p:attrName>
                                        </p:attrNameLst>
                                      </p:cBhvr>
                                      <p:tavLst>
                                        <p:tav tm="0">
                                          <p:val>
                                            <p:fltVal val="0"/>
                                          </p:val>
                                        </p:tav>
                                        <p:tav tm="100000">
                                          <p:val>
                                            <p:strVal val="#ppt_w"/>
                                          </p:val>
                                        </p:tav>
                                      </p:tavLst>
                                    </p:anim>
                                    <p:anim calcmode="lin" valueType="num">
                                      <p:cBhvr>
                                        <p:cTn id="62" dur="500" fill="hold"/>
                                        <p:tgtEl>
                                          <p:spTgt spid="8"/>
                                        </p:tgtEl>
                                        <p:attrNameLst>
                                          <p:attrName>ppt_h</p:attrName>
                                        </p:attrNameLst>
                                      </p:cBhvr>
                                      <p:tavLst>
                                        <p:tav tm="0">
                                          <p:val>
                                            <p:fltVal val="0"/>
                                          </p:val>
                                        </p:tav>
                                        <p:tav tm="100000">
                                          <p:val>
                                            <p:strVal val="#ppt_h"/>
                                          </p:val>
                                        </p:tav>
                                      </p:tavLst>
                                    </p:anim>
                                    <p:anim calcmode="lin" valueType="num">
                                      <p:cBhvr>
                                        <p:cTn id="63" dur="500" fill="hold"/>
                                        <p:tgtEl>
                                          <p:spTgt spid="8"/>
                                        </p:tgtEl>
                                        <p:attrNameLst>
                                          <p:attrName>style.rotation</p:attrName>
                                        </p:attrNameLst>
                                      </p:cBhvr>
                                      <p:tavLst>
                                        <p:tav tm="0">
                                          <p:val>
                                            <p:fltVal val="360"/>
                                          </p:val>
                                        </p:tav>
                                        <p:tav tm="100000">
                                          <p:val>
                                            <p:fltVal val="0"/>
                                          </p:val>
                                        </p:tav>
                                      </p:tavLst>
                                    </p:anim>
                                    <p:animEffect transition="in" filter="fade">
                                      <p:cBhvr>
                                        <p:cTn id="64" dur="500"/>
                                        <p:tgtEl>
                                          <p:spTgt spid="8"/>
                                        </p:tgtEl>
                                      </p:cBhvr>
                                    </p:animEffect>
                                  </p:childTnLst>
                                </p:cTn>
                              </p:par>
                              <p:par>
                                <p:cTn id="65" presetID="49" presetClass="entr" presetSubtype="0" decel="100000" fill="hold" grpId="0" nodeType="withEffect">
                                  <p:stCondLst>
                                    <p:cond delay="0"/>
                                  </p:stCondLst>
                                  <p:childTnLst>
                                    <p:set>
                                      <p:cBhvr>
                                        <p:cTn id="66" dur="1" fill="hold">
                                          <p:stCondLst>
                                            <p:cond delay="0"/>
                                          </p:stCondLst>
                                        </p:cTn>
                                        <p:tgtEl>
                                          <p:spTgt spid="40"/>
                                        </p:tgtEl>
                                        <p:attrNameLst>
                                          <p:attrName>style.visibility</p:attrName>
                                        </p:attrNameLst>
                                      </p:cBhvr>
                                      <p:to>
                                        <p:strVal val="visible"/>
                                      </p:to>
                                    </p:set>
                                    <p:anim calcmode="lin" valueType="num">
                                      <p:cBhvr>
                                        <p:cTn id="67" dur="500" fill="hold"/>
                                        <p:tgtEl>
                                          <p:spTgt spid="40"/>
                                        </p:tgtEl>
                                        <p:attrNameLst>
                                          <p:attrName>ppt_w</p:attrName>
                                        </p:attrNameLst>
                                      </p:cBhvr>
                                      <p:tavLst>
                                        <p:tav tm="0">
                                          <p:val>
                                            <p:fltVal val="0"/>
                                          </p:val>
                                        </p:tav>
                                        <p:tav tm="100000">
                                          <p:val>
                                            <p:strVal val="#ppt_w"/>
                                          </p:val>
                                        </p:tav>
                                      </p:tavLst>
                                    </p:anim>
                                    <p:anim calcmode="lin" valueType="num">
                                      <p:cBhvr>
                                        <p:cTn id="68" dur="500" fill="hold"/>
                                        <p:tgtEl>
                                          <p:spTgt spid="40"/>
                                        </p:tgtEl>
                                        <p:attrNameLst>
                                          <p:attrName>ppt_h</p:attrName>
                                        </p:attrNameLst>
                                      </p:cBhvr>
                                      <p:tavLst>
                                        <p:tav tm="0">
                                          <p:val>
                                            <p:fltVal val="0"/>
                                          </p:val>
                                        </p:tav>
                                        <p:tav tm="100000">
                                          <p:val>
                                            <p:strVal val="#ppt_h"/>
                                          </p:val>
                                        </p:tav>
                                      </p:tavLst>
                                    </p:anim>
                                    <p:anim calcmode="lin" valueType="num">
                                      <p:cBhvr>
                                        <p:cTn id="69" dur="500" fill="hold"/>
                                        <p:tgtEl>
                                          <p:spTgt spid="40"/>
                                        </p:tgtEl>
                                        <p:attrNameLst>
                                          <p:attrName>style.rotation</p:attrName>
                                        </p:attrNameLst>
                                      </p:cBhvr>
                                      <p:tavLst>
                                        <p:tav tm="0">
                                          <p:val>
                                            <p:fltVal val="360"/>
                                          </p:val>
                                        </p:tav>
                                        <p:tav tm="100000">
                                          <p:val>
                                            <p:fltVal val="0"/>
                                          </p:val>
                                        </p:tav>
                                      </p:tavLst>
                                    </p:anim>
                                    <p:animEffect transition="in" filter="fade">
                                      <p:cBhvr>
                                        <p:cTn id="70" dur="500"/>
                                        <p:tgtEl>
                                          <p:spTgt spid="40"/>
                                        </p:tgtEl>
                                      </p:cBhvr>
                                    </p:animEffect>
                                  </p:childTnLst>
                                </p:cTn>
                              </p:par>
                            </p:childTnLst>
                          </p:cTn>
                        </p:par>
                      </p:childTnLst>
                    </p:cTn>
                  </p:par>
                  <p:par>
                    <p:cTn id="71" fill="hold" nodeType="clickPar">
                      <p:stCondLst>
                        <p:cond delay="indefinite"/>
                      </p:stCondLst>
                      <p:childTnLst>
                        <p:par>
                          <p:cTn id="72" fill="hold" nodeType="withGroup">
                            <p:stCondLst>
                              <p:cond delay="0"/>
                            </p:stCondLst>
                            <p:childTnLst>
                              <p:par>
                                <p:cTn id="73" presetID="50" presetClass="entr" presetSubtype="0" decel="100000" fill="hold" nodeType="clickEffect">
                                  <p:stCondLst>
                                    <p:cond delay="0"/>
                                  </p:stCondLst>
                                  <p:childTnLst>
                                    <p:set>
                                      <p:cBhvr>
                                        <p:cTn id="74" dur="1" fill="hold">
                                          <p:stCondLst>
                                            <p:cond delay="0"/>
                                          </p:stCondLst>
                                        </p:cTn>
                                        <p:tgtEl>
                                          <p:spTgt spid="2"/>
                                        </p:tgtEl>
                                        <p:attrNameLst>
                                          <p:attrName>style.visibility</p:attrName>
                                        </p:attrNameLst>
                                      </p:cBhvr>
                                      <p:to>
                                        <p:strVal val="visible"/>
                                      </p:to>
                                    </p:set>
                                    <p:anim calcmode="lin" valueType="num">
                                      <p:cBhvr>
                                        <p:cTn id="75" dur="500" fill="hold"/>
                                        <p:tgtEl>
                                          <p:spTgt spid="2"/>
                                        </p:tgtEl>
                                        <p:attrNameLst>
                                          <p:attrName>ppt_w</p:attrName>
                                        </p:attrNameLst>
                                      </p:cBhvr>
                                      <p:tavLst>
                                        <p:tav tm="0">
                                          <p:val>
                                            <p:strVal val="#ppt_w+.3"/>
                                          </p:val>
                                        </p:tav>
                                        <p:tav tm="100000">
                                          <p:val>
                                            <p:strVal val="#ppt_w"/>
                                          </p:val>
                                        </p:tav>
                                      </p:tavLst>
                                    </p:anim>
                                    <p:anim calcmode="lin" valueType="num">
                                      <p:cBhvr>
                                        <p:cTn id="76" dur="500" fill="hold"/>
                                        <p:tgtEl>
                                          <p:spTgt spid="2"/>
                                        </p:tgtEl>
                                        <p:attrNameLst>
                                          <p:attrName>ppt_h</p:attrName>
                                        </p:attrNameLst>
                                      </p:cBhvr>
                                      <p:tavLst>
                                        <p:tav tm="0">
                                          <p:val>
                                            <p:strVal val="#ppt_h"/>
                                          </p:val>
                                        </p:tav>
                                        <p:tav tm="100000">
                                          <p:val>
                                            <p:strVal val="#ppt_h"/>
                                          </p:val>
                                        </p:tav>
                                      </p:tavLst>
                                    </p:anim>
                                    <p:animEffect transition="in" filter="fade">
                                      <p:cBhvr>
                                        <p:cTn id="77" dur="500"/>
                                        <p:tgtEl>
                                          <p:spTgt spid="2"/>
                                        </p:tgtEl>
                                      </p:cBhvr>
                                    </p:animEffect>
                                  </p:childTnLst>
                                </p:cTn>
                              </p:par>
                              <p:par>
                                <p:cTn id="78" presetID="50" presetClass="entr" presetSubtype="0" decel="100000" fill="hold" grpId="0" nodeType="withEffect">
                                  <p:stCondLst>
                                    <p:cond delay="0"/>
                                  </p:stCondLst>
                                  <p:childTnLst>
                                    <p:set>
                                      <p:cBhvr>
                                        <p:cTn id="79" dur="1" fill="hold">
                                          <p:stCondLst>
                                            <p:cond delay="0"/>
                                          </p:stCondLst>
                                        </p:cTn>
                                        <p:tgtEl>
                                          <p:spTgt spid="41"/>
                                        </p:tgtEl>
                                        <p:attrNameLst>
                                          <p:attrName>style.visibility</p:attrName>
                                        </p:attrNameLst>
                                      </p:cBhvr>
                                      <p:to>
                                        <p:strVal val="visible"/>
                                      </p:to>
                                    </p:set>
                                    <p:anim calcmode="lin" valueType="num">
                                      <p:cBhvr>
                                        <p:cTn id="80" dur="500" fill="hold"/>
                                        <p:tgtEl>
                                          <p:spTgt spid="41"/>
                                        </p:tgtEl>
                                        <p:attrNameLst>
                                          <p:attrName>ppt_w</p:attrName>
                                        </p:attrNameLst>
                                      </p:cBhvr>
                                      <p:tavLst>
                                        <p:tav tm="0">
                                          <p:val>
                                            <p:strVal val="#ppt_w+.3"/>
                                          </p:val>
                                        </p:tav>
                                        <p:tav tm="100000">
                                          <p:val>
                                            <p:strVal val="#ppt_w"/>
                                          </p:val>
                                        </p:tav>
                                      </p:tavLst>
                                    </p:anim>
                                    <p:anim calcmode="lin" valueType="num">
                                      <p:cBhvr>
                                        <p:cTn id="81" dur="500" fill="hold"/>
                                        <p:tgtEl>
                                          <p:spTgt spid="41"/>
                                        </p:tgtEl>
                                        <p:attrNameLst>
                                          <p:attrName>ppt_h</p:attrName>
                                        </p:attrNameLst>
                                      </p:cBhvr>
                                      <p:tavLst>
                                        <p:tav tm="0">
                                          <p:val>
                                            <p:strVal val="#ppt_h"/>
                                          </p:val>
                                        </p:tav>
                                        <p:tav tm="100000">
                                          <p:val>
                                            <p:strVal val="#ppt_h"/>
                                          </p:val>
                                        </p:tav>
                                      </p:tavLst>
                                    </p:anim>
                                    <p:animEffect transition="in" filter="fade">
                                      <p:cBhvr>
                                        <p:cTn id="82" dur="500"/>
                                        <p:tgtEl>
                                          <p:spTgt spid="41"/>
                                        </p:tgtEl>
                                      </p:cBhvr>
                                    </p:animEffect>
                                  </p:childTnLst>
                                </p:cTn>
                              </p:par>
                            </p:childTnLst>
                          </p:cTn>
                        </p:par>
                      </p:childTnLst>
                    </p:cTn>
                  </p:par>
                  <p:par>
                    <p:cTn id="83" fill="hold" nodeType="clickPar">
                      <p:stCondLst>
                        <p:cond delay="indefinite"/>
                      </p:stCondLst>
                      <p:childTnLst>
                        <p:par>
                          <p:cTn id="84" fill="hold" nodeType="withGroup">
                            <p:stCondLst>
                              <p:cond delay="0"/>
                            </p:stCondLst>
                            <p:childTnLst>
                              <p:par>
                                <p:cTn id="85" presetID="4" presetClass="entr" presetSubtype="16" fill="hold" nodeType="clickEffect">
                                  <p:stCondLst>
                                    <p:cond delay="0"/>
                                  </p:stCondLst>
                                  <p:childTnLst>
                                    <p:set>
                                      <p:cBhvr>
                                        <p:cTn id="86" dur="1" fill="hold">
                                          <p:stCondLst>
                                            <p:cond delay="0"/>
                                          </p:stCondLst>
                                        </p:cTn>
                                        <p:tgtEl>
                                          <p:spTgt spid="6"/>
                                        </p:tgtEl>
                                        <p:attrNameLst>
                                          <p:attrName>style.visibility</p:attrName>
                                        </p:attrNameLst>
                                      </p:cBhvr>
                                      <p:to>
                                        <p:strVal val="visible"/>
                                      </p:to>
                                    </p:set>
                                    <p:animEffect transition="in" filter="box(in)">
                                      <p:cBhvr>
                                        <p:cTn id="87" dur="500"/>
                                        <p:tgtEl>
                                          <p:spTgt spid="6"/>
                                        </p:tgtEl>
                                      </p:cBhvr>
                                    </p:animEffect>
                                  </p:childTnLst>
                                </p:cTn>
                              </p:par>
                              <p:par>
                                <p:cTn id="88" presetID="4" presetClass="entr" presetSubtype="16" fill="hold" grpId="0" nodeType="withEffect">
                                  <p:stCondLst>
                                    <p:cond delay="0"/>
                                  </p:stCondLst>
                                  <p:childTnLst>
                                    <p:set>
                                      <p:cBhvr>
                                        <p:cTn id="89" dur="1" fill="hold">
                                          <p:stCondLst>
                                            <p:cond delay="0"/>
                                          </p:stCondLst>
                                        </p:cTn>
                                        <p:tgtEl>
                                          <p:spTgt spid="42"/>
                                        </p:tgtEl>
                                        <p:attrNameLst>
                                          <p:attrName>style.visibility</p:attrName>
                                        </p:attrNameLst>
                                      </p:cBhvr>
                                      <p:to>
                                        <p:strVal val="visible"/>
                                      </p:to>
                                    </p:set>
                                    <p:animEffect transition="in" filter="box(in)">
                                      <p:cBhvr>
                                        <p:cTn id="90"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P spid="37" grpId="0"/>
      <p:bldP spid="38" grpId="0"/>
      <p:bldP spid="39" grpId="0"/>
      <p:bldP spid="40" grpId="0"/>
      <p:bldP spid="41" grpId="0"/>
      <p:bldP spid="4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Isosceles Triangle 5"/>
          <p:cNvSpPr/>
          <p:nvPr/>
        </p:nvSpPr>
        <p:spPr>
          <a:xfrm>
            <a:off x="3733800" y="5943600"/>
            <a:ext cx="1519516" cy="678894"/>
          </a:xfrm>
          <a:prstGeom prst="triangle">
            <a:avLst/>
          </a:prstGeom>
        </p:spPr>
        <p:style>
          <a:lnRef idx="0">
            <a:schemeClr val="accent5"/>
          </a:lnRef>
          <a:fillRef idx="3">
            <a:schemeClr val="accent5"/>
          </a:fillRef>
          <a:effectRef idx="3">
            <a:schemeClr val="accent5"/>
          </a:effectRef>
          <a:fontRef idx="minor">
            <a:schemeClr val="lt1"/>
          </a:fontRef>
        </p:style>
      </p:sp>
      <p:sp>
        <p:nvSpPr>
          <p:cNvPr id="7" name="Rectangle 6"/>
          <p:cNvSpPr/>
          <p:nvPr/>
        </p:nvSpPr>
        <p:spPr>
          <a:xfrm>
            <a:off x="457199" y="5583170"/>
            <a:ext cx="8077201" cy="360430"/>
          </a:xfrm>
          <a:prstGeom prst="rect">
            <a:avLst/>
          </a:prstGeom>
        </p:spPr>
        <p:style>
          <a:lnRef idx="0">
            <a:schemeClr val="accent5"/>
          </a:lnRef>
          <a:fillRef idx="3">
            <a:schemeClr val="accent5"/>
          </a:fillRef>
          <a:effectRef idx="3">
            <a:schemeClr val="accent5"/>
          </a:effectRef>
          <a:fontRef idx="minor">
            <a:schemeClr val="lt1"/>
          </a:fontRef>
        </p:style>
      </p:sp>
      <p:sp>
        <p:nvSpPr>
          <p:cNvPr id="24" name="Rounded Rectangle 23"/>
          <p:cNvSpPr/>
          <p:nvPr/>
        </p:nvSpPr>
        <p:spPr bwMode="auto">
          <a:xfrm>
            <a:off x="4813300" y="4587875"/>
            <a:ext cx="3646487" cy="920750"/>
          </a:xfrm>
          <a:prstGeom prst="roundRect">
            <a:avLst/>
          </a:prstGeom>
        </p:spPr>
        <p:style>
          <a:lnRef idx="0">
            <a:schemeClr val="accent6"/>
          </a:lnRef>
          <a:fillRef idx="3">
            <a:schemeClr val="accent6"/>
          </a:fillRef>
          <a:effectRef idx="3">
            <a:schemeClr val="accent6"/>
          </a:effectRef>
          <a:fontRef idx="minor">
            <a:schemeClr val="lt1"/>
          </a:fontRef>
        </p:style>
      </p:sp>
      <p:grpSp>
        <p:nvGrpSpPr>
          <p:cNvPr id="2" name="Group 8"/>
          <p:cNvGrpSpPr>
            <a:grpSpLocks/>
          </p:cNvGrpSpPr>
          <p:nvPr/>
        </p:nvGrpSpPr>
        <p:grpSpPr bwMode="auto">
          <a:xfrm>
            <a:off x="4813300" y="3603625"/>
            <a:ext cx="3646488" cy="919163"/>
            <a:chOff x="4476877" y="1955216"/>
            <a:chExt cx="1629346" cy="760361"/>
          </a:xfrm>
        </p:grpSpPr>
        <p:sp>
          <p:nvSpPr>
            <p:cNvPr id="22" name="Rounded Rectangle 21"/>
            <p:cNvSpPr/>
            <p:nvPr/>
          </p:nvSpPr>
          <p:spPr>
            <a:xfrm>
              <a:off x="4476877" y="1955216"/>
              <a:ext cx="1629346" cy="760361"/>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3" name="Rounded Rectangle 12"/>
            <p:cNvSpPr/>
            <p:nvPr/>
          </p:nvSpPr>
          <p:spPr>
            <a:xfrm>
              <a:off x="4513762" y="1991986"/>
              <a:ext cx="1555575" cy="686820"/>
            </a:xfrm>
            <a:prstGeom prst="rect">
              <a:avLst/>
            </a:prstGeom>
          </p:spPr>
          <p:style>
            <a:lnRef idx="0">
              <a:scrgbClr r="0" g="0" b="0"/>
            </a:lnRef>
            <a:fillRef idx="0">
              <a:scrgbClr r="0" g="0" b="0"/>
            </a:fillRef>
            <a:effectRef idx="0">
              <a:scrgbClr r="0" g="0" b="0"/>
            </a:effectRef>
            <a:fontRef idx="minor">
              <a:schemeClr val="lt1"/>
            </a:fontRef>
          </p:style>
          <p:txBody>
            <a:bodyPr lIns="118110" tIns="118110" rIns="118110" bIns="118110" spcCol="1270" anchor="ctr"/>
            <a:lstStyle/>
            <a:p>
              <a:pPr algn="ctr" defTabSz="1377950">
                <a:lnSpc>
                  <a:spcPct val="90000"/>
                </a:lnSpc>
                <a:spcBef>
                  <a:spcPct val="0"/>
                </a:spcBef>
                <a:spcAft>
                  <a:spcPct val="35000"/>
                </a:spcAft>
                <a:defRPr/>
              </a:pPr>
              <a:endParaRPr lang="en-US" sz="3100">
                <a:solidFill>
                  <a:prstClr val="white"/>
                </a:solidFill>
              </a:endParaRPr>
            </a:p>
          </p:txBody>
        </p:sp>
      </p:grpSp>
      <p:sp>
        <p:nvSpPr>
          <p:cNvPr id="20" name="Rounded Rectangle 19"/>
          <p:cNvSpPr/>
          <p:nvPr/>
        </p:nvSpPr>
        <p:spPr bwMode="auto">
          <a:xfrm>
            <a:off x="4813300" y="2617788"/>
            <a:ext cx="3646488" cy="919162"/>
          </a:xfrm>
          <a:prstGeom prst="roundRect">
            <a:avLst/>
          </a:prstGeom>
        </p:spPr>
        <p:style>
          <a:lnRef idx="2">
            <a:schemeClr val="accent5">
              <a:shade val="50000"/>
            </a:schemeClr>
          </a:lnRef>
          <a:fillRef idx="1">
            <a:schemeClr val="accent5"/>
          </a:fillRef>
          <a:effectRef idx="0">
            <a:schemeClr val="accent5"/>
          </a:effectRef>
          <a:fontRef idx="minor">
            <a:schemeClr val="lt1"/>
          </a:fontRef>
        </p:style>
      </p:sp>
      <p:sp>
        <p:nvSpPr>
          <p:cNvPr id="34" name="Rounded Rectangle 33"/>
          <p:cNvSpPr/>
          <p:nvPr/>
        </p:nvSpPr>
        <p:spPr bwMode="auto">
          <a:xfrm>
            <a:off x="4751388" y="1550988"/>
            <a:ext cx="3646487" cy="919162"/>
          </a:xfrm>
          <a:prstGeom prst="roundRect">
            <a:avLst/>
          </a:prstGeom>
        </p:spPr>
        <p:style>
          <a:lnRef idx="2">
            <a:schemeClr val="accent2">
              <a:shade val="50000"/>
            </a:schemeClr>
          </a:lnRef>
          <a:fillRef idx="1">
            <a:schemeClr val="accent2"/>
          </a:fillRef>
          <a:effectRef idx="0">
            <a:schemeClr val="accent2"/>
          </a:effectRef>
          <a:fontRef idx="minor">
            <a:schemeClr val="lt1"/>
          </a:fontRef>
        </p:style>
      </p:sp>
      <p:sp>
        <p:nvSpPr>
          <p:cNvPr id="18" name="Rounded Rectangle 17"/>
          <p:cNvSpPr/>
          <p:nvPr/>
        </p:nvSpPr>
        <p:spPr bwMode="auto">
          <a:xfrm>
            <a:off x="457200" y="4572000"/>
            <a:ext cx="3646488" cy="922338"/>
          </a:xfrm>
          <a:prstGeom prst="roundRect">
            <a:avLst/>
          </a:prstGeom>
        </p:spPr>
        <p:style>
          <a:lnRef idx="1">
            <a:schemeClr val="accent3"/>
          </a:lnRef>
          <a:fillRef idx="3">
            <a:schemeClr val="accent3"/>
          </a:fillRef>
          <a:effectRef idx="2">
            <a:schemeClr val="accent3"/>
          </a:effectRef>
          <a:fontRef idx="minor">
            <a:schemeClr val="lt1"/>
          </a:fontRef>
        </p:style>
      </p:sp>
      <p:sp>
        <p:nvSpPr>
          <p:cNvPr id="16" name="Rounded Rectangle 15"/>
          <p:cNvSpPr/>
          <p:nvPr/>
        </p:nvSpPr>
        <p:spPr bwMode="auto">
          <a:xfrm>
            <a:off x="457200" y="3581400"/>
            <a:ext cx="3646488" cy="923925"/>
          </a:xfrm>
          <a:prstGeom prst="roundRect">
            <a:avLst/>
          </a:prstGeom>
        </p:spPr>
        <p:style>
          <a:lnRef idx="1">
            <a:schemeClr val="accent2"/>
          </a:lnRef>
          <a:fillRef idx="3">
            <a:schemeClr val="accent2"/>
          </a:fillRef>
          <a:effectRef idx="2">
            <a:schemeClr val="accent2"/>
          </a:effectRef>
          <a:fontRef idx="minor">
            <a:schemeClr val="lt1"/>
          </a:fontRef>
        </p:style>
      </p:sp>
      <p:sp>
        <p:nvSpPr>
          <p:cNvPr id="14" name="Rounded Rectangle 13"/>
          <p:cNvSpPr/>
          <p:nvPr/>
        </p:nvSpPr>
        <p:spPr bwMode="auto">
          <a:xfrm>
            <a:off x="457200" y="2592388"/>
            <a:ext cx="3646488" cy="923925"/>
          </a:xfrm>
          <a:prstGeom prst="roundRect">
            <a:avLst/>
          </a:prstGeom>
        </p:spPr>
        <p:style>
          <a:lnRef idx="0">
            <a:schemeClr val="accent4"/>
          </a:lnRef>
          <a:fillRef idx="3">
            <a:schemeClr val="accent4"/>
          </a:fillRef>
          <a:effectRef idx="3">
            <a:schemeClr val="accent4"/>
          </a:effectRef>
          <a:fontRef idx="minor">
            <a:schemeClr val="lt1"/>
          </a:fontRef>
        </p:style>
      </p:sp>
      <p:grpSp>
        <p:nvGrpSpPr>
          <p:cNvPr id="3" name="Group 35"/>
          <p:cNvGrpSpPr>
            <a:grpSpLocks/>
          </p:cNvGrpSpPr>
          <p:nvPr/>
        </p:nvGrpSpPr>
        <p:grpSpPr bwMode="auto">
          <a:xfrm>
            <a:off x="481013" y="1614488"/>
            <a:ext cx="3646487" cy="922337"/>
            <a:chOff x="2123376" y="1140542"/>
            <a:chExt cx="1629346" cy="760361"/>
          </a:xfrm>
        </p:grpSpPr>
        <p:sp>
          <p:nvSpPr>
            <p:cNvPr id="37" name="Rounded Rectangle 36"/>
            <p:cNvSpPr/>
            <p:nvPr/>
          </p:nvSpPr>
          <p:spPr>
            <a:xfrm>
              <a:off x="2123376" y="1140542"/>
              <a:ext cx="1629346" cy="760361"/>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8" name="Rounded Rectangle 20"/>
            <p:cNvSpPr/>
            <p:nvPr/>
          </p:nvSpPr>
          <p:spPr>
            <a:xfrm>
              <a:off x="2160262" y="1177186"/>
              <a:ext cx="1555575" cy="687073"/>
            </a:xfrm>
            <a:prstGeom prst="rect">
              <a:avLst/>
            </a:prstGeom>
          </p:spPr>
          <p:style>
            <a:lnRef idx="0">
              <a:scrgbClr r="0" g="0" b="0"/>
            </a:lnRef>
            <a:fillRef idx="0">
              <a:scrgbClr r="0" g="0" b="0"/>
            </a:fillRef>
            <a:effectRef idx="0">
              <a:scrgbClr r="0" g="0" b="0"/>
            </a:effectRef>
            <a:fontRef idx="minor">
              <a:schemeClr val="lt1"/>
            </a:fontRef>
          </p:style>
          <p:txBody>
            <a:bodyPr lIns="118110" tIns="118110" rIns="118110" bIns="118110" spcCol="1270" anchor="ctr"/>
            <a:lstStyle/>
            <a:p>
              <a:pPr algn="ctr" defTabSz="1377950">
                <a:lnSpc>
                  <a:spcPct val="90000"/>
                </a:lnSpc>
                <a:spcBef>
                  <a:spcPct val="0"/>
                </a:spcBef>
                <a:spcAft>
                  <a:spcPct val="35000"/>
                </a:spcAft>
                <a:defRPr/>
              </a:pPr>
              <a:endParaRPr lang="en-US" sz="3100">
                <a:solidFill>
                  <a:prstClr val="white"/>
                </a:solidFill>
              </a:endParaRPr>
            </a:p>
          </p:txBody>
        </p:sp>
      </p:grpSp>
      <p:sp>
        <p:nvSpPr>
          <p:cNvPr id="34832" name="Rectangle 41"/>
          <p:cNvSpPr>
            <a:spLocks noChangeArrowheads="1"/>
          </p:cNvSpPr>
          <p:nvPr/>
        </p:nvSpPr>
        <p:spPr bwMode="auto">
          <a:xfrm>
            <a:off x="557213" y="1690688"/>
            <a:ext cx="34290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fontAlgn="base" hangingPunct="1">
              <a:spcBef>
                <a:spcPct val="0"/>
              </a:spcBef>
              <a:spcAft>
                <a:spcPct val="0"/>
              </a:spcAft>
            </a:pPr>
            <a:r>
              <a:rPr lang="pt-BR" altLang="en-US" sz="1600" b="1">
                <a:solidFill>
                  <a:prstClr val="white"/>
                </a:solidFill>
                <a:latin typeface="Calibri" pitchFamily="34" charset="0"/>
              </a:rPr>
              <a:t>Giữa đổi mới, ổn định</a:t>
            </a:r>
          </a:p>
          <a:p>
            <a:pPr algn="ctr" eaLnBrk="1" fontAlgn="base" hangingPunct="1">
              <a:spcBef>
                <a:spcPct val="0"/>
              </a:spcBef>
              <a:spcAft>
                <a:spcPct val="0"/>
              </a:spcAft>
            </a:pPr>
            <a:r>
              <a:rPr lang="pt-BR" altLang="en-US" sz="1600" b="1">
                <a:solidFill>
                  <a:prstClr val="white"/>
                </a:solidFill>
                <a:latin typeface="Calibri" pitchFamily="34" charset="0"/>
              </a:rPr>
              <a:t> và phát triển</a:t>
            </a:r>
            <a:endParaRPr lang="en-US" altLang="en-US" sz="1600" b="1">
              <a:solidFill>
                <a:prstClr val="white"/>
              </a:solidFill>
              <a:latin typeface="Calibri" pitchFamily="34" charset="0"/>
            </a:endParaRPr>
          </a:p>
        </p:txBody>
      </p:sp>
      <p:sp>
        <p:nvSpPr>
          <p:cNvPr id="34833" name="Rectangle 42"/>
          <p:cNvSpPr>
            <a:spLocks noChangeArrowheads="1"/>
          </p:cNvSpPr>
          <p:nvPr/>
        </p:nvSpPr>
        <p:spPr bwMode="auto">
          <a:xfrm>
            <a:off x="709613" y="2681288"/>
            <a:ext cx="332898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fontAlgn="base" hangingPunct="1">
              <a:spcBef>
                <a:spcPct val="0"/>
              </a:spcBef>
              <a:spcAft>
                <a:spcPct val="0"/>
              </a:spcAft>
            </a:pPr>
            <a:r>
              <a:rPr lang="pt-BR" altLang="en-US" sz="1600" b="1">
                <a:solidFill>
                  <a:prstClr val="white"/>
                </a:solidFill>
                <a:latin typeface="Calibri" pitchFamily="34" charset="0"/>
              </a:rPr>
              <a:t>Giữa đổi mới kinh tế </a:t>
            </a:r>
          </a:p>
          <a:p>
            <a:pPr algn="ctr" eaLnBrk="1" fontAlgn="base" hangingPunct="1">
              <a:spcBef>
                <a:spcPct val="0"/>
              </a:spcBef>
              <a:spcAft>
                <a:spcPct val="0"/>
              </a:spcAft>
            </a:pPr>
            <a:r>
              <a:rPr lang="pt-BR" altLang="en-US" sz="1600" b="1">
                <a:solidFill>
                  <a:prstClr val="white"/>
                </a:solidFill>
                <a:latin typeface="Calibri" pitchFamily="34" charset="0"/>
              </a:rPr>
              <a:t>và đổi mới chính trị</a:t>
            </a:r>
            <a:endParaRPr lang="en-US" altLang="en-US" sz="1600" b="1">
              <a:solidFill>
                <a:prstClr val="white"/>
              </a:solidFill>
              <a:latin typeface="Calibri" pitchFamily="34" charset="0"/>
            </a:endParaRPr>
          </a:p>
        </p:txBody>
      </p:sp>
      <p:sp>
        <p:nvSpPr>
          <p:cNvPr id="34834" name="Rectangle 43"/>
          <p:cNvSpPr>
            <a:spLocks noChangeArrowheads="1"/>
          </p:cNvSpPr>
          <p:nvPr/>
        </p:nvSpPr>
        <p:spPr bwMode="auto">
          <a:xfrm>
            <a:off x="481013" y="3748088"/>
            <a:ext cx="35052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fontAlgn="base" hangingPunct="1">
              <a:spcBef>
                <a:spcPct val="0"/>
              </a:spcBef>
              <a:spcAft>
                <a:spcPct val="0"/>
              </a:spcAft>
            </a:pPr>
            <a:r>
              <a:rPr lang="pt-BR" altLang="en-US" sz="1600" b="1">
                <a:solidFill>
                  <a:prstClr val="white"/>
                </a:solidFill>
                <a:latin typeface="Calibri" pitchFamily="34" charset="0"/>
              </a:rPr>
              <a:t>Giữa kinh tế thị trường và </a:t>
            </a:r>
          </a:p>
          <a:p>
            <a:pPr algn="ctr" eaLnBrk="1" fontAlgn="base" hangingPunct="1">
              <a:spcBef>
                <a:spcPct val="0"/>
              </a:spcBef>
              <a:spcAft>
                <a:spcPct val="0"/>
              </a:spcAft>
            </a:pPr>
            <a:r>
              <a:rPr lang="pt-BR" altLang="en-US" sz="1600" b="1">
                <a:solidFill>
                  <a:prstClr val="white"/>
                </a:solidFill>
                <a:latin typeface="Calibri" pitchFamily="34" charset="0"/>
              </a:rPr>
              <a:t>định hướng xã hội chủ nghĩa</a:t>
            </a:r>
            <a:endParaRPr lang="en-US" altLang="en-US" sz="1600" b="1">
              <a:solidFill>
                <a:prstClr val="white"/>
              </a:solidFill>
              <a:latin typeface="Calibri" pitchFamily="34" charset="0"/>
            </a:endParaRPr>
          </a:p>
        </p:txBody>
      </p:sp>
      <p:sp>
        <p:nvSpPr>
          <p:cNvPr id="34835" name="Rectangle 44"/>
          <p:cNvSpPr>
            <a:spLocks noChangeArrowheads="1"/>
          </p:cNvSpPr>
          <p:nvPr/>
        </p:nvSpPr>
        <p:spPr bwMode="auto">
          <a:xfrm>
            <a:off x="481013" y="4586288"/>
            <a:ext cx="35814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fontAlgn="base" hangingPunct="1">
              <a:spcBef>
                <a:spcPct val="0"/>
              </a:spcBef>
              <a:spcAft>
                <a:spcPct val="0"/>
              </a:spcAft>
            </a:pPr>
            <a:r>
              <a:rPr lang="pt-BR" altLang="en-US" sz="1600" b="1">
                <a:solidFill>
                  <a:prstClr val="white"/>
                </a:solidFill>
                <a:latin typeface="Calibri" pitchFamily="34" charset="0"/>
              </a:rPr>
              <a:t>Giữa phát triển lực lượng sản xuất và xây dựng, hoàn thiện từng bước quan hệ sản xuất xã hội chủ nghĩa</a:t>
            </a:r>
            <a:endParaRPr lang="en-US" altLang="en-US" sz="1600" b="1">
              <a:solidFill>
                <a:prstClr val="white"/>
              </a:solidFill>
              <a:latin typeface="Calibri" pitchFamily="34" charset="0"/>
            </a:endParaRPr>
          </a:p>
        </p:txBody>
      </p:sp>
      <p:sp>
        <p:nvSpPr>
          <p:cNvPr id="34836" name="Rectangle 45"/>
          <p:cNvSpPr>
            <a:spLocks noChangeArrowheads="1"/>
          </p:cNvSpPr>
          <p:nvPr/>
        </p:nvSpPr>
        <p:spPr bwMode="auto">
          <a:xfrm>
            <a:off x="4800600" y="1600200"/>
            <a:ext cx="35814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fontAlgn="base" hangingPunct="1">
              <a:spcBef>
                <a:spcPct val="0"/>
              </a:spcBef>
              <a:spcAft>
                <a:spcPct val="0"/>
              </a:spcAft>
            </a:pPr>
            <a:r>
              <a:rPr lang="pt-BR" altLang="en-US" sz="1600" b="1">
                <a:solidFill>
                  <a:prstClr val="white"/>
                </a:solidFill>
                <a:latin typeface="Calibri" pitchFamily="34" charset="0"/>
              </a:rPr>
              <a:t>Giữa tăng trưởng kinh tế và phát triển văn hoá, thực hiện tiến bộ </a:t>
            </a:r>
          </a:p>
          <a:p>
            <a:pPr algn="ctr" eaLnBrk="1" fontAlgn="base" hangingPunct="1">
              <a:spcBef>
                <a:spcPct val="0"/>
              </a:spcBef>
              <a:spcAft>
                <a:spcPct val="0"/>
              </a:spcAft>
            </a:pPr>
            <a:r>
              <a:rPr lang="pt-BR" altLang="en-US" sz="1600" b="1">
                <a:solidFill>
                  <a:prstClr val="white"/>
                </a:solidFill>
                <a:latin typeface="Calibri" pitchFamily="34" charset="0"/>
              </a:rPr>
              <a:t>và công bằng xã hội</a:t>
            </a:r>
            <a:endParaRPr lang="en-US" altLang="en-US" sz="1600" b="1">
              <a:solidFill>
                <a:prstClr val="white"/>
              </a:solidFill>
              <a:latin typeface="Calibri" pitchFamily="34" charset="0"/>
            </a:endParaRPr>
          </a:p>
        </p:txBody>
      </p:sp>
      <p:sp>
        <p:nvSpPr>
          <p:cNvPr id="34837" name="Rectangle 46"/>
          <p:cNvSpPr>
            <a:spLocks noChangeArrowheads="1"/>
          </p:cNvSpPr>
          <p:nvPr/>
        </p:nvSpPr>
        <p:spPr bwMode="auto">
          <a:xfrm>
            <a:off x="4800600" y="2667000"/>
            <a:ext cx="35814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fontAlgn="base" hangingPunct="1">
              <a:spcBef>
                <a:spcPct val="0"/>
              </a:spcBef>
              <a:spcAft>
                <a:spcPct val="0"/>
              </a:spcAft>
            </a:pPr>
            <a:r>
              <a:rPr lang="pt-BR" altLang="en-US" sz="1600" b="1">
                <a:solidFill>
                  <a:prstClr val="white"/>
                </a:solidFill>
                <a:latin typeface="Calibri" pitchFamily="34" charset="0"/>
              </a:rPr>
              <a:t>Giữa xây dựng chủ nghĩa xã hội và bảo vệ Tổ quốc xã hội chủ nghĩa</a:t>
            </a:r>
            <a:endParaRPr lang="en-US" altLang="en-US" sz="1600" b="1">
              <a:solidFill>
                <a:prstClr val="white"/>
              </a:solidFill>
              <a:latin typeface="Calibri" pitchFamily="34" charset="0"/>
            </a:endParaRPr>
          </a:p>
        </p:txBody>
      </p:sp>
      <p:sp>
        <p:nvSpPr>
          <p:cNvPr id="34838" name="Rectangle 47"/>
          <p:cNvSpPr>
            <a:spLocks noChangeArrowheads="1"/>
          </p:cNvSpPr>
          <p:nvPr/>
        </p:nvSpPr>
        <p:spPr bwMode="auto">
          <a:xfrm>
            <a:off x="4953000" y="3733800"/>
            <a:ext cx="33528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fontAlgn="base" hangingPunct="1">
              <a:spcBef>
                <a:spcPct val="0"/>
              </a:spcBef>
              <a:spcAft>
                <a:spcPct val="0"/>
              </a:spcAft>
            </a:pPr>
            <a:r>
              <a:rPr lang="pt-BR" altLang="en-US" sz="1600" b="1">
                <a:solidFill>
                  <a:prstClr val="white"/>
                </a:solidFill>
                <a:latin typeface="Calibri" pitchFamily="34" charset="0"/>
              </a:rPr>
              <a:t>Giữa độc lập, tự chủ </a:t>
            </a:r>
          </a:p>
          <a:p>
            <a:pPr algn="ctr" eaLnBrk="1" fontAlgn="base" hangingPunct="1">
              <a:spcBef>
                <a:spcPct val="0"/>
              </a:spcBef>
              <a:spcAft>
                <a:spcPct val="0"/>
              </a:spcAft>
            </a:pPr>
            <a:r>
              <a:rPr lang="pt-BR" altLang="en-US" sz="1600" b="1">
                <a:solidFill>
                  <a:prstClr val="white"/>
                </a:solidFill>
                <a:latin typeface="Calibri" pitchFamily="34" charset="0"/>
              </a:rPr>
              <a:t>và hội nhập quốc tế</a:t>
            </a:r>
            <a:endParaRPr lang="en-US" altLang="en-US" sz="1600" b="1">
              <a:solidFill>
                <a:prstClr val="white"/>
              </a:solidFill>
              <a:latin typeface="Calibri" pitchFamily="34" charset="0"/>
            </a:endParaRPr>
          </a:p>
        </p:txBody>
      </p:sp>
      <p:sp>
        <p:nvSpPr>
          <p:cNvPr id="34839" name="Rectangle 48"/>
          <p:cNvSpPr>
            <a:spLocks noChangeArrowheads="1"/>
          </p:cNvSpPr>
          <p:nvPr/>
        </p:nvSpPr>
        <p:spPr bwMode="auto">
          <a:xfrm>
            <a:off x="4876800" y="4800600"/>
            <a:ext cx="35814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fontAlgn="base" hangingPunct="1">
              <a:spcBef>
                <a:spcPct val="0"/>
              </a:spcBef>
              <a:spcAft>
                <a:spcPct val="0"/>
              </a:spcAft>
            </a:pPr>
            <a:r>
              <a:rPr lang="pt-BR" altLang="en-US" sz="1600" b="1">
                <a:solidFill>
                  <a:prstClr val="white"/>
                </a:solidFill>
                <a:latin typeface="Calibri" pitchFamily="34" charset="0"/>
              </a:rPr>
              <a:t>Giữa Đảng lãnh đạo, Nhà nước quản lý, nhân dân làm chủ</a:t>
            </a:r>
            <a:endParaRPr lang="en-US" altLang="en-US" sz="1600" b="1">
              <a:solidFill>
                <a:prstClr val="white"/>
              </a:solidFill>
              <a:latin typeface="Calibri" pitchFamily="34" charset="0"/>
            </a:endParaRPr>
          </a:p>
        </p:txBody>
      </p:sp>
      <p:sp>
        <p:nvSpPr>
          <p:cNvPr id="30748" name="Rectangle 49"/>
          <p:cNvSpPr>
            <a:spLocks noChangeArrowheads="1"/>
          </p:cNvSpPr>
          <p:nvPr/>
        </p:nvSpPr>
        <p:spPr bwMode="auto">
          <a:xfrm>
            <a:off x="685800" y="228600"/>
            <a:ext cx="81534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fontAlgn="base" hangingPunct="1">
              <a:spcBef>
                <a:spcPct val="0"/>
              </a:spcBef>
              <a:spcAft>
                <a:spcPct val="0"/>
              </a:spcAft>
            </a:pPr>
            <a:r>
              <a:rPr lang="pt-BR" altLang="en-US" sz="2400" b="1">
                <a:solidFill>
                  <a:prstClr val="black"/>
                </a:solidFill>
                <a:latin typeface="Calibri" pitchFamily="34" charset="0"/>
              </a:rPr>
              <a:t>Cương lĩnh (bổ sung, phát triển năm 2011) đã bổ sung nội dung về việc nắm vững và giải quyết tốt các mối quan hệ lớn:</a:t>
            </a:r>
            <a:endParaRPr lang="en-US" altLang="en-US" sz="2400" b="1">
              <a:solidFill>
                <a:prstClr val="black"/>
              </a:solidFill>
              <a:latin typeface="Calibri" pitchFamily="34" charset="0"/>
            </a:endParaRPr>
          </a:p>
        </p:txBody>
      </p:sp>
    </p:spTree>
    <p:extLst>
      <p:ext uri="{BB962C8B-B14F-4D97-AF65-F5344CB8AC3E}">
        <p14:creationId xmlns:p14="http://schemas.microsoft.com/office/powerpoint/2010/main" val="141417896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Scale>
                                      <p:cBhvr>
                                        <p:cTn id="7" dur="50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500" decel="50000" fill="hold">
                                          <p:stCondLst>
                                            <p:cond delay="0"/>
                                          </p:stCondLst>
                                        </p:cTn>
                                        <p:tgtEl>
                                          <p:spTgt spid="3"/>
                                        </p:tgtEl>
                                        <p:attrNameLst>
                                          <p:attrName>ppt_x</p:attrName>
                                          <p:attrName>ppt_y</p:attrName>
                                        </p:attrNameLst>
                                      </p:cBhvr>
                                    </p:animMotion>
                                    <p:animEffect transition="in" filter="fade">
                                      <p:cBhvr>
                                        <p:cTn id="9" dur="500"/>
                                        <p:tgtEl>
                                          <p:spTgt spid="3"/>
                                        </p:tgtEl>
                                      </p:cBhvr>
                                    </p:animEffect>
                                  </p:childTnLst>
                                </p:cTn>
                              </p:par>
                              <p:par>
                                <p:cTn id="10" presetID="52" presetClass="entr" presetSubtype="0" fill="hold" grpId="0" nodeType="withEffect">
                                  <p:stCondLst>
                                    <p:cond delay="0"/>
                                  </p:stCondLst>
                                  <p:childTnLst>
                                    <p:set>
                                      <p:cBhvr>
                                        <p:cTn id="11" dur="1" fill="hold">
                                          <p:stCondLst>
                                            <p:cond delay="0"/>
                                          </p:stCondLst>
                                        </p:cTn>
                                        <p:tgtEl>
                                          <p:spTgt spid="34832"/>
                                        </p:tgtEl>
                                        <p:attrNameLst>
                                          <p:attrName>style.visibility</p:attrName>
                                        </p:attrNameLst>
                                      </p:cBhvr>
                                      <p:to>
                                        <p:strVal val="visible"/>
                                      </p:to>
                                    </p:set>
                                    <p:animScale>
                                      <p:cBhvr>
                                        <p:cTn id="12" dur="500" decel="50000" fill="hold">
                                          <p:stCondLst>
                                            <p:cond delay="0"/>
                                          </p:stCondLst>
                                        </p:cTn>
                                        <p:tgtEl>
                                          <p:spTgt spid="3483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500" decel="50000" fill="hold">
                                          <p:stCondLst>
                                            <p:cond delay="0"/>
                                          </p:stCondLst>
                                        </p:cTn>
                                        <p:tgtEl>
                                          <p:spTgt spid="34832"/>
                                        </p:tgtEl>
                                        <p:attrNameLst>
                                          <p:attrName>ppt_x</p:attrName>
                                          <p:attrName>ppt_y</p:attrName>
                                        </p:attrNameLst>
                                      </p:cBhvr>
                                    </p:animMotion>
                                    <p:animEffect transition="in" filter="fade">
                                      <p:cBhvr>
                                        <p:cTn id="14" dur="500"/>
                                        <p:tgtEl>
                                          <p:spTgt spid="34832"/>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1" presetClass="entr" presetSubtype="0" fill="hold" nodeType="clickEffect">
                                  <p:stCondLst>
                                    <p:cond delay="0"/>
                                  </p:stCondLst>
                                  <p:iterate type="lt">
                                    <p:tmPct val="5000"/>
                                  </p:iterate>
                                  <p:childTnLst>
                                    <p:set>
                                      <p:cBhvr>
                                        <p:cTn id="18" dur="1" fill="hold">
                                          <p:stCondLst>
                                            <p:cond delay="0"/>
                                          </p:stCondLst>
                                        </p:cTn>
                                        <p:tgtEl>
                                          <p:spTgt spid="14"/>
                                        </p:tgtEl>
                                        <p:attrNameLst>
                                          <p:attrName>style.visibility</p:attrName>
                                        </p:attrNameLst>
                                      </p:cBhvr>
                                      <p:to>
                                        <p:strVal val="visible"/>
                                      </p:to>
                                    </p:set>
                                    <p:anim calcmode="lin" valueType="num">
                                      <p:cBhvr>
                                        <p:cTn id="19" dur="500" fill="hold"/>
                                        <p:tgtEl>
                                          <p:spTgt spid="14"/>
                                        </p:tgtEl>
                                        <p:attrNameLst>
                                          <p:attrName>ppt_w</p:attrName>
                                        </p:attrNameLst>
                                      </p:cBhvr>
                                      <p:tavLst>
                                        <p:tav tm="0">
                                          <p:val>
                                            <p:fltVal val="0"/>
                                          </p:val>
                                        </p:tav>
                                        <p:tav tm="100000">
                                          <p:val>
                                            <p:strVal val="#ppt_w"/>
                                          </p:val>
                                        </p:tav>
                                      </p:tavLst>
                                    </p:anim>
                                    <p:anim calcmode="lin" valueType="num">
                                      <p:cBhvr>
                                        <p:cTn id="20" dur="500" fill="hold"/>
                                        <p:tgtEl>
                                          <p:spTgt spid="14"/>
                                        </p:tgtEl>
                                        <p:attrNameLst>
                                          <p:attrName>ppt_h</p:attrName>
                                        </p:attrNameLst>
                                      </p:cBhvr>
                                      <p:tavLst>
                                        <p:tav tm="0">
                                          <p:val>
                                            <p:fltVal val="0"/>
                                          </p:val>
                                        </p:tav>
                                        <p:tav tm="100000">
                                          <p:val>
                                            <p:strVal val="#ppt_h"/>
                                          </p:val>
                                        </p:tav>
                                      </p:tavLst>
                                    </p:anim>
                                    <p:anim calcmode="lin" valueType="num">
                                      <p:cBhvr>
                                        <p:cTn id="21" dur="500" fill="hold"/>
                                        <p:tgtEl>
                                          <p:spTgt spid="14"/>
                                        </p:tgtEl>
                                        <p:attrNameLst>
                                          <p:attrName>style.rotation</p:attrName>
                                        </p:attrNameLst>
                                      </p:cBhvr>
                                      <p:tavLst>
                                        <p:tav tm="0">
                                          <p:val>
                                            <p:fltVal val="90"/>
                                          </p:val>
                                        </p:tav>
                                        <p:tav tm="100000">
                                          <p:val>
                                            <p:fltVal val="0"/>
                                          </p:val>
                                        </p:tav>
                                      </p:tavLst>
                                    </p:anim>
                                    <p:animEffect transition="in" filter="fade">
                                      <p:cBhvr>
                                        <p:cTn id="22" dur="500"/>
                                        <p:tgtEl>
                                          <p:spTgt spid="14"/>
                                        </p:tgtEl>
                                      </p:cBhvr>
                                    </p:animEffect>
                                  </p:childTnLst>
                                </p:cTn>
                              </p:par>
                              <p:par>
                                <p:cTn id="23" presetID="31" presetClass="entr" presetSubtype="0" fill="hold" grpId="0" nodeType="withEffect">
                                  <p:stCondLst>
                                    <p:cond delay="0"/>
                                  </p:stCondLst>
                                  <p:iterate type="lt">
                                    <p:tmPct val="5000"/>
                                  </p:iterate>
                                  <p:childTnLst>
                                    <p:set>
                                      <p:cBhvr>
                                        <p:cTn id="24" dur="1" fill="hold">
                                          <p:stCondLst>
                                            <p:cond delay="0"/>
                                          </p:stCondLst>
                                        </p:cTn>
                                        <p:tgtEl>
                                          <p:spTgt spid="34833"/>
                                        </p:tgtEl>
                                        <p:attrNameLst>
                                          <p:attrName>style.visibility</p:attrName>
                                        </p:attrNameLst>
                                      </p:cBhvr>
                                      <p:to>
                                        <p:strVal val="visible"/>
                                      </p:to>
                                    </p:set>
                                    <p:anim calcmode="lin" valueType="num">
                                      <p:cBhvr>
                                        <p:cTn id="25" dur="500" fill="hold"/>
                                        <p:tgtEl>
                                          <p:spTgt spid="34833"/>
                                        </p:tgtEl>
                                        <p:attrNameLst>
                                          <p:attrName>ppt_w</p:attrName>
                                        </p:attrNameLst>
                                      </p:cBhvr>
                                      <p:tavLst>
                                        <p:tav tm="0">
                                          <p:val>
                                            <p:fltVal val="0"/>
                                          </p:val>
                                        </p:tav>
                                        <p:tav tm="100000">
                                          <p:val>
                                            <p:strVal val="#ppt_w"/>
                                          </p:val>
                                        </p:tav>
                                      </p:tavLst>
                                    </p:anim>
                                    <p:anim calcmode="lin" valueType="num">
                                      <p:cBhvr>
                                        <p:cTn id="26" dur="500" fill="hold"/>
                                        <p:tgtEl>
                                          <p:spTgt spid="34833"/>
                                        </p:tgtEl>
                                        <p:attrNameLst>
                                          <p:attrName>ppt_h</p:attrName>
                                        </p:attrNameLst>
                                      </p:cBhvr>
                                      <p:tavLst>
                                        <p:tav tm="0">
                                          <p:val>
                                            <p:fltVal val="0"/>
                                          </p:val>
                                        </p:tav>
                                        <p:tav tm="100000">
                                          <p:val>
                                            <p:strVal val="#ppt_h"/>
                                          </p:val>
                                        </p:tav>
                                      </p:tavLst>
                                    </p:anim>
                                    <p:anim calcmode="lin" valueType="num">
                                      <p:cBhvr>
                                        <p:cTn id="27" dur="500" fill="hold"/>
                                        <p:tgtEl>
                                          <p:spTgt spid="34833"/>
                                        </p:tgtEl>
                                        <p:attrNameLst>
                                          <p:attrName>style.rotation</p:attrName>
                                        </p:attrNameLst>
                                      </p:cBhvr>
                                      <p:tavLst>
                                        <p:tav tm="0">
                                          <p:val>
                                            <p:fltVal val="90"/>
                                          </p:val>
                                        </p:tav>
                                        <p:tav tm="100000">
                                          <p:val>
                                            <p:fltVal val="0"/>
                                          </p:val>
                                        </p:tav>
                                      </p:tavLst>
                                    </p:anim>
                                    <p:animEffect transition="in" filter="fade">
                                      <p:cBhvr>
                                        <p:cTn id="28" dur="500"/>
                                        <p:tgtEl>
                                          <p:spTgt spid="34833"/>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49" presetClass="entr" presetSubtype="0" decel="100000" fill="hold" nodeType="click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p:cTn id="33" dur="500" fill="hold"/>
                                        <p:tgtEl>
                                          <p:spTgt spid="16"/>
                                        </p:tgtEl>
                                        <p:attrNameLst>
                                          <p:attrName>ppt_w</p:attrName>
                                        </p:attrNameLst>
                                      </p:cBhvr>
                                      <p:tavLst>
                                        <p:tav tm="0">
                                          <p:val>
                                            <p:fltVal val="0"/>
                                          </p:val>
                                        </p:tav>
                                        <p:tav tm="100000">
                                          <p:val>
                                            <p:strVal val="#ppt_w"/>
                                          </p:val>
                                        </p:tav>
                                      </p:tavLst>
                                    </p:anim>
                                    <p:anim calcmode="lin" valueType="num">
                                      <p:cBhvr>
                                        <p:cTn id="34" dur="500" fill="hold"/>
                                        <p:tgtEl>
                                          <p:spTgt spid="16"/>
                                        </p:tgtEl>
                                        <p:attrNameLst>
                                          <p:attrName>ppt_h</p:attrName>
                                        </p:attrNameLst>
                                      </p:cBhvr>
                                      <p:tavLst>
                                        <p:tav tm="0">
                                          <p:val>
                                            <p:fltVal val="0"/>
                                          </p:val>
                                        </p:tav>
                                        <p:tav tm="100000">
                                          <p:val>
                                            <p:strVal val="#ppt_h"/>
                                          </p:val>
                                        </p:tav>
                                      </p:tavLst>
                                    </p:anim>
                                    <p:anim calcmode="lin" valueType="num">
                                      <p:cBhvr>
                                        <p:cTn id="35" dur="500" fill="hold"/>
                                        <p:tgtEl>
                                          <p:spTgt spid="16"/>
                                        </p:tgtEl>
                                        <p:attrNameLst>
                                          <p:attrName>style.rotation</p:attrName>
                                        </p:attrNameLst>
                                      </p:cBhvr>
                                      <p:tavLst>
                                        <p:tav tm="0">
                                          <p:val>
                                            <p:fltVal val="360"/>
                                          </p:val>
                                        </p:tav>
                                        <p:tav tm="100000">
                                          <p:val>
                                            <p:fltVal val="0"/>
                                          </p:val>
                                        </p:tav>
                                      </p:tavLst>
                                    </p:anim>
                                    <p:animEffect transition="in" filter="fade">
                                      <p:cBhvr>
                                        <p:cTn id="36" dur="500"/>
                                        <p:tgtEl>
                                          <p:spTgt spid="16"/>
                                        </p:tgtEl>
                                      </p:cBhvr>
                                    </p:animEffect>
                                  </p:childTnLst>
                                </p:cTn>
                              </p:par>
                              <p:par>
                                <p:cTn id="37" presetID="49" presetClass="entr" presetSubtype="0" decel="100000" fill="hold" grpId="0" nodeType="withEffect">
                                  <p:stCondLst>
                                    <p:cond delay="0"/>
                                  </p:stCondLst>
                                  <p:childTnLst>
                                    <p:set>
                                      <p:cBhvr>
                                        <p:cTn id="38" dur="1" fill="hold">
                                          <p:stCondLst>
                                            <p:cond delay="0"/>
                                          </p:stCondLst>
                                        </p:cTn>
                                        <p:tgtEl>
                                          <p:spTgt spid="34834"/>
                                        </p:tgtEl>
                                        <p:attrNameLst>
                                          <p:attrName>style.visibility</p:attrName>
                                        </p:attrNameLst>
                                      </p:cBhvr>
                                      <p:to>
                                        <p:strVal val="visible"/>
                                      </p:to>
                                    </p:set>
                                    <p:anim calcmode="lin" valueType="num">
                                      <p:cBhvr>
                                        <p:cTn id="39" dur="500" fill="hold"/>
                                        <p:tgtEl>
                                          <p:spTgt spid="34834"/>
                                        </p:tgtEl>
                                        <p:attrNameLst>
                                          <p:attrName>ppt_w</p:attrName>
                                        </p:attrNameLst>
                                      </p:cBhvr>
                                      <p:tavLst>
                                        <p:tav tm="0">
                                          <p:val>
                                            <p:fltVal val="0"/>
                                          </p:val>
                                        </p:tav>
                                        <p:tav tm="100000">
                                          <p:val>
                                            <p:strVal val="#ppt_w"/>
                                          </p:val>
                                        </p:tav>
                                      </p:tavLst>
                                    </p:anim>
                                    <p:anim calcmode="lin" valueType="num">
                                      <p:cBhvr>
                                        <p:cTn id="40" dur="500" fill="hold"/>
                                        <p:tgtEl>
                                          <p:spTgt spid="34834"/>
                                        </p:tgtEl>
                                        <p:attrNameLst>
                                          <p:attrName>ppt_h</p:attrName>
                                        </p:attrNameLst>
                                      </p:cBhvr>
                                      <p:tavLst>
                                        <p:tav tm="0">
                                          <p:val>
                                            <p:fltVal val="0"/>
                                          </p:val>
                                        </p:tav>
                                        <p:tav tm="100000">
                                          <p:val>
                                            <p:strVal val="#ppt_h"/>
                                          </p:val>
                                        </p:tav>
                                      </p:tavLst>
                                    </p:anim>
                                    <p:anim calcmode="lin" valueType="num">
                                      <p:cBhvr>
                                        <p:cTn id="41" dur="500" fill="hold"/>
                                        <p:tgtEl>
                                          <p:spTgt spid="34834"/>
                                        </p:tgtEl>
                                        <p:attrNameLst>
                                          <p:attrName>style.rotation</p:attrName>
                                        </p:attrNameLst>
                                      </p:cBhvr>
                                      <p:tavLst>
                                        <p:tav tm="0">
                                          <p:val>
                                            <p:fltVal val="360"/>
                                          </p:val>
                                        </p:tav>
                                        <p:tav tm="100000">
                                          <p:val>
                                            <p:fltVal val="0"/>
                                          </p:val>
                                        </p:tav>
                                      </p:tavLst>
                                    </p:anim>
                                    <p:animEffect transition="in" filter="fade">
                                      <p:cBhvr>
                                        <p:cTn id="42" dur="500"/>
                                        <p:tgtEl>
                                          <p:spTgt spid="34834"/>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29" presetClass="entr" presetSubtype="0" fill="hold" nodeType="click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p:cTn id="47" dur="500" fill="hold"/>
                                        <p:tgtEl>
                                          <p:spTgt spid="18"/>
                                        </p:tgtEl>
                                        <p:attrNameLst>
                                          <p:attrName>ppt_x</p:attrName>
                                        </p:attrNameLst>
                                      </p:cBhvr>
                                      <p:tavLst>
                                        <p:tav tm="0">
                                          <p:val>
                                            <p:strVal val="#ppt_x-.2"/>
                                          </p:val>
                                        </p:tav>
                                        <p:tav tm="100000">
                                          <p:val>
                                            <p:strVal val="#ppt_x"/>
                                          </p:val>
                                        </p:tav>
                                      </p:tavLst>
                                    </p:anim>
                                    <p:anim calcmode="lin" valueType="num">
                                      <p:cBhvr>
                                        <p:cTn id="48" dur="500" fill="hold"/>
                                        <p:tgtEl>
                                          <p:spTgt spid="18"/>
                                        </p:tgtEl>
                                        <p:attrNameLst>
                                          <p:attrName>ppt_y</p:attrName>
                                        </p:attrNameLst>
                                      </p:cBhvr>
                                      <p:tavLst>
                                        <p:tav tm="0">
                                          <p:val>
                                            <p:strVal val="#ppt_y"/>
                                          </p:val>
                                        </p:tav>
                                        <p:tav tm="100000">
                                          <p:val>
                                            <p:strVal val="#ppt_y"/>
                                          </p:val>
                                        </p:tav>
                                      </p:tavLst>
                                    </p:anim>
                                    <p:animEffect transition="in" filter="wipe(right)" prLst="gradientSize: 0.1">
                                      <p:cBhvr>
                                        <p:cTn id="49" dur="500"/>
                                        <p:tgtEl>
                                          <p:spTgt spid="18"/>
                                        </p:tgtEl>
                                      </p:cBhvr>
                                    </p:animEffect>
                                  </p:childTnLst>
                                </p:cTn>
                              </p:par>
                              <p:par>
                                <p:cTn id="50" presetID="29" presetClass="entr" presetSubtype="0" fill="hold" grpId="0" nodeType="withEffect">
                                  <p:stCondLst>
                                    <p:cond delay="0"/>
                                  </p:stCondLst>
                                  <p:childTnLst>
                                    <p:set>
                                      <p:cBhvr>
                                        <p:cTn id="51" dur="1" fill="hold">
                                          <p:stCondLst>
                                            <p:cond delay="0"/>
                                          </p:stCondLst>
                                        </p:cTn>
                                        <p:tgtEl>
                                          <p:spTgt spid="34835"/>
                                        </p:tgtEl>
                                        <p:attrNameLst>
                                          <p:attrName>style.visibility</p:attrName>
                                        </p:attrNameLst>
                                      </p:cBhvr>
                                      <p:to>
                                        <p:strVal val="visible"/>
                                      </p:to>
                                    </p:set>
                                    <p:anim calcmode="lin" valueType="num">
                                      <p:cBhvr>
                                        <p:cTn id="52" dur="500" fill="hold"/>
                                        <p:tgtEl>
                                          <p:spTgt spid="34835"/>
                                        </p:tgtEl>
                                        <p:attrNameLst>
                                          <p:attrName>ppt_x</p:attrName>
                                        </p:attrNameLst>
                                      </p:cBhvr>
                                      <p:tavLst>
                                        <p:tav tm="0">
                                          <p:val>
                                            <p:strVal val="#ppt_x-.2"/>
                                          </p:val>
                                        </p:tav>
                                        <p:tav tm="100000">
                                          <p:val>
                                            <p:strVal val="#ppt_x"/>
                                          </p:val>
                                        </p:tav>
                                      </p:tavLst>
                                    </p:anim>
                                    <p:anim calcmode="lin" valueType="num">
                                      <p:cBhvr>
                                        <p:cTn id="53" dur="500" fill="hold"/>
                                        <p:tgtEl>
                                          <p:spTgt spid="34835"/>
                                        </p:tgtEl>
                                        <p:attrNameLst>
                                          <p:attrName>ppt_y</p:attrName>
                                        </p:attrNameLst>
                                      </p:cBhvr>
                                      <p:tavLst>
                                        <p:tav tm="0">
                                          <p:val>
                                            <p:strVal val="#ppt_y"/>
                                          </p:val>
                                        </p:tav>
                                        <p:tav tm="100000">
                                          <p:val>
                                            <p:strVal val="#ppt_y"/>
                                          </p:val>
                                        </p:tav>
                                      </p:tavLst>
                                    </p:anim>
                                    <p:animEffect transition="in" filter="wipe(right)" prLst="gradientSize: 0.1">
                                      <p:cBhvr>
                                        <p:cTn id="54" dur="500"/>
                                        <p:tgtEl>
                                          <p:spTgt spid="34835"/>
                                        </p:tgtEl>
                                      </p:cBhvr>
                                    </p:animEffect>
                                  </p:childTnLst>
                                </p:cTn>
                              </p:par>
                            </p:childTnLst>
                          </p:cTn>
                        </p:par>
                      </p:childTnLst>
                    </p:cTn>
                  </p:par>
                  <p:par>
                    <p:cTn id="55" fill="hold" nodeType="clickPar">
                      <p:stCondLst>
                        <p:cond delay="indefinite"/>
                      </p:stCondLst>
                      <p:childTnLst>
                        <p:par>
                          <p:cTn id="56" fill="hold" nodeType="withGroup">
                            <p:stCondLst>
                              <p:cond delay="0"/>
                            </p:stCondLst>
                            <p:childTnLst>
                              <p:par>
                                <p:cTn id="57" presetID="50" presetClass="entr" presetSubtype="0" decel="100000" fill="hold" nodeType="clickEffect">
                                  <p:stCondLst>
                                    <p:cond delay="0"/>
                                  </p:stCondLst>
                                  <p:childTnLst>
                                    <p:set>
                                      <p:cBhvr>
                                        <p:cTn id="58" dur="1" fill="hold">
                                          <p:stCondLst>
                                            <p:cond delay="0"/>
                                          </p:stCondLst>
                                        </p:cTn>
                                        <p:tgtEl>
                                          <p:spTgt spid="34"/>
                                        </p:tgtEl>
                                        <p:attrNameLst>
                                          <p:attrName>style.visibility</p:attrName>
                                        </p:attrNameLst>
                                      </p:cBhvr>
                                      <p:to>
                                        <p:strVal val="visible"/>
                                      </p:to>
                                    </p:set>
                                    <p:anim calcmode="lin" valueType="num">
                                      <p:cBhvr>
                                        <p:cTn id="59" dur="500" fill="hold"/>
                                        <p:tgtEl>
                                          <p:spTgt spid="34"/>
                                        </p:tgtEl>
                                        <p:attrNameLst>
                                          <p:attrName>ppt_w</p:attrName>
                                        </p:attrNameLst>
                                      </p:cBhvr>
                                      <p:tavLst>
                                        <p:tav tm="0">
                                          <p:val>
                                            <p:strVal val="#ppt_w+.3"/>
                                          </p:val>
                                        </p:tav>
                                        <p:tav tm="100000">
                                          <p:val>
                                            <p:strVal val="#ppt_w"/>
                                          </p:val>
                                        </p:tav>
                                      </p:tavLst>
                                    </p:anim>
                                    <p:anim calcmode="lin" valueType="num">
                                      <p:cBhvr>
                                        <p:cTn id="60" dur="500" fill="hold"/>
                                        <p:tgtEl>
                                          <p:spTgt spid="34"/>
                                        </p:tgtEl>
                                        <p:attrNameLst>
                                          <p:attrName>ppt_h</p:attrName>
                                        </p:attrNameLst>
                                      </p:cBhvr>
                                      <p:tavLst>
                                        <p:tav tm="0">
                                          <p:val>
                                            <p:strVal val="#ppt_h"/>
                                          </p:val>
                                        </p:tav>
                                        <p:tav tm="100000">
                                          <p:val>
                                            <p:strVal val="#ppt_h"/>
                                          </p:val>
                                        </p:tav>
                                      </p:tavLst>
                                    </p:anim>
                                    <p:animEffect transition="in" filter="fade">
                                      <p:cBhvr>
                                        <p:cTn id="61" dur="500"/>
                                        <p:tgtEl>
                                          <p:spTgt spid="34"/>
                                        </p:tgtEl>
                                      </p:cBhvr>
                                    </p:animEffect>
                                  </p:childTnLst>
                                </p:cTn>
                              </p:par>
                              <p:par>
                                <p:cTn id="62" presetID="50" presetClass="entr" presetSubtype="0" decel="100000" fill="hold" grpId="0" nodeType="withEffect">
                                  <p:stCondLst>
                                    <p:cond delay="0"/>
                                  </p:stCondLst>
                                  <p:childTnLst>
                                    <p:set>
                                      <p:cBhvr>
                                        <p:cTn id="63" dur="1" fill="hold">
                                          <p:stCondLst>
                                            <p:cond delay="0"/>
                                          </p:stCondLst>
                                        </p:cTn>
                                        <p:tgtEl>
                                          <p:spTgt spid="34836"/>
                                        </p:tgtEl>
                                        <p:attrNameLst>
                                          <p:attrName>style.visibility</p:attrName>
                                        </p:attrNameLst>
                                      </p:cBhvr>
                                      <p:to>
                                        <p:strVal val="visible"/>
                                      </p:to>
                                    </p:set>
                                    <p:anim calcmode="lin" valueType="num">
                                      <p:cBhvr>
                                        <p:cTn id="64" dur="500" fill="hold"/>
                                        <p:tgtEl>
                                          <p:spTgt spid="34836"/>
                                        </p:tgtEl>
                                        <p:attrNameLst>
                                          <p:attrName>ppt_w</p:attrName>
                                        </p:attrNameLst>
                                      </p:cBhvr>
                                      <p:tavLst>
                                        <p:tav tm="0">
                                          <p:val>
                                            <p:strVal val="#ppt_w+.3"/>
                                          </p:val>
                                        </p:tav>
                                        <p:tav tm="100000">
                                          <p:val>
                                            <p:strVal val="#ppt_w"/>
                                          </p:val>
                                        </p:tav>
                                      </p:tavLst>
                                    </p:anim>
                                    <p:anim calcmode="lin" valueType="num">
                                      <p:cBhvr>
                                        <p:cTn id="65" dur="500" fill="hold"/>
                                        <p:tgtEl>
                                          <p:spTgt spid="34836"/>
                                        </p:tgtEl>
                                        <p:attrNameLst>
                                          <p:attrName>ppt_h</p:attrName>
                                        </p:attrNameLst>
                                      </p:cBhvr>
                                      <p:tavLst>
                                        <p:tav tm="0">
                                          <p:val>
                                            <p:strVal val="#ppt_h"/>
                                          </p:val>
                                        </p:tav>
                                        <p:tav tm="100000">
                                          <p:val>
                                            <p:strVal val="#ppt_h"/>
                                          </p:val>
                                        </p:tav>
                                      </p:tavLst>
                                    </p:anim>
                                    <p:animEffect transition="in" filter="fade">
                                      <p:cBhvr>
                                        <p:cTn id="66" dur="500"/>
                                        <p:tgtEl>
                                          <p:spTgt spid="34836"/>
                                        </p:tgtEl>
                                      </p:cBhvr>
                                    </p:animEffect>
                                  </p:childTnLst>
                                </p:cTn>
                              </p:par>
                            </p:childTnLst>
                          </p:cTn>
                        </p:par>
                      </p:childTnLst>
                    </p:cTn>
                  </p:par>
                  <p:par>
                    <p:cTn id="67" fill="hold" nodeType="clickPar">
                      <p:stCondLst>
                        <p:cond delay="indefinite"/>
                      </p:stCondLst>
                      <p:childTnLst>
                        <p:par>
                          <p:cTn id="68" fill="hold" nodeType="withGroup">
                            <p:stCondLst>
                              <p:cond delay="0"/>
                            </p:stCondLst>
                            <p:childTnLst>
                              <p:par>
                                <p:cTn id="69" presetID="31" presetClass="entr" presetSubtype="0" fill="hold" nodeType="clickEffect">
                                  <p:stCondLst>
                                    <p:cond delay="0"/>
                                  </p:stCondLst>
                                  <p:iterate type="lt">
                                    <p:tmPct val="5000"/>
                                  </p:iterate>
                                  <p:childTnLst>
                                    <p:set>
                                      <p:cBhvr>
                                        <p:cTn id="70" dur="1" fill="hold">
                                          <p:stCondLst>
                                            <p:cond delay="0"/>
                                          </p:stCondLst>
                                        </p:cTn>
                                        <p:tgtEl>
                                          <p:spTgt spid="20"/>
                                        </p:tgtEl>
                                        <p:attrNameLst>
                                          <p:attrName>style.visibility</p:attrName>
                                        </p:attrNameLst>
                                      </p:cBhvr>
                                      <p:to>
                                        <p:strVal val="visible"/>
                                      </p:to>
                                    </p:set>
                                    <p:anim calcmode="lin" valueType="num">
                                      <p:cBhvr>
                                        <p:cTn id="71" dur="500" fill="hold"/>
                                        <p:tgtEl>
                                          <p:spTgt spid="20"/>
                                        </p:tgtEl>
                                        <p:attrNameLst>
                                          <p:attrName>ppt_w</p:attrName>
                                        </p:attrNameLst>
                                      </p:cBhvr>
                                      <p:tavLst>
                                        <p:tav tm="0">
                                          <p:val>
                                            <p:fltVal val="0"/>
                                          </p:val>
                                        </p:tav>
                                        <p:tav tm="100000">
                                          <p:val>
                                            <p:strVal val="#ppt_w"/>
                                          </p:val>
                                        </p:tav>
                                      </p:tavLst>
                                    </p:anim>
                                    <p:anim calcmode="lin" valueType="num">
                                      <p:cBhvr>
                                        <p:cTn id="72" dur="500" fill="hold"/>
                                        <p:tgtEl>
                                          <p:spTgt spid="20"/>
                                        </p:tgtEl>
                                        <p:attrNameLst>
                                          <p:attrName>ppt_h</p:attrName>
                                        </p:attrNameLst>
                                      </p:cBhvr>
                                      <p:tavLst>
                                        <p:tav tm="0">
                                          <p:val>
                                            <p:fltVal val="0"/>
                                          </p:val>
                                        </p:tav>
                                        <p:tav tm="100000">
                                          <p:val>
                                            <p:strVal val="#ppt_h"/>
                                          </p:val>
                                        </p:tav>
                                      </p:tavLst>
                                    </p:anim>
                                    <p:anim calcmode="lin" valueType="num">
                                      <p:cBhvr>
                                        <p:cTn id="73" dur="500" fill="hold"/>
                                        <p:tgtEl>
                                          <p:spTgt spid="20"/>
                                        </p:tgtEl>
                                        <p:attrNameLst>
                                          <p:attrName>style.rotation</p:attrName>
                                        </p:attrNameLst>
                                      </p:cBhvr>
                                      <p:tavLst>
                                        <p:tav tm="0">
                                          <p:val>
                                            <p:fltVal val="90"/>
                                          </p:val>
                                        </p:tav>
                                        <p:tav tm="100000">
                                          <p:val>
                                            <p:fltVal val="0"/>
                                          </p:val>
                                        </p:tav>
                                      </p:tavLst>
                                    </p:anim>
                                    <p:animEffect transition="in" filter="fade">
                                      <p:cBhvr>
                                        <p:cTn id="74" dur="500"/>
                                        <p:tgtEl>
                                          <p:spTgt spid="20"/>
                                        </p:tgtEl>
                                      </p:cBhvr>
                                    </p:animEffect>
                                  </p:childTnLst>
                                </p:cTn>
                              </p:par>
                              <p:par>
                                <p:cTn id="75" presetID="31" presetClass="entr" presetSubtype="0" fill="hold" grpId="0" nodeType="withEffect">
                                  <p:stCondLst>
                                    <p:cond delay="0"/>
                                  </p:stCondLst>
                                  <p:iterate type="lt">
                                    <p:tmPct val="5000"/>
                                  </p:iterate>
                                  <p:childTnLst>
                                    <p:set>
                                      <p:cBhvr>
                                        <p:cTn id="76" dur="1" fill="hold">
                                          <p:stCondLst>
                                            <p:cond delay="0"/>
                                          </p:stCondLst>
                                        </p:cTn>
                                        <p:tgtEl>
                                          <p:spTgt spid="34837"/>
                                        </p:tgtEl>
                                        <p:attrNameLst>
                                          <p:attrName>style.visibility</p:attrName>
                                        </p:attrNameLst>
                                      </p:cBhvr>
                                      <p:to>
                                        <p:strVal val="visible"/>
                                      </p:to>
                                    </p:set>
                                    <p:anim calcmode="lin" valueType="num">
                                      <p:cBhvr>
                                        <p:cTn id="77" dur="500" fill="hold"/>
                                        <p:tgtEl>
                                          <p:spTgt spid="34837"/>
                                        </p:tgtEl>
                                        <p:attrNameLst>
                                          <p:attrName>ppt_w</p:attrName>
                                        </p:attrNameLst>
                                      </p:cBhvr>
                                      <p:tavLst>
                                        <p:tav tm="0">
                                          <p:val>
                                            <p:fltVal val="0"/>
                                          </p:val>
                                        </p:tav>
                                        <p:tav tm="100000">
                                          <p:val>
                                            <p:strVal val="#ppt_w"/>
                                          </p:val>
                                        </p:tav>
                                      </p:tavLst>
                                    </p:anim>
                                    <p:anim calcmode="lin" valueType="num">
                                      <p:cBhvr>
                                        <p:cTn id="78" dur="500" fill="hold"/>
                                        <p:tgtEl>
                                          <p:spTgt spid="34837"/>
                                        </p:tgtEl>
                                        <p:attrNameLst>
                                          <p:attrName>ppt_h</p:attrName>
                                        </p:attrNameLst>
                                      </p:cBhvr>
                                      <p:tavLst>
                                        <p:tav tm="0">
                                          <p:val>
                                            <p:fltVal val="0"/>
                                          </p:val>
                                        </p:tav>
                                        <p:tav tm="100000">
                                          <p:val>
                                            <p:strVal val="#ppt_h"/>
                                          </p:val>
                                        </p:tav>
                                      </p:tavLst>
                                    </p:anim>
                                    <p:anim calcmode="lin" valueType="num">
                                      <p:cBhvr>
                                        <p:cTn id="79" dur="500" fill="hold"/>
                                        <p:tgtEl>
                                          <p:spTgt spid="34837"/>
                                        </p:tgtEl>
                                        <p:attrNameLst>
                                          <p:attrName>style.rotation</p:attrName>
                                        </p:attrNameLst>
                                      </p:cBhvr>
                                      <p:tavLst>
                                        <p:tav tm="0">
                                          <p:val>
                                            <p:fltVal val="90"/>
                                          </p:val>
                                        </p:tav>
                                        <p:tav tm="100000">
                                          <p:val>
                                            <p:fltVal val="0"/>
                                          </p:val>
                                        </p:tav>
                                      </p:tavLst>
                                    </p:anim>
                                    <p:animEffect transition="in" filter="fade">
                                      <p:cBhvr>
                                        <p:cTn id="80" dur="500"/>
                                        <p:tgtEl>
                                          <p:spTgt spid="34837"/>
                                        </p:tgtEl>
                                      </p:cBhvr>
                                    </p:animEffect>
                                  </p:childTnLst>
                                </p:cTn>
                              </p:par>
                            </p:childTnLst>
                          </p:cTn>
                        </p:par>
                      </p:childTnLst>
                    </p:cTn>
                  </p:par>
                  <p:par>
                    <p:cTn id="81" fill="hold" nodeType="clickPar">
                      <p:stCondLst>
                        <p:cond delay="indefinite"/>
                      </p:stCondLst>
                      <p:childTnLst>
                        <p:par>
                          <p:cTn id="82" fill="hold" nodeType="withGroup">
                            <p:stCondLst>
                              <p:cond delay="0"/>
                            </p:stCondLst>
                            <p:childTnLst>
                              <p:par>
                                <p:cTn id="83" presetID="23" presetClass="entr" presetSubtype="16" fill="hold" nodeType="clickEffect">
                                  <p:stCondLst>
                                    <p:cond delay="0"/>
                                  </p:stCondLst>
                                  <p:childTnLst>
                                    <p:set>
                                      <p:cBhvr>
                                        <p:cTn id="84" dur="1" fill="hold">
                                          <p:stCondLst>
                                            <p:cond delay="0"/>
                                          </p:stCondLst>
                                        </p:cTn>
                                        <p:tgtEl>
                                          <p:spTgt spid="2"/>
                                        </p:tgtEl>
                                        <p:attrNameLst>
                                          <p:attrName>style.visibility</p:attrName>
                                        </p:attrNameLst>
                                      </p:cBhvr>
                                      <p:to>
                                        <p:strVal val="visible"/>
                                      </p:to>
                                    </p:set>
                                    <p:anim calcmode="lin" valueType="num">
                                      <p:cBhvr>
                                        <p:cTn id="85" dur="500" fill="hold"/>
                                        <p:tgtEl>
                                          <p:spTgt spid="2"/>
                                        </p:tgtEl>
                                        <p:attrNameLst>
                                          <p:attrName>ppt_w</p:attrName>
                                        </p:attrNameLst>
                                      </p:cBhvr>
                                      <p:tavLst>
                                        <p:tav tm="0">
                                          <p:val>
                                            <p:fltVal val="0"/>
                                          </p:val>
                                        </p:tav>
                                        <p:tav tm="100000">
                                          <p:val>
                                            <p:strVal val="#ppt_w"/>
                                          </p:val>
                                        </p:tav>
                                      </p:tavLst>
                                    </p:anim>
                                    <p:anim calcmode="lin" valueType="num">
                                      <p:cBhvr>
                                        <p:cTn id="86" dur="500" fill="hold"/>
                                        <p:tgtEl>
                                          <p:spTgt spid="2"/>
                                        </p:tgtEl>
                                        <p:attrNameLst>
                                          <p:attrName>ppt_h</p:attrName>
                                        </p:attrNameLst>
                                      </p:cBhvr>
                                      <p:tavLst>
                                        <p:tav tm="0">
                                          <p:val>
                                            <p:fltVal val="0"/>
                                          </p:val>
                                        </p:tav>
                                        <p:tav tm="100000">
                                          <p:val>
                                            <p:strVal val="#ppt_h"/>
                                          </p:val>
                                        </p:tav>
                                      </p:tavLst>
                                    </p:anim>
                                  </p:childTnLst>
                                </p:cTn>
                              </p:par>
                              <p:par>
                                <p:cTn id="87" presetID="23" presetClass="entr" presetSubtype="16" fill="hold" grpId="0" nodeType="withEffect">
                                  <p:stCondLst>
                                    <p:cond delay="0"/>
                                  </p:stCondLst>
                                  <p:childTnLst>
                                    <p:set>
                                      <p:cBhvr>
                                        <p:cTn id="88" dur="1" fill="hold">
                                          <p:stCondLst>
                                            <p:cond delay="0"/>
                                          </p:stCondLst>
                                        </p:cTn>
                                        <p:tgtEl>
                                          <p:spTgt spid="34838"/>
                                        </p:tgtEl>
                                        <p:attrNameLst>
                                          <p:attrName>style.visibility</p:attrName>
                                        </p:attrNameLst>
                                      </p:cBhvr>
                                      <p:to>
                                        <p:strVal val="visible"/>
                                      </p:to>
                                    </p:set>
                                    <p:anim calcmode="lin" valueType="num">
                                      <p:cBhvr>
                                        <p:cTn id="89" dur="500" fill="hold"/>
                                        <p:tgtEl>
                                          <p:spTgt spid="34838"/>
                                        </p:tgtEl>
                                        <p:attrNameLst>
                                          <p:attrName>ppt_w</p:attrName>
                                        </p:attrNameLst>
                                      </p:cBhvr>
                                      <p:tavLst>
                                        <p:tav tm="0">
                                          <p:val>
                                            <p:fltVal val="0"/>
                                          </p:val>
                                        </p:tav>
                                        <p:tav tm="100000">
                                          <p:val>
                                            <p:strVal val="#ppt_w"/>
                                          </p:val>
                                        </p:tav>
                                      </p:tavLst>
                                    </p:anim>
                                    <p:anim calcmode="lin" valueType="num">
                                      <p:cBhvr>
                                        <p:cTn id="90" dur="500" fill="hold"/>
                                        <p:tgtEl>
                                          <p:spTgt spid="34838"/>
                                        </p:tgtEl>
                                        <p:attrNameLst>
                                          <p:attrName>ppt_h</p:attrName>
                                        </p:attrNameLst>
                                      </p:cBhvr>
                                      <p:tavLst>
                                        <p:tav tm="0">
                                          <p:val>
                                            <p:fltVal val="0"/>
                                          </p:val>
                                        </p:tav>
                                        <p:tav tm="100000">
                                          <p:val>
                                            <p:strVal val="#ppt_h"/>
                                          </p:val>
                                        </p:tav>
                                      </p:tavLst>
                                    </p:anim>
                                  </p:childTnLst>
                                </p:cTn>
                              </p:par>
                            </p:childTnLst>
                          </p:cTn>
                        </p:par>
                      </p:childTnLst>
                    </p:cTn>
                  </p:par>
                  <p:par>
                    <p:cTn id="91" fill="hold" nodeType="clickPar">
                      <p:stCondLst>
                        <p:cond delay="indefinite"/>
                      </p:stCondLst>
                      <p:childTnLst>
                        <p:par>
                          <p:cTn id="92" fill="hold" nodeType="withGroup">
                            <p:stCondLst>
                              <p:cond delay="0"/>
                            </p:stCondLst>
                            <p:childTnLst>
                              <p:par>
                                <p:cTn id="93" presetID="50" presetClass="entr" presetSubtype="0" decel="100000" fill="hold" nodeType="clickEffect">
                                  <p:stCondLst>
                                    <p:cond delay="0"/>
                                  </p:stCondLst>
                                  <p:childTnLst>
                                    <p:set>
                                      <p:cBhvr>
                                        <p:cTn id="94" dur="1" fill="hold">
                                          <p:stCondLst>
                                            <p:cond delay="0"/>
                                          </p:stCondLst>
                                        </p:cTn>
                                        <p:tgtEl>
                                          <p:spTgt spid="24"/>
                                        </p:tgtEl>
                                        <p:attrNameLst>
                                          <p:attrName>style.visibility</p:attrName>
                                        </p:attrNameLst>
                                      </p:cBhvr>
                                      <p:to>
                                        <p:strVal val="visible"/>
                                      </p:to>
                                    </p:set>
                                    <p:anim calcmode="lin" valueType="num">
                                      <p:cBhvr>
                                        <p:cTn id="95" dur="500" fill="hold"/>
                                        <p:tgtEl>
                                          <p:spTgt spid="24"/>
                                        </p:tgtEl>
                                        <p:attrNameLst>
                                          <p:attrName>ppt_w</p:attrName>
                                        </p:attrNameLst>
                                      </p:cBhvr>
                                      <p:tavLst>
                                        <p:tav tm="0">
                                          <p:val>
                                            <p:strVal val="#ppt_w+.3"/>
                                          </p:val>
                                        </p:tav>
                                        <p:tav tm="100000">
                                          <p:val>
                                            <p:strVal val="#ppt_w"/>
                                          </p:val>
                                        </p:tav>
                                      </p:tavLst>
                                    </p:anim>
                                    <p:anim calcmode="lin" valueType="num">
                                      <p:cBhvr>
                                        <p:cTn id="96" dur="500" fill="hold"/>
                                        <p:tgtEl>
                                          <p:spTgt spid="24"/>
                                        </p:tgtEl>
                                        <p:attrNameLst>
                                          <p:attrName>ppt_h</p:attrName>
                                        </p:attrNameLst>
                                      </p:cBhvr>
                                      <p:tavLst>
                                        <p:tav tm="0">
                                          <p:val>
                                            <p:strVal val="#ppt_h"/>
                                          </p:val>
                                        </p:tav>
                                        <p:tav tm="100000">
                                          <p:val>
                                            <p:strVal val="#ppt_h"/>
                                          </p:val>
                                        </p:tav>
                                      </p:tavLst>
                                    </p:anim>
                                    <p:animEffect transition="in" filter="fade">
                                      <p:cBhvr>
                                        <p:cTn id="97" dur="500"/>
                                        <p:tgtEl>
                                          <p:spTgt spid="24"/>
                                        </p:tgtEl>
                                      </p:cBhvr>
                                    </p:animEffect>
                                  </p:childTnLst>
                                </p:cTn>
                              </p:par>
                              <p:par>
                                <p:cTn id="98" presetID="50" presetClass="entr" presetSubtype="0" decel="100000" fill="hold" grpId="0" nodeType="withEffect">
                                  <p:stCondLst>
                                    <p:cond delay="0"/>
                                  </p:stCondLst>
                                  <p:childTnLst>
                                    <p:set>
                                      <p:cBhvr>
                                        <p:cTn id="99" dur="1" fill="hold">
                                          <p:stCondLst>
                                            <p:cond delay="0"/>
                                          </p:stCondLst>
                                        </p:cTn>
                                        <p:tgtEl>
                                          <p:spTgt spid="34839"/>
                                        </p:tgtEl>
                                        <p:attrNameLst>
                                          <p:attrName>style.visibility</p:attrName>
                                        </p:attrNameLst>
                                      </p:cBhvr>
                                      <p:to>
                                        <p:strVal val="visible"/>
                                      </p:to>
                                    </p:set>
                                    <p:anim calcmode="lin" valueType="num">
                                      <p:cBhvr>
                                        <p:cTn id="100" dur="500" fill="hold"/>
                                        <p:tgtEl>
                                          <p:spTgt spid="34839"/>
                                        </p:tgtEl>
                                        <p:attrNameLst>
                                          <p:attrName>ppt_w</p:attrName>
                                        </p:attrNameLst>
                                      </p:cBhvr>
                                      <p:tavLst>
                                        <p:tav tm="0">
                                          <p:val>
                                            <p:strVal val="#ppt_w+.3"/>
                                          </p:val>
                                        </p:tav>
                                        <p:tav tm="100000">
                                          <p:val>
                                            <p:strVal val="#ppt_w"/>
                                          </p:val>
                                        </p:tav>
                                      </p:tavLst>
                                    </p:anim>
                                    <p:anim calcmode="lin" valueType="num">
                                      <p:cBhvr>
                                        <p:cTn id="101" dur="500" fill="hold"/>
                                        <p:tgtEl>
                                          <p:spTgt spid="34839"/>
                                        </p:tgtEl>
                                        <p:attrNameLst>
                                          <p:attrName>ppt_h</p:attrName>
                                        </p:attrNameLst>
                                      </p:cBhvr>
                                      <p:tavLst>
                                        <p:tav tm="0">
                                          <p:val>
                                            <p:strVal val="#ppt_h"/>
                                          </p:val>
                                        </p:tav>
                                        <p:tav tm="100000">
                                          <p:val>
                                            <p:strVal val="#ppt_h"/>
                                          </p:val>
                                        </p:tav>
                                      </p:tavLst>
                                    </p:anim>
                                    <p:animEffect transition="in" filter="fade">
                                      <p:cBhvr>
                                        <p:cTn id="102" dur="500"/>
                                        <p:tgtEl>
                                          <p:spTgt spid="348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32" grpId="0"/>
      <p:bldP spid="34833" grpId="0"/>
      <p:bldP spid="34834" grpId="0"/>
      <p:bldP spid="34835" grpId="0"/>
      <p:bldP spid="34836" grpId="0"/>
      <p:bldP spid="34837" grpId="0"/>
      <p:bldP spid="34838" grpId="0"/>
      <p:bldP spid="34839"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457200" y="274638"/>
            <a:ext cx="8229600" cy="792162"/>
          </a:xfrm>
        </p:spPr>
        <p:txBody>
          <a:bodyPr/>
          <a:lstStyle/>
          <a:p>
            <a:pPr lvl="0" defTabSz="1022350">
              <a:lnSpc>
                <a:spcPct val="90000"/>
              </a:lnSpc>
              <a:spcAft>
                <a:spcPct val="35000"/>
              </a:spcAft>
            </a:pPr>
            <a:r>
              <a:rPr lang="en-US" altLang="en-US" sz="2400" b="1" dirty="0">
                <a:solidFill>
                  <a:srgbClr val="FF0000"/>
                </a:solidFill>
              </a:rPr>
              <a:t>VỀ CÁC ĐỘT PHÁ TRONG CHIẾN LƯỢC </a:t>
            </a:r>
            <a:br>
              <a:rPr lang="en-US" altLang="en-US" sz="2400" b="1" dirty="0">
                <a:solidFill>
                  <a:srgbClr val="FF0000"/>
                </a:solidFill>
              </a:rPr>
            </a:br>
            <a:r>
              <a:rPr lang="en-US" altLang="en-US" sz="2400" b="1" dirty="0">
                <a:solidFill>
                  <a:srgbClr val="FF0000"/>
                </a:solidFill>
              </a:rPr>
              <a:t>PHÁT TRIỂN KINH TẾ - XÃ HỘI 2011 - 2020</a:t>
            </a:r>
          </a:p>
        </p:txBody>
      </p:sp>
      <p:sp>
        <p:nvSpPr>
          <p:cNvPr id="13" name="Rounded Rectangle 5"/>
          <p:cNvSpPr/>
          <p:nvPr/>
        </p:nvSpPr>
        <p:spPr>
          <a:xfrm>
            <a:off x="219343" y="4257994"/>
            <a:ext cx="2514600" cy="2413187"/>
          </a:xfrm>
          <a:prstGeom prst="rect">
            <a:avLst/>
          </a:prstGeom>
          <a:scene3d>
            <a:camera prst="orthographicFront"/>
            <a:lightRig rig="threePt" dir="t">
              <a:rot lat="0" lon="0" rev="7500000"/>
            </a:lightRig>
          </a:scene3d>
          <a:sp3d/>
        </p:spPr>
        <p:style>
          <a:lnRef idx="0">
            <a:scrgbClr r="0" g="0" b="0"/>
          </a:lnRef>
          <a:fillRef idx="0">
            <a:scrgbClr r="0" g="0" b="0"/>
          </a:fillRef>
          <a:effectRef idx="0">
            <a:scrgbClr r="0" g="0" b="0"/>
          </a:effectRef>
          <a:fontRef idx="minor">
            <a:schemeClr val="lt1"/>
          </a:fontRef>
        </p:style>
        <p:txBody>
          <a:bodyPr lIns="53340" tIns="53340" rIns="53340" bIns="53340" spcCol="1270" anchor="ctr"/>
          <a:lstStyle/>
          <a:p>
            <a:pPr algn="ctr" defTabSz="622300" fontAlgn="base">
              <a:lnSpc>
                <a:spcPct val="90000"/>
              </a:lnSpc>
              <a:spcBef>
                <a:spcPct val="0"/>
              </a:spcBef>
              <a:spcAft>
                <a:spcPct val="35000"/>
              </a:spcAft>
              <a:defRPr/>
            </a:pPr>
            <a:endParaRPr lang="en-US" dirty="0">
              <a:solidFill>
                <a:srgbClr val="002060"/>
              </a:solidFill>
            </a:endParaRPr>
          </a:p>
        </p:txBody>
      </p:sp>
      <p:sp>
        <p:nvSpPr>
          <p:cNvPr id="11" name="Rounded Rectangle 7"/>
          <p:cNvSpPr/>
          <p:nvPr/>
        </p:nvSpPr>
        <p:spPr>
          <a:xfrm>
            <a:off x="3038743" y="4486594"/>
            <a:ext cx="2472150" cy="1633633"/>
          </a:xfrm>
          <a:prstGeom prst="rect">
            <a:avLst/>
          </a:prstGeom>
          <a:scene3d>
            <a:camera prst="orthographicFront"/>
            <a:lightRig rig="threePt" dir="t">
              <a:rot lat="0" lon="0" rev="7500000"/>
            </a:lightRig>
          </a:scene3d>
          <a:sp3d/>
        </p:spPr>
        <p:style>
          <a:lnRef idx="0">
            <a:scrgbClr r="0" g="0" b="0"/>
          </a:lnRef>
          <a:fillRef idx="0">
            <a:scrgbClr r="0" g="0" b="0"/>
          </a:fillRef>
          <a:effectRef idx="0">
            <a:scrgbClr r="0" g="0" b="0"/>
          </a:effectRef>
          <a:fontRef idx="minor">
            <a:schemeClr val="lt1"/>
          </a:fontRef>
        </p:style>
        <p:txBody>
          <a:bodyPr lIns="53340" tIns="53340" rIns="53340" bIns="53340" spcCol="1270" anchor="ctr"/>
          <a:lstStyle/>
          <a:p>
            <a:pPr algn="ctr" defTabSz="622300" fontAlgn="base">
              <a:lnSpc>
                <a:spcPct val="90000"/>
              </a:lnSpc>
              <a:spcBef>
                <a:spcPct val="0"/>
              </a:spcBef>
              <a:spcAft>
                <a:spcPct val="35000"/>
              </a:spcAft>
              <a:defRPr/>
            </a:pPr>
            <a:endParaRPr lang="en-US" b="1" dirty="0">
              <a:solidFill>
                <a:prstClr val="white"/>
              </a:solidFill>
            </a:endParaRPr>
          </a:p>
        </p:txBody>
      </p:sp>
      <p:sp>
        <p:nvSpPr>
          <p:cNvPr id="9" name="Rounded Rectangle 9"/>
          <p:cNvSpPr/>
          <p:nvPr/>
        </p:nvSpPr>
        <p:spPr>
          <a:xfrm>
            <a:off x="5781943" y="4638994"/>
            <a:ext cx="2472150" cy="1633633"/>
          </a:xfrm>
          <a:prstGeom prst="rect">
            <a:avLst/>
          </a:prstGeom>
          <a:scene3d>
            <a:camera prst="orthographicFront"/>
            <a:lightRig rig="threePt" dir="t">
              <a:rot lat="0" lon="0" rev="7500000"/>
            </a:lightRig>
          </a:scene3d>
          <a:sp3d/>
        </p:spPr>
        <p:style>
          <a:lnRef idx="0">
            <a:scrgbClr r="0" g="0" b="0"/>
          </a:lnRef>
          <a:fillRef idx="0">
            <a:scrgbClr r="0" g="0" b="0"/>
          </a:fillRef>
          <a:effectRef idx="0">
            <a:scrgbClr r="0" g="0" b="0"/>
          </a:effectRef>
          <a:fontRef idx="minor">
            <a:schemeClr val="lt1"/>
          </a:fontRef>
        </p:style>
        <p:txBody>
          <a:bodyPr lIns="53340" tIns="53340" rIns="53340" bIns="53340" spcCol="1270" anchor="ctr"/>
          <a:lstStyle/>
          <a:p>
            <a:pPr algn="ctr" defTabSz="622300" fontAlgn="base">
              <a:lnSpc>
                <a:spcPct val="90000"/>
              </a:lnSpc>
              <a:spcBef>
                <a:spcPct val="0"/>
              </a:spcBef>
              <a:spcAft>
                <a:spcPct val="35000"/>
              </a:spcAft>
              <a:defRPr/>
            </a:pPr>
            <a:endParaRPr lang="en-US" dirty="0">
              <a:solidFill>
                <a:prstClr val="white"/>
              </a:solidFill>
            </a:endParaRPr>
          </a:p>
        </p:txBody>
      </p:sp>
      <p:sp>
        <p:nvSpPr>
          <p:cNvPr id="14" name="Rectangle 13"/>
          <p:cNvSpPr/>
          <p:nvPr/>
        </p:nvSpPr>
        <p:spPr>
          <a:xfrm>
            <a:off x="457200" y="1902582"/>
            <a:ext cx="8458200" cy="1036651"/>
          </a:xfrm>
          <a:prstGeom prst="rect">
            <a:avLst/>
          </a:prstGeom>
        </p:spPr>
        <p:style>
          <a:lnRef idx="2">
            <a:schemeClr val="accent5">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grpSp>
        <p:nvGrpSpPr>
          <p:cNvPr id="15" name="Group 14"/>
          <p:cNvGrpSpPr/>
          <p:nvPr/>
        </p:nvGrpSpPr>
        <p:grpSpPr>
          <a:xfrm>
            <a:off x="880110" y="1295400"/>
            <a:ext cx="6892290" cy="1214356"/>
            <a:chOff x="304800" y="1705937"/>
            <a:chExt cx="4267200" cy="147311"/>
          </a:xfrm>
        </p:grpSpPr>
        <p:sp>
          <p:nvSpPr>
            <p:cNvPr id="24" name="Rounded Rectangle 23"/>
            <p:cNvSpPr/>
            <p:nvPr/>
          </p:nvSpPr>
          <p:spPr>
            <a:xfrm>
              <a:off x="304800" y="1705937"/>
              <a:ext cx="4267200" cy="147311"/>
            </a:xfrm>
            <a:prstGeom prst="roundRect">
              <a:avLst/>
            </a:pr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sp>
        <p:sp>
          <p:nvSpPr>
            <p:cNvPr id="25" name="Rounded Rectangle 5"/>
            <p:cNvSpPr/>
            <p:nvPr/>
          </p:nvSpPr>
          <p:spPr>
            <a:xfrm>
              <a:off x="311991" y="1713128"/>
              <a:ext cx="4252818" cy="13292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61290" tIns="0" rIns="161290" bIns="0" numCol="1" spcCol="1270" anchor="ctr" anchorCtr="0">
              <a:noAutofit/>
            </a:bodyPr>
            <a:lstStyle/>
            <a:p>
              <a:pPr lvl="0" algn="l" defTabSz="222250">
                <a:lnSpc>
                  <a:spcPct val="90000"/>
                </a:lnSpc>
                <a:spcBef>
                  <a:spcPct val="0"/>
                </a:spcBef>
                <a:spcAft>
                  <a:spcPct val="35000"/>
                </a:spcAft>
              </a:pPr>
              <a:r>
                <a:rPr lang="vi-VN" b="1" kern="1200" dirty="0">
                  <a:solidFill>
                    <a:schemeClr val="bg1"/>
                  </a:solidFill>
                </a:rPr>
                <a:t>Hoàn thiện thể chế kinh tế thị trường định hướng xã hội chủ nghĩa, trọng tâm là tạo lập môi trường cạnh tranh bình đẳng và cải cách hành chính</a:t>
              </a:r>
              <a:endParaRPr lang="en-US" b="1" kern="1200" dirty="0">
                <a:solidFill>
                  <a:schemeClr val="bg1"/>
                </a:solidFill>
              </a:endParaRPr>
            </a:p>
          </p:txBody>
        </p:sp>
      </p:grpSp>
      <p:sp>
        <p:nvSpPr>
          <p:cNvPr id="16" name="Rectangle 15"/>
          <p:cNvSpPr/>
          <p:nvPr/>
        </p:nvSpPr>
        <p:spPr>
          <a:xfrm>
            <a:off x="457200" y="3768552"/>
            <a:ext cx="8458200" cy="1036651"/>
          </a:xfrm>
          <a:prstGeom prst="rect">
            <a:avLst/>
          </a:prstGeom>
        </p:spPr>
        <p:style>
          <a:lnRef idx="2">
            <a:schemeClr val="accent5">
              <a:hueOff val="-4966938"/>
              <a:satOff val="19906"/>
              <a:lumOff val="4314"/>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grpSp>
        <p:nvGrpSpPr>
          <p:cNvPr id="17" name="Group 16"/>
          <p:cNvGrpSpPr/>
          <p:nvPr/>
        </p:nvGrpSpPr>
        <p:grpSpPr>
          <a:xfrm>
            <a:off x="880110" y="3161378"/>
            <a:ext cx="6892290" cy="1214356"/>
            <a:chOff x="304800" y="1932295"/>
            <a:chExt cx="4267200" cy="147311"/>
          </a:xfrm>
        </p:grpSpPr>
        <p:sp>
          <p:nvSpPr>
            <p:cNvPr id="22" name="Rounded Rectangle 21"/>
            <p:cNvSpPr/>
            <p:nvPr/>
          </p:nvSpPr>
          <p:spPr>
            <a:xfrm>
              <a:off x="304800" y="1932295"/>
              <a:ext cx="4267200" cy="147311"/>
            </a:xfrm>
            <a:prstGeom prst="roundRect">
              <a:avLst/>
            </a:prstGeom>
          </p:spPr>
          <p:style>
            <a:lnRef idx="2">
              <a:schemeClr val="lt1">
                <a:hueOff val="0"/>
                <a:satOff val="0"/>
                <a:lumOff val="0"/>
                <a:alphaOff val="0"/>
              </a:schemeClr>
            </a:lnRef>
            <a:fillRef idx="1">
              <a:schemeClr val="accent5">
                <a:hueOff val="-4966938"/>
                <a:satOff val="19906"/>
                <a:lumOff val="4314"/>
                <a:alphaOff val="0"/>
              </a:schemeClr>
            </a:fillRef>
            <a:effectRef idx="0">
              <a:schemeClr val="accent5">
                <a:hueOff val="-4966938"/>
                <a:satOff val="19906"/>
                <a:lumOff val="4314"/>
                <a:alphaOff val="0"/>
              </a:schemeClr>
            </a:effectRef>
            <a:fontRef idx="minor">
              <a:schemeClr val="lt1"/>
            </a:fontRef>
          </p:style>
        </p:sp>
        <p:sp>
          <p:nvSpPr>
            <p:cNvPr id="23" name="Rounded Rectangle 8"/>
            <p:cNvSpPr/>
            <p:nvPr/>
          </p:nvSpPr>
          <p:spPr>
            <a:xfrm>
              <a:off x="311991" y="1939486"/>
              <a:ext cx="4252818" cy="13292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61290" tIns="0" rIns="161290" bIns="0" numCol="1" spcCol="1270" anchor="ctr" anchorCtr="0">
              <a:noAutofit/>
            </a:bodyPr>
            <a:lstStyle/>
            <a:p>
              <a:pPr lvl="0" algn="l" defTabSz="222250">
                <a:lnSpc>
                  <a:spcPct val="90000"/>
                </a:lnSpc>
                <a:spcBef>
                  <a:spcPct val="0"/>
                </a:spcBef>
                <a:spcAft>
                  <a:spcPct val="35000"/>
                </a:spcAft>
              </a:pPr>
              <a:r>
                <a:rPr lang="vi-VN" b="1" kern="1200" dirty="0">
                  <a:solidFill>
                    <a:srgbClr val="002060"/>
                  </a:solidFill>
                </a:rPr>
                <a:t>Phát triển nhanh nguồn nhân lực, nhất là nguồn nhân lực chất lượng cao, tập trung vào việc đổi mới căn bản nền giáo dục quốc dân, gắn kết chặt chẽ phát triển nguồn nhân lực với phát triển và ứng dụng khoa học, công nghệ</a:t>
              </a:r>
              <a:endParaRPr lang="en-US" kern="1200" dirty="0">
                <a:solidFill>
                  <a:srgbClr val="002060"/>
                </a:solidFill>
              </a:endParaRPr>
            </a:p>
          </p:txBody>
        </p:sp>
      </p:grpSp>
      <p:sp>
        <p:nvSpPr>
          <p:cNvPr id="18" name="Rectangle 17"/>
          <p:cNvSpPr/>
          <p:nvPr/>
        </p:nvSpPr>
        <p:spPr>
          <a:xfrm>
            <a:off x="457200" y="5634530"/>
            <a:ext cx="8458200" cy="1036651"/>
          </a:xfrm>
          <a:prstGeom prst="rect">
            <a:avLst/>
          </a:prstGeom>
        </p:spPr>
        <p:style>
          <a:lnRef idx="2">
            <a:schemeClr val="accent5">
              <a:hueOff val="-9933876"/>
              <a:satOff val="39811"/>
              <a:lumOff val="8628"/>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grpSp>
        <p:nvGrpSpPr>
          <p:cNvPr id="19" name="Group 18"/>
          <p:cNvGrpSpPr/>
          <p:nvPr/>
        </p:nvGrpSpPr>
        <p:grpSpPr>
          <a:xfrm>
            <a:off x="880110" y="5027348"/>
            <a:ext cx="6892290" cy="1214356"/>
            <a:chOff x="304800" y="2158652"/>
            <a:chExt cx="4267200" cy="147311"/>
          </a:xfrm>
        </p:grpSpPr>
        <p:sp>
          <p:nvSpPr>
            <p:cNvPr id="20" name="Rounded Rectangle 19"/>
            <p:cNvSpPr/>
            <p:nvPr/>
          </p:nvSpPr>
          <p:spPr>
            <a:xfrm>
              <a:off x="304800" y="2158652"/>
              <a:ext cx="4267200" cy="147311"/>
            </a:xfrm>
            <a:prstGeom prst="roundRect">
              <a:avLst/>
            </a:prstGeom>
          </p:spPr>
          <p:style>
            <a:lnRef idx="2">
              <a:schemeClr val="lt1">
                <a:hueOff val="0"/>
                <a:satOff val="0"/>
                <a:lumOff val="0"/>
                <a:alphaOff val="0"/>
              </a:schemeClr>
            </a:lnRef>
            <a:fillRef idx="1">
              <a:schemeClr val="accent5">
                <a:hueOff val="-9933876"/>
                <a:satOff val="39811"/>
                <a:lumOff val="8628"/>
                <a:alphaOff val="0"/>
              </a:schemeClr>
            </a:fillRef>
            <a:effectRef idx="0">
              <a:schemeClr val="accent5">
                <a:hueOff val="-9933876"/>
                <a:satOff val="39811"/>
                <a:lumOff val="8628"/>
                <a:alphaOff val="0"/>
              </a:schemeClr>
            </a:effectRef>
            <a:fontRef idx="minor">
              <a:schemeClr val="lt1"/>
            </a:fontRef>
          </p:style>
        </p:sp>
        <p:sp>
          <p:nvSpPr>
            <p:cNvPr id="21" name="Rounded Rectangle 11"/>
            <p:cNvSpPr/>
            <p:nvPr/>
          </p:nvSpPr>
          <p:spPr>
            <a:xfrm>
              <a:off x="311991" y="2165843"/>
              <a:ext cx="4252818" cy="13292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61290" tIns="0" rIns="161290" bIns="0" numCol="1" spcCol="1270" anchor="ctr" anchorCtr="0">
              <a:noAutofit/>
            </a:bodyPr>
            <a:lstStyle/>
            <a:p>
              <a:pPr lvl="0" algn="l" defTabSz="222250">
                <a:lnSpc>
                  <a:spcPct val="90000"/>
                </a:lnSpc>
                <a:spcBef>
                  <a:spcPct val="0"/>
                </a:spcBef>
                <a:spcAft>
                  <a:spcPct val="35000"/>
                </a:spcAft>
              </a:pPr>
              <a:r>
                <a:rPr lang="vi-VN" b="1" kern="1200" dirty="0">
                  <a:solidFill>
                    <a:srgbClr val="002060"/>
                  </a:solidFill>
                </a:rPr>
                <a:t>Xây dựng hệ thống kết cấu hạ tầng đồng bộ, với một số công trình hiện đại, tập trung vào hệ thống giao thông và hạ tầng đô thị lớn.</a:t>
              </a:r>
              <a:endParaRPr lang="en-US" b="1" kern="1200" dirty="0">
                <a:solidFill>
                  <a:srgbClr val="002060"/>
                </a:solidFill>
              </a:endParaRPr>
            </a:p>
          </p:txBody>
        </p:sp>
      </p:grpSp>
    </p:spTree>
    <p:extLst>
      <p:ext uri="{BB962C8B-B14F-4D97-AF65-F5344CB8AC3E}">
        <p14:creationId xmlns:p14="http://schemas.microsoft.com/office/powerpoint/2010/main" val="830228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1000"/>
                                        <p:tgtEl>
                                          <p:spTgt spid="15"/>
                                        </p:tgtEl>
                                      </p:cBhvr>
                                    </p:animEffect>
                                    <p:anim calcmode="lin" valueType="num">
                                      <p:cBhvr>
                                        <p:cTn id="13" dur="1000" fill="hold"/>
                                        <p:tgtEl>
                                          <p:spTgt spid="15"/>
                                        </p:tgtEl>
                                        <p:attrNameLst>
                                          <p:attrName>ppt_x</p:attrName>
                                        </p:attrNameLst>
                                      </p:cBhvr>
                                      <p:tavLst>
                                        <p:tav tm="0">
                                          <p:val>
                                            <p:strVal val="#ppt_x"/>
                                          </p:val>
                                        </p:tav>
                                        <p:tav tm="100000">
                                          <p:val>
                                            <p:strVal val="#ppt_x"/>
                                          </p:val>
                                        </p:tav>
                                      </p:tavLst>
                                    </p:anim>
                                    <p:anim calcmode="lin" valueType="num">
                                      <p:cBhvr>
                                        <p:cTn id="14"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1000"/>
                                        <p:tgtEl>
                                          <p:spTgt spid="16"/>
                                        </p:tgtEl>
                                      </p:cBhvr>
                                    </p:animEffect>
                                    <p:anim calcmode="lin" valueType="num">
                                      <p:cBhvr>
                                        <p:cTn id="20" dur="1000" fill="hold"/>
                                        <p:tgtEl>
                                          <p:spTgt spid="16"/>
                                        </p:tgtEl>
                                        <p:attrNameLst>
                                          <p:attrName>ppt_x</p:attrName>
                                        </p:attrNameLst>
                                      </p:cBhvr>
                                      <p:tavLst>
                                        <p:tav tm="0">
                                          <p:val>
                                            <p:strVal val="#ppt_x"/>
                                          </p:val>
                                        </p:tav>
                                        <p:tav tm="100000">
                                          <p:val>
                                            <p:strVal val="#ppt_x"/>
                                          </p:val>
                                        </p:tav>
                                      </p:tavLst>
                                    </p:anim>
                                    <p:anim calcmode="lin" valueType="num">
                                      <p:cBhvr>
                                        <p:cTn id="21" dur="1000" fill="hold"/>
                                        <p:tgtEl>
                                          <p:spTgt spid="16"/>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fade">
                                      <p:cBhvr>
                                        <p:cTn id="24" dur="1000"/>
                                        <p:tgtEl>
                                          <p:spTgt spid="17"/>
                                        </p:tgtEl>
                                      </p:cBhvr>
                                    </p:animEffect>
                                    <p:anim calcmode="lin" valueType="num">
                                      <p:cBhvr>
                                        <p:cTn id="25" dur="1000" fill="hold"/>
                                        <p:tgtEl>
                                          <p:spTgt spid="17"/>
                                        </p:tgtEl>
                                        <p:attrNameLst>
                                          <p:attrName>ppt_x</p:attrName>
                                        </p:attrNameLst>
                                      </p:cBhvr>
                                      <p:tavLst>
                                        <p:tav tm="0">
                                          <p:val>
                                            <p:strVal val="#ppt_x"/>
                                          </p:val>
                                        </p:tav>
                                        <p:tav tm="100000">
                                          <p:val>
                                            <p:strVal val="#ppt_x"/>
                                          </p:val>
                                        </p:tav>
                                      </p:tavLst>
                                    </p:anim>
                                    <p:anim calcmode="lin" valueType="num">
                                      <p:cBhvr>
                                        <p:cTn id="26"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fade">
                                      <p:cBhvr>
                                        <p:cTn id="31" dur="1000"/>
                                        <p:tgtEl>
                                          <p:spTgt spid="18"/>
                                        </p:tgtEl>
                                      </p:cBhvr>
                                    </p:animEffect>
                                    <p:anim calcmode="lin" valueType="num">
                                      <p:cBhvr>
                                        <p:cTn id="32" dur="1000" fill="hold"/>
                                        <p:tgtEl>
                                          <p:spTgt spid="18"/>
                                        </p:tgtEl>
                                        <p:attrNameLst>
                                          <p:attrName>ppt_x</p:attrName>
                                        </p:attrNameLst>
                                      </p:cBhvr>
                                      <p:tavLst>
                                        <p:tav tm="0">
                                          <p:val>
                                            <p:strVal val="#ppt_x"/>
                                          </p:val>
                                        </p:tav>
                                        <p:tav tm="100000">
                                          <p:val>
                                            <p:strVal val="#ppt_x"/>
                                          </p:val>
                                        </p:tav>
                                      </p:tavLst>
                                    </p:anim>
                                    <p:anim calcmode="lin" valueType="num">
                                      <p:cBhvr>
                                        <p:cTn id="33" dur="1000" fill="hold"/>
                                        <p:tgtEl>
                                          <p:spTgt spid="18"/>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1000"/>
                                        <p:tgtEl>
                                          <p:spTgt spid="19"/>
                                        </p:tgtEl>
                                      </p:cBhvr>
                                    </p:animEffect>
                                    <p:anim calcmode="lin" valueType="num">
                                      <p:cBhvr>
                                        <p:cTn id="37" dur="1000" fill="hold"/>
                                        <p:tgtEl>
                                          <p:spTgt spid="19"/>
                                        </p:tgtEl>
                                        <p:attrNameLst>
                                          <p:attrName>ppt_x</p:attrName>
                                        </p:attrNameLst>
                                      </p:cBhvr>
                                      <p:tavLst>
                                        <p:tav tm="0">
                                          <p:val>
                                            <p:strVal val="#ppt_x"/>
                                          </p:val>
                                        </p:tav>
                                        <p:tav tm="100000">
                                          <p:val>
                                            <p:strVal val="#ppt_x"/>
                                          </p:val>
                                        </p:tav>
                                      </p:tavLst>
                                    </p:anim>
                                    <p:anim calcmode="lin" valueType="num">
                                      <p:cBhvr>
                                        <p:cTn id="38"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Shape 5"/>
          <p:cNvSpPr/>
          <p:nvPr/>
        </p:nvSpPr>
        <p:spPr>
          <a:xfrm>
            <a:off x="192699" y="91563"/>
            <a:ext cx="8614799" cy="920384"/>
          </a:xfrm>
          <a:custGeom>
            <a:avLst/>
            <a:gdLst>
              <a:gd name="connsiteX0" fmla="*/ 0 w 1417500"/>
              <a:gd name="connsiteY0" fmla="*/ 0 h 556617"/>
              <a:gd name="connsiteX1" fmla="*/ 1417500 w 1417500"/>
              <a:gd name="connsiteY1" fmla="*/ 0 h 556617"/>
              <a:gd name="connsiteX2" fmla="*/ 1417500 w 1417500"/>
              <a:gd name="connsiteY2" fmla="*/ 556617 h 556617"/>
              <a:gd name="connsiteX3" fmla="*/ 0 w 1417500"/>
              <a:gd name="connsiteY3" fmla="*/ 556617 h 556617"/>
              <a:gd name="connsiteX4" fmla="*/ 0 w 1417500"/>
              <a:gd name="connsiteY4" fmla="*/ 0 h 5566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7500" h="556617">
                <a:moveTo>
                  <a:pt x="0" y="0"/>
                </a:moveTo>
                <a:lnTo>
                  <a:pt x="1417500" y="0"/>
                </a:lnTo>
                <a:lnTo>
                  <a:pt x="1417500" y="556617"/>
                </a:lnTo>
                <a:lnTo>
                  <a:pt x="0" y="556617"/>
                </a:lnTo>
                <a:lnTo>
                  <a:pt x="0" y="0"/>
                </a:lnTo>
                <a:close/>
              </a:path>
            </a:pathLst>
          </a:cu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22860" tIns="22860" rIns="22860" bIns="22860" numCol="1" spcCol="1270" anchor="ctr" anchorCtr="0">
            <a:noAutofit/>
          </a:bodyPr>
          <a:lstStyle/>
          <a:p>
            <a:pPr marL="0" lvl="0" indent="0" algn="ctr" defTabSz="400050">
              <a:lnSpc>
                <a:spcPct val="90000"/>
              </a:lnSpc>
              <a:spcBef>
                <a:spcPct val="0"/>
              </a:spcBef>
              <a:spcAft>
                <a:spcPct val="35000"/>
              </a:spcAft>
              <a:buFont typeface="+mj-lt"/>
              <a:buNone/>
            </a:pPr>
            <a:r>
              <a:rPr lang="vi-VN" sz="1500" b="1" kern="1200">
                <a:solidFill>
                  <a:schemeClr val="bg1"/>
                </a:solidFill>
              </a:rPr>
              <a:t>Hội nghị BCHTW lần thứ 3 (10/2011), thông qua Quy định những điều đảng viên không được làm. </a:t>
            </a:r>
            <a:endParaRPr lang="en-US" sz="1500" b="1" kern="1200">
              <a:solidFill>
                <a:schemeClr val="bg1"/>
              </a:solidFill>
            </a:endParaRPr>
          </a:p>
        </p:txBody>
      </p:sp>
      <p:sp>
        <p:nvSpPr>
          <p:cNvPr id="7" name="Freeform: Shape 6"/>
          <p:cNvSpPr/>
          <p:nvPr/>
        </p:nvSpPr>
        <p:spPr>
          <a:xfrm>
            <a:off x="218856" y="1021781"/>
            <a:ext cx="8620343" cy="920384"/>
          </a:xfrm>
          <a:custGeom>
            <a:avLst/>
            <a:gdLst>
              <a:gd name="connsiteX0" fmla="*/ 0 w 3420000"/>
              <a:gd name="connsiteY0" fmla="*/ 0 h 556617"/>
              <a:gd name="connsiteX1" fmla="*/ 3420000 w 3420000"/>
              <a:gd name="connsiteY1" fmla="*/ 0 h 556617"/>
              <a:gd name="connsiteX2" fmla="*/ 3420000 w 3420000"/>
              <a:gd name="connsiteY2" fmla="*/ 556617 h 556617"/>
              <a:gd name="connsiteX3" fmla="*/ 0 w 3420000"/>
              <a:gd name="connsiteY3" fmla="*/ 556617 h 556617"/>
              <a:gd name="connsiteX4" fmla="*/ 0 w 3420000"/>
              <a:gd name="connsiteY4" fmla="*/ 0 h 5566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20000" h="556617">
                <a:moveTo>
                  <a:pt x="0" y="0"/>
                </a:moveTo>
                <a:lnTo>
                  <a:pt x="3420000" y="0"/>
                </a:lnTo>
                <a:lnTo>
                  <a:pt x="3420000" y="556617"/>
                </a:lnTo>
                <a:lnTo>
                  <a:pt x="0" y="556617"/>
                </a:lnTo>
                <a:lnTo>
                  <a:pt x="0" y="0"/>
                </a:lnTo>
                <a:close/>
              </a:path>
            </a:pathLst>
          </a:custGeom>
        </p:spPr>
        <p:style>
          <a:lnRef idx="2">
            <a:schemeClr val="lt1">
              <a:hueOff val="0"/>
              <a:satOff val="0"/>
              <a:lumOff val="0"/>
              <a:alphaOff val="0"/>
            </a:schemeClr>
          </a:lnRef>
          <a:fillRef idx="1">
            <a:schemeClr val="accent5">
              <a:hueOff val="-1655646"/>
              <a:satOff val="6635"/>
              <a:lumOff val="1438"/>
              <a:alphaOff val="0"/>
            </a:schemeClr>
          </a:fillRef>
          <a:effectRef idx="0">
            <a:schemeClr val="accent5">
              <a:hueOff val="-1655646"/>
              <a:satOff val="6635"/>
              <a:lumOff val="1438"/>
              <a:alphaOff val="0"/>
            </a:schemeClr>
          </a:effectRef>
          <a:fontRef idx="minor">
            <a:schemeClr val="lt1"/>
          </a:fontRef>
        </p:style>
        <p:txBody>
          <a:bodyPr spcFirstLastPara="0" vert="horz" wrap="square" lIns="22860" tIns="22860" rIns="22860" bIns="22860" numCol="1" spcCol="1270" anchor="ctr" anchorCtr="0">
            <a:noAutofit/>
          </a:bodyPr>
          <a:lstStyle/>
          <a:p>
            <a:pPr marL="0" lvl="0" indent="0" algn="ctr" defTabSz="400050">
              <a:lnSpc>
                <a:spcPct val="90000"/>
              </a:lnSpc>
              <a:spcBef>
                <a:spcPct val="0"/>
              </a:spcBef>
              <a:spcAft>
                <a:spcPct val="35000"/>
              </a:spcAft>
              <a:buFont typeface="+mj-lt"/>
              <a:buNone/>
            </a:pPr>
            <a:r>
              <a:rPr lang="vi-VN" sz="1500" b="1" kern="1200">
                <a:solidFill>
                  <a:schemeClr val="tx1"/>
                </a:solidFill>
              </a:rPr>
              <a:t>Hội nghị lần thứ 4 (12/2011) xem xét, cho ý kiến về: Đề án một số vấn đề cấp bách về xây dựng Đảng hiện nay; Đề án Xây dựng hệ thống kết cấu hạ tầng đồng bộ nhằm đưa nước ta cơ bản trở thành nước công nghiệp theo hướng hiện đại vào năm 2020. </a:t>
            </a:r>
          </a:p>
        </p:txBody>
      </p:sp>
      <p:sp>
        <p:nvSpPr>
          <p:cNvPr id="8" name="Freeform: Shape 7"/>
          <p:cNvSpPr/>
          <p:nvPr/>
        </p:nvSpPr>
        <p:spPr>
          <a:xfrm>
            <a:off x="218856" y="2015872"/>
            <a:ext cx="8620341" cy="920384"/>
          </a:xfrm>
          <a:custGeom>
            <a:avLst/>
            <a:gdLst>
              <a:gd name="connsiteX0" fmla="*/ 0 w 2295000"/>
              <a:gd name="connsiteY0" fmla="*/ 0 h 556617"/>
              <a:gd name="connsiteX1" fmla="*/ 2295000 w 2295000"/>
              <a:gd name="connsiteY1" fmla="*/ 0 h 556617"/>
              <a:gd name="connsiteX2" fmla="*/ 2295000 w 2295000"/>
              <a:gd name="connsiteY2" fmla="*/ 556617 h 556617"/>
              <a:gd name="connsiteX3" fmla="*/ 0 w 2295000"/>
              <a:gd name="connsiteY3" fmla="*/ 556617 h 556617"/>
              <a:gd name="connsiteX4" fmla="*/ 0 w 2295000"/>
              <a:gd name="connsiteY4" fmla="*/ 0 h 5566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5000" h="556617">
                <a:moveTo>
                  <a:pt x="0" y="0"/>
                </a:moveTo>
                <a:lnTo>
                  <a:pt x="2295000" y="0"/>
                </a:lnTo>
                <a:lnTo>
                  <a:pt x="2295000" y="556617"/>
                </a:lnTo>
                <a:lnTo>
                  <a:pt x="0" y="556617"/>
                </a:lnTo>
                <a:lnTo>
                  <a:pt x="0" y="0"/>
                </a:lnTo>
                <a:close/>
              </a:path>
            </a:pathLst>
          </a:custGeom>
        </p:spPr>
        <p:style>
          <a:lnRef idx="2">
            <a:schemeClr val="lt1">
              <a:hueOff val="0"/>
              <a:satOff val="0"/>
              <a:lumOff val="0"/>
              <a:alphaOff val="0"/>
            </a:schemeClr>
          </a:lnRef>
          <a:fillRef idx="1">
            <a:schemeClr val="accent5">
              <a:hueOff val="-3311292"/>
              <a:satOff val="13270"/>
              <a:lumOff val="2876"/>
              <a:alphaOff val="0"/>
            </a:schemeClr>
          </a:fillRef>
          <a:effectRef idx="0">
            <a:schemeClr val="accent5">
              <a:hueOff val="-3311292"/>
              <a:satOff val="13270"/>
              <a:lumOff val="2876"/>
              <a:alphaOff val="0"/>
            </a:schemeClr>
          </a:effectRef>
          <a:fontRef idx="minor">
            <a:schemeClr val="lt1"/>
          </a:fontRef>
        </p:style>
        <p:txBody>
          <a:bodyPr spcFirstLastPara="0" vert="horz" wrap="square" lIns="22860" tIns="22860" rIns="22860" bIns="22860" numCol="1" spcCol="1270" anchor="ctr" anchorCtr="0">
            <a:noAutofit/>
          </a:bodyPr>
          <a:lstStyle/>
          <a:p>
            <a:pPr marL="0" lvl="0" indent="0" algn="ctr" defTabSz="400050">
              <a:lnSpc>
                <a:spcPct val="90000"/>
              </a:lnSpc>
              <a:spcBef>
                <a:spcPct val="0"/>
              </a:spcBef>
              <a:spcAft>
                <a:spcPct val="35000"/>
              </a:spcAft>
              <a:buFont typeface="+mj-lt"/>
              <a:buNone/>
            </a:pPr>
            <a:r>
              <a:rPr lang="vi-VN" sz="1500" b="1" kern="1200">
                <a:solidFill>
                  <a:schemeClr val="tx1"/>
                </a:solidFill>
              </a:rPr>
              <a:t>Hội nghị lần thứ 5 (5/2012) thảo luận, ban hành Kết luận về tổng kết việc thi hành Hiến pháp năm 1992 và một số nội dung cơ bản cần sửa đổi, bổ sung Hiến pháp năm 1992. </a:t>
            </a:r>
          </a:p>
        </p:txBody>
      </p:sp>
      <p:sp>
        <p:nvSpPr>
          <p:cNvPr id="9" name="Freeform: Shape 8"/>
          <p:cNvSpPr/>
          <p:nvPr/>
        </p:nvSpPr>
        <p:spPr>
          <a:xfrm>
            <a:off x="218857" y="2990297"/>
            <a:ext cx="8620340" cy="920384"/>
          </a:xfrm>
          <a:custGeom>
            <a:avLst/>
            <a:gdLst>
              <a:gd name="connsiteX0" fmla="*/ 0 w 3420000"/>
              <a:gd name="connsiteY0" fmla="*/ 0 h 556617"/>
              <a:gd name="connsiteX1" fmla="*/ 3420000 w 3420000"/>
              <a:gd name="connsiteY1" fmla="*/ 0 h 556617"/>
              <a:gd name="connsiteX2" fmla="*/ 3420000 w 3420000"/>
              <a:gd name="connsiteY2" fmla="*/ 556617 h 556617"/>
              <a:gd name="connsiteX3" fmla="*/ 0 w 3420000"/>
              <a:gd name="connsiteY3" fmla="*/ 556617 h 556617"/>
              <a:gd name="connsiteX4" fmla="*/ 0 w 3420000"/>
              <a:gd name="connsiteY4" fmla="*/ 0 h 5566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20000" h="556617">
                <a:moveTo>
                  <a:pt x="0" y="0"/>
                </a:moveTo>
                <a:lnTo>
                  <a:pt x="3420000" y="0"/>
                </a:lnTo>
                <a:lnTo>
                  <a:pt x="3420000" y="556617"/>
                </a:lnTo>
                <a:lnTo>
                  <a:pt x="0" y="556617"/>
                </a:lnTo>
                <a:lnTo>
                  <a:pt x="0" y="0"/>
                </a:lnTo>
                <a:close/>
              </a:path>
            </a:pathLst>
          </a:custGeom>
        </p:spPr>
        <p:style>
          <a:lnRef idx="2">
            <a:schemeClr val="lt1">
              <a:hueOff val="0"/>
              <a:satOff val="0"/>
              <a:lumOff val="0"/>
              <a:alphaOff val="0"/>
            </a:schemeClr>
          </a:lnRef>
          <a:fillRef idx="1">
            <a:schemeClr val="accent5">
              <a:hueOff val="-4966938"/>
              <a:satOff val="19906"/>
              <a:lumOff val="4314"/>
              <a:alphaOff val="0"/>
            </a:schemeClr>
          </a:fillRef>
          <a:effectRef idx="0">
            <a:schemeClr val="accent5">
              <a:hueOff val="-4966938"/>
              <a:satOff val="19906"/>
              <a:lumOff val="4314"/>
              <a:alphaOff val="0"/>
            </a:schemeClr>
          </a:effectRef>
          <a:fontRef idx="minor">
            <a:schemeClr val="lt1"/>
          </a:fontRef>
        </p:style>
        <p:txBody>
          <a:bodyPr spcFirstLastPara="0" vert="horz" wrap="square" lIns="22860" tIns="22860" rIns="22860" bIns="22860" numCol="1" spcCol="1270" anchor="ctr" anchorCtr="0">
            <a:noAutofit/>
          </a:bodyPr>
          <a:lstStyle/>
          <a:p>
            <a:pPr marL="0" lvl="0" indent="0" algn="ctr" defTabSz="400050">
              <a:lnSpc>
                <a:spcPct val="90000"/>
              </a:lnSpc>
              <a:spcBef>
                <a:spcPct val="0"/>
              </a:spcBef>
              <a:spcAft>
                <a:spcPct val="35000"/>
              </a:spcAft>
              <a:buFont typeface="+mj-lt"/>
              <a:buNone/>
            </a:pPr>
            <a:r>
              <a:rPr lang="vi-VN" sz="1500" b="1" kern="1200">
                <a:solidFill>
                  <a:schemeClr val="tx1"/>
                </a:solidFill>
              </a:rPr>
              <a:t>Hội nghị lần thứ 6 (10/2012) thảo luận, cho ý kiến về Đề án "Tiếp tục sắp xếp, đổi mới và nâng cao hiệu quả doanh nghiệp nhà nước"; về tiếp tục đổi mới chính sách, pháp luật về đất đai trong thời kỳ đẩy mạnh công nghiệp hoá, hiện đại hoá đất nước;... </a:t>
            </a:r>
          </a:p>
        </p:txBody>
      </p:sp>
      <p:sp>
        <p:nvSpPr>
          <p:cNvPr id="10" name="Freeform: Shape 9"/>
          <p:cNvSpPr/>
          <p:nvPr/>
        </p:nvSpPr>
        <p:spPr>
          <a:xfrm>
            <a:off x="224400" y="3930350"/>
            <a:ext cx="8614800" cy="920384"/>
          </a:xfrm>
          <a:custGeom>
            <a:avLst/>
            <a:gdLst>
              <a:gd name="connsiteX0" fmla="*/ 0 w 4500000"/>
              <a:gd name="connsiteY0" fmla="*/ 0 h 556617"/>
              <a:gd name="connsiteX1" fmla="*/ 4500000 w 4500000"/>
              <a:gd name="connsiteY1" fmla="*/ 0 h 556617"/>
              <a:gd name="connsiteX2" fmla="*/ 4500000 w 4500000"/>
              <a:gd name="connsiteY2" fmla="*/ 556617 h 556617"/>
              <a:gd name="connsiteX3" fmla="*/ 0 w 4500000"/>
              <a:gd name="connsiteY3" fmla="*/ 556617 h 556617"/>
              <a:gd name="connsiteX4" fmla="*/ 0 w 4500000"/>
              <a:gd name="connsiteY4" fmla="*/ 0 h 5566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00000" h="556617">
                <a:moveTo>
                  <a:pt x="0" y="0"/>
                </a:moveTo>
                <a:lnTo>
                  <a:pt x="4500000" y="0"/>
                </a:lnTo>
                <a:lnTo>
                  <a:pt x="4500000" y="556617"/>
                </a:lnTo>
                <a:lnTo>
                  <a:pt x="0" y="556617"/>
                </a:lnTo>
                <a:lnTo>
                  <a:pt x="0" y="0"/>
                </a:lnTo>
                <a:close/>
              </a:path>
            </a:pathLst>
          </a:custGeom>
        </p:spPr>
        <p:style>
          <a:lnRef idx="2">
            <a:schemeClr val="lt1">
              <a:hueOff val="0"/>
              <a:satOff val="0"/>
              <a:lumOff val="0"/>
              <a:alphaOff val="0"/>
            </a:schemeClr>
          </a:lnRef>
          <a:fillRef idx="1">
            <a:schemeClr val="accent5">
              <a:hueOff val="-6622584"/>
              <a:satOff val="26541"/>
              <a:lumOff val="5752"/>
              <a:alphaOff val="0"/>
            </a:schemeClr>
          </a:fillRef>
          <a:effectRef idx="0">
            <a:schemeClr val="accent5">
              <a:hueOff val="-6622584"/>
              <a:satOff val="26541"/>
              <a:lumOff val="5752"/>
              <a:alphaOff val="0"/>
            </a:schemeClr>
          </a:effectRef>
          <a:fontRef idx="minor">
            <a:schemeClr val="lt1"/>
          </a:fontRef>
        </p:style>
        <p:txBody>
          <a:bodyPr spcFirstLastPara="0" vert="horz" wrap="square" lIns="22860" tIns="22860" rIns="22860" bIns="22860" numCol="1" spcCol="1270" anchor="ctr" anchorCtr="0">
            <a:noAutofit/>
          </a:bodyPr>
          <a:lstStyle/>
          <a:p>
            <a:pPr marL="0" lvl="0" indent="0" algn="ctr" defTabSz="400050">
              <a:lnSpc>
                <a:spcPct val="90000"/>
              </a:lnSpc>
              <a:spcBef>
                <a:spcPct val="0"/>
              </a:spcBef>
              <a:spcAft>
                <a:spcPct val="35000"/>
              </a:spcAft>
              <a:buFont typeface="+mj-lt"/>
              <a:buNone/>
            </a:pPr>
            <a:r>
              <a:rPr lang="vi-VN" sz="1500" b="1" kern="1200">
                <a:solidFill>
                  <a:schemeClr val="tx1"/>
                </a:solidFill>
              </a:rPr>
              <a:t>Hội nghị lần thứ 7 (5/2013) thảo luận, cho ý kiến chỉ đạo đối với các vấn đề: Tiếp tục đổi mới, hoàn thiện hệ thống chính trị từ Trung ương đến cơ sở; Tăng cường và đổi mới sự lãnh đạo của Đảng đối với công tác dân vận trong tình hình mới; Chủ động ứng phó với biến đổi khí hậu, tăng cường công tác quản lý tài nguyên và bảo vệ môi trường. </a:t>
            </a:r>
          </a:p>
        </p:txBody>
      </p:sp>
      <p:sp>
        <p:nvSpPr>
          <p:cNvPr id="11" name="Freeform: Shape 10"/>
          <p:cNvSpPr/>
          <p:nvPr/>
        </p:nvSpPr>
        <p:spPr>
          <a:xfrm>
            <a:off x="218857" y="4911460"/>
            <a:ext cx="8620340" cy="920384"/>
          </a:xfrm>
          <a:custGeom>
            <a:avLst/>
            <a:gdLst>
              <a:gd name="connsiteX0" fmla="*/ 0 w 3420000"/>
              <a:gd name="connsiteY0" fmla="*/ 0 h 556617"/>
              <a:gd name="connsiteX1" fmla="*/ 3420000 w 3420000"/>
              <a:gd name="connsiteY1" fmla="*/ 0 h 556617"/>
              <a:gd name="connsiteX2" fmla="*/ 3420000 w 3420000"/>
              <a:gd name="connsiteY2" fmla="*/ 556617 h 556617"/>
              <a:gd name="connsiteX3" fmla="*/ 0 w 3420000"/>
              <a:gd name="connsiteY3" fmla="*/ 556617 h 556617"/>
              <a:gd name="connsiteX4" fmla="*/ 0 w 3420000"/>
              <a:gd name="connsiteY4" fmla="*/ 0 h 5566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20000" h="556617">
                <a:moveTo>
                  <a:pt x="0" y="0"/>
                </a:moveTo>
                <a:lnTo>
                  <a:pt x="3420000" y="0"/>
                </a:lnTo>
                <a:lnTo>
                  <a:pt x="3420000" y="556617"/>
                </a:lnTo>
                <a:lnTo>
                  <a:pt x="0" y="556617"/>
                </a:lnTo>
                <a:lnTo>
                  <a:pt x="0" y="0"/>
                </a:lnTo>
                <a:close/>
              </a:path>
            </a:pathLst>
          </a:custGeom>
        </p:spPr>
        <p:style>
          <a:lnRef idx="2">
            <a:schemeClr val="lt1">
              <a:hueOff val="0"/>
              <a:satOff val="0"/>
              <a:lumOff val="0"/>
              <a:alphaOff val="0"/>
            </a:schemeClr>
          </a:lnRef>
          <a:fillRef idx="1">
            <a:schemeClr val="accent5">
              <a:hueOff val="-8278230"/>
              <a:satOff val="33176"/>
              <a:lumOff val="7190"/>
              <a:alphaOff val="0"/>
            </a:schemeClr>
          </a:fillRef>
          <a:effectRef idx="0">
            <a:schemeClr val="accent5">
              <a:hueOff val="-8278230"/>
              <a:satOff val="33176"/>
              <a:lumOff val="7190"/>
              <a:alphaOff val="0"/>
            </a:schemeClr>
          </a:effectRef>
          <a:fontRef idx="minor">
            <a:schemeClr val="lt1"/>
          </a:fontRef>
        </p:style>
        <p:txBody>
          <a:bodyPr spcFirstLastPara="0" vert="horz" wrap="square" lIns="22860" tIns="22860" rIns="22860" bIns="22860" numCol="1" spcCol="1270" anchor="ctr" anchorCtr="0">
            <a:noAutofit/>
          </a:bodyPr>
          <a:lstStyle/>
          <a:p>
            <a:pPr marL="0" lvl="0" indent="0" algn="ctr" defTabSz="400050">
              <a:lnSpc>
                <a:spcPct val="90000"/>
              </a:lnSpc>
              <a:spcBef>
                <a:spcPct val="0"/>
              </a:spcBef>
              <a:spcAft>
                <a:spcPct val="35000"/>
              </a:spcAft>
              <a:buFont typeface="+mj-lt"/>
              <a:buNone/>
            </a:pPr>
            <a:r>
              <a:rPr lang="vi-VN" sz="1500" b="1" kern="1200">
                <a:solidFill>
                  <a:schemeClr val="tx1"/>
                </a:solidFill>
              </a:rPr>
              <a:t>Hội nghị lần thứ 8 (10/2013) thảo luận, cho ý kiến về: đổi mới căn bản, toàn diện giáo dục và đào tạo; Dự thảo sửa đổi Hiến pháp năm 1992; tổng kết 10 năm thực hiện Nghị quyết Trung ương 8 (khóa IX) về Chiến lược bảo vệ Tổ quốc trong tình hình mới; </a:t>
            </a:r>
          </a:p>
        </p:txBody>
      </p:sp>
      <p:sp>
        <p:nvSpPr>
          <p:cNvPr id="12" name="Freeform: Shape 11"/>
          <p:cNvSpPr/>
          <p:nvPr/>
        </p:nvSpPr>
        <p:spPr>
          <a:xfrm>
            <a:off x="192699" y="5851513"/>
            <a:ext cx="8646498" cy="920384"/>
          </a:xfrm>
          <a:custGeom>
            <a:avLst/>
            <a:gdLst>
              <a:gd name="connsiteX0" fmla="*/ 0 w 1710000"/>
              <a:gd name="connsiteY0" fmla="*/ 0 h 556617"/>
              <a:gd name="connsiteX1" fmla="*/ 1710000 w 1710000"/>
              <a:gd name="connsiteY1" fmla="*/ 0 h 556617"/>
              <a:gd name="connsiteX2" fmla="*/ 1710000 w 1710000"/>
              <a:gd name="connsiteY2" fmla="*/ 556617 h 556617"/>
              <a:gd name="connsiteX3" fmla="*/ 0 w 1710000"/>
              <a:gd name="connsiteY3" fmla="*/ 556617 h 556617"/>
              <a:gd name="connsiteX4" fmla="*/ 0 w 1710000"/>
              <a:gd name="connsiteY4" fmla="*/ 0 h 5566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0000" h="556617">
                <a:moveTo>
                  <a:pt x="0" y="0"/>
                </a:moveTo>
                <a:lnTo>
                  <a:pt x="1710000" y="0"/>
                </a:lnTo>
                <a:lnTo>
                  <a:pt x="1710000" y="556617"/>
                </a:lnTo>
                <a:lnTo>
                  <a:pt x="0" y="556617"/>
                </a:lnTo>
                <a:lnTo>
                  <a:pt x="0" y="0"/>
                </a:lnTo>
                <a:close/>
              </a:path>
            </a:pathLst>
          </a:custGeom>
        </p:spPr>
        <p:style>
          <a:lnRef idx="2">
            <a:schemeClr val="lt1">
              <a:hueOff val="0"/>
              <a:satOff val="0"/>
              <a:lumOff val="0"/>
              <a:alphaOff val="0"/>
            </a:schemeClr>
          </a:lnRef>
          <a:fillRef idx="1">
            <a:schemeClr val="accent5">
              <a:hueOff val="-9933876"/>
              <a:satOff val="39811"/>
              <a:lumOff val="8628"/>
              <a:alphaOff val="0"/>
            </a:schemeClr>
          </a:fillRef>
          <a:effectRef idx="0">
            <a:schemeClr val="accent5">
              <a:hueOff val="-9933876"/>
              <a:satOff val="39811"/>
              <a:lumOff val="8628"/>
              <a:alphaOff val="0"/>
            </a:schemeClr>
          </a:effectRef>
          <a:fontRef idx="minor">
            <a:schemeClr val="lt1"/>
          </a:fontRef>
        </p:style>
        <p:txBody>
          <a:bodyPr spcFirstLastPara="0" vert="horz" wrap="square" lIns="22860" tIns="22860" rIns="22860" bIns="22860" numCol="1" spcCol="1270" anchor="ctr" anchorCtr="0">
            <a:noAutofit/>
          </a:bodyPr>
          <a:lstStyle/>
          <a:p>
            <a:pPr marL="0" lvl="0" indent="0" algn="ctr" defTabSz="400050">
              <a:lnSpc>
                <a:spcPct val="90000"/>
              </a:lnSpc>
              <a:spcBef>
                <a:spcPct val="0"/>
              </a:spcBef>
              <a:spcAft>
                <a:spcPct val="35000"/>
              </a:spcAft>
              <a:buFont typeface="+mj-lt"/>
              <a:buNone/>
            </a:pPr>
            <a:r>
              <a:rPr lang="vi-VN" sz="1500" b="1" kern="1200">
                <a:solidFill>
                  <a:schemeClr val="tx1"/>
                </a:solidFill>
              </a:rPr>
              <a:t>Hội nghị lần thứ 14 (1/2016)  thảo luận, thông qua chủ trương ký Hiệp định đối tác xuyên Thái Bình Dương (TPP);...</a:t>
            </a:r>
          </a:p>
        </p:txBody>
      </p:sp>
    </p:spTree>
    <p:extLst>
      <p:ext uri="{BB962C8B-B14F-4D97-AF65-F5344CB8AC3E}">
        <p14:creationId xmlns:p14="http://schemas.microsoft.com/office/powerpoint/2010/main" val="395174178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798" y="1403563"/>
            <a:ext cx="8534401" cy="4525963"/>
          </a:xfrm>
        </p:spPr>
        <p:txBody>
          <a:bodyPr/>
          <a:lstStyle/>
          <a:p>
            <a:pPr algn="just"/>
            <a:r>
              <a:rPr lang="vi-VN" sz="1800" b="1" dirty="0"/>
              <a:t>Đại hội cho rằng ba mươi năm đổi mới là một giai đoạn lịch sử quan trọng trong sự nghiệp xây dựng và bảo vệ đất nước, đánh dấu sự trưởng thành về mọi mặt của Đảng, Nhà nước và nhân dân ta. </a:t>
            </a:r>
            <a:endParaRPr lang="en-US" sz="1800" b="1" dirty="0"/>
          </a:p>
          <a:p>
            <a:pPr algn="just"/>
            <a:r>
              <a:rPr lang="vi-VN" sz="1800" b="1" dirty="0"/>
              <a:t>Nhìn tổng thể, qua 30 năm đổi mới, đất nước ta đã đạt được </a:t>
            </a:r>
            <a:r>
              <a:rPr lang="vi-VN" sz="1800" b="1" i="1" dirty="0"/>
              <a:t>những thành tựu to lớn, có ý nghĩa lịch sử;</a:t>
            </a:r>
            <a:r>
              <a:rPr lang="vi-VN" sz="1800" b="1" dirty="0"/>
              <a:t>đồng thời cũng còn nhiều vấn đề lớn, phức tạp, </a:t>
            </a:r>
            <a:r>
              <a:rPr lang="vi-VN" sz="1800" b="1" i="1" dirty="0"/>
              <a:t>nhiều hạn chế, yếu kém </a:t>
            </a:r>
            <a:r>
              <a:rPr lang="vi-VN" sz="1800" b="1" dirty="0"/>
              <a:t>cần phải tập trung giải quyết, khắc phục để tiếp tục đưa đất nước phát triển nhanh và bền vững hơn. </a:t>
            </a:r>
            <a:endParaRPr lang="en-US" sz="1800" b="1" dirty="0"/>
          </a:p>
          <a:p>
            <a:pPr algn="just"/>
            <a:r>
              <a:rPr lang="vi-VN" sz="1800" b="1" i="1" dirty="0"/>
              <a:t>Mục tiêu tổng quát trong 5 năm 2016 – 2020 là: </a:t>
            </a:r>
            <a:r>
              <a:rPr lang="vi-VN" sz="1800" b="1" dirty="0"/>
              <a:t>Tăng cường xây dựng Đảng trong sạch, vững mạnh, nâng cao năng lực lãnh đạo và sức chiến đấu của Đảng, xây dựng hệ thống chính trị vững mạnh. Phát huy sức mạnh toàn dân tộc và dân chủ xã hội chủ nghĩa. Đẩy mạnh toàn diện, đồng bộ công cuộc đổi mới; phát triển kinh tế nhanh, bền vững, phấn đấu sớm đưa nước ta cơ bản trở thành nước công nghiệp theo hướng hiện đại. Nâng cao đời sống vật chất và tinh thần của nhân dân. Kiên quyết, kiên trì đấu tranh bảo vệ vững chắc độc lập, chủ quyền, thống nhất, toàn vẹn lãnh thổ của Tổ quốc, bảo vệ Đảng, Nhà nước, nhân dân và chế độ xã hội chủ nghĩa. Giữ gìn hoà bình, ổn định, chủ động và tích cực hội nhập quốc tế để phát triển đất nước; nâng cao vị thế và uy tín của Việt Nam trong khu vực và trên thế giới.</a:t>
            </a:r>
          </a:p>
        </p:txBody>
      </p:sp>
      <p:sp>
        <p:nvSpPr>
          <p:cNvPr id="4" name="L-Shape 3"/>
          <p:cNvSpPr/>
          <p:nvPr/>
        </p:nvSpPr>
        <p:spPr>
          <a:xfrm rot="5400000" flipH="1" flipV="1">
            <a:off x="5033418" y="-2372972"/>
            <a:ext cx="929481" cy="6255658"/>
          </a:xfrm>
          <a:prstGeom prst="corner">
            <a:avLst>
              <a:gd name="adj1" fmla="val 16120"/>
              <a:gd name="adj2" fmla="val 16110"/>
            </a:avLst>
          </a:prstGeom>
        </p:spPr>
        <p:style>
          <a:lnRef idx="2">
            <a:schemeClr val="accent5">
              <a:hueOff val="-9933876"/>
              <a:satOff val="39811"/>
              <a:lumOff val="8628"/>
              <a:alphaOff val="0"/>
            </a:schemeClr>
          </a:lnRef>
          <a:fillRef idx="1">
            <a:schemeClr val="accent5">
              <a:hueOff val="-9933876"/>
              <a:satOff val="39811"/>
              <a:lumOff val="8628"/>
              <a:alphaOff val="0"/>
            </a:schemeClr>
          </a:fillRef>
          <a:effectRef idx="0">
            <a:schemeClr val="accent5">
              <a:hueOff val="-9933876"/>
              <a:satOff val="39811"/>
              <a:lumOff val="8628"/>
              <a:alphaOff val="0"/>
            </a:schemeClr>
          </a:effectRef>
          <a:fontRef idx="minor">
            <a:schemeClr val="lt1"/>
          </a:fontRef>
        </p:style>
      </p:sp>
      <p:grpSp>
        <p:nvGrpSpPr>
          <p:cNvPr id="5" name="Group 4"/>
          <p:cNvGrpSpPr/>
          <p:nvPr/>
        </p:nvGrpSpPr>
        <p:grpSpPr>
          <a:xfrm>
            <a:off x="2085665" y="254270"/>
            <a:ext cx="6753535" cy="3640571"/>
            <a:chOff x="545913" y="-1038390"/>
            <a:chExt cx="7678321" cy="3001226"/>
          </a:xfrm>
        </p:grpSpPr>
        <p:sp>
          <p:nvSpPr>
            <p:cNvPr id="6" name="Rectangle 5"/>
            <p:cNvSpPr/>
            <p:nvPr/>
          </p:nvSpPr>
          <p:spPr>
            <a:xfrm>
              <a:off x="7087596" y="966506"/>
              <a:ext cx="1136638" cy="996330"/>
            </a:xfrm>
            <a:prstGeom prst="rect">
              <a:avLst/>
            </a:pr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sp>
        <p:sp>
          <p:nvSpPr>
            <p:cNvPr id="7" name="Rectangle 6"/>
            <p:cNvSpPr/>
            <p:nvPr/>
          </p:nvSpPr>
          <p:spPr>
            <a:xfrm>
              <a:off x="545913" y="-1038390"/>
              <a:ext cx="7130630" cy="572954"/>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68580" tIns="68580" rIns="68580" bIns="68580" numCol="1" spcCol="1270" anchor="t" anchorCtr="0">
              <a:noAutofit/>
            </a:bodyPr>
            <a:lstStyle/>
            <a:p>
              <a:pPr lvl="0" algn="ctr" defTabSz="800100">
                <a:lnSpc>
                  <a:spcPct val="90000"/>
                </a:lnSpc>
                <a:spcBef>
                  <a:spcPct val="0"/>
                </a:spcBef>
                <a:spcAft>
                  <a:spcPct val="35000"/>
                </a:spcAft>
              </a:pPr>
              <a:r>
                <a:rPr lang="en-US" sz="4000" b="1" kern="1200" dirty="0">
                  <a:solidFill>
                    <a:srgbClr val="002060"/>
                  </a:solidFill>
                  <a:effectLst>
                    <a:outerShdw blurRad="38100" dist="38100" dir="2700000" algn="tl">
                      <a:srgbClr val="000000">
                        <a:alpha val="43137"/>
                      </a:srgbClr>
                    </a:outerShdw>
                  </a:effectLst>
                </a:rPr>
                <a:t>ĐHĐBTQ LẦN THỨ XII (2016)</a:t>
              </a:r>
            </a:p>
          </p:txBody>
        </p:sp>
      </p:grpSp>
      <p:pic>
        <p:nvPicPr>
          <p:cNvPr id="8" name="Picture 7"/>
          <p:cNvPicPr>
            <a:picLocks noChangeAspect="1"/>
          </p:cNvPicPr>
          <p:nvPr/>
        </p:nvPicPr>
        <p:blipFill>
          <a:blip r:embed="rId2"/>
          <a:stretch>
            <a:fillRect/>
          </a:stretch>
        </p:blipFill>
        <p:spPr>
          <a:xfrm>
            <a:off x="304799" y="92076"/>
            <a:ext cx="1780865" cy="1127522"/>
          </a:xfrm>
          <a:prstGeom prst="rect">
            <a:avLst/>
          </a:prstGeom>
        </p:spPr>
      </p:pic>
    </p:spTree>
    <p:extLst>
      <p:ext uri="{BB962C8B-B14F-4D97-AF65-F5344CB8AC3E}">
        <p14:creationId xmlns:p14="http://schemas.microsoft.com/office/powerpoint/2010/main" val="2994325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838200" y="0"/>
            <a:ext cx="8077200" cy="1219200"/>
            <a:chOff x="5481845" y="1357788"/>
            <a:chExt cx="2468880" cy="1810385"/>
          </a:xfrm>
        </p:grpSpPr>
        <p:sp>
          <p:nvSpPr>
            <p:cNvPr id="5" name="Rounded Rectangle 7"/>
            <p:cNvSpPr/>
            <p:nvPr/>
          </p:nvSpPr>
          <p:spPr>
            <a:xfrm>
              <a:off x="5481845" y="1357788"/>
              <a:ext cx="2468880" cy="1810385"/>
            </a:xfrm>
            <a:prstGeom prst="roundRect">
              <a:avLst/>
            </a:prstGeom>
          </p:spPr>
          <p:style>
            <a:lnRef idx="2">
              <a:schemeClr val="lt1">
                <a:hueOff val="0"/>
                <a:satOff val="0"/>
                <a:lumOff val="0"/>
                <a:alphaOff val="0"/>
              </a:schemeClr>
            </a:lnRef>
            <a:fillRef idx="1">
              <a:schemeClr val="accent5">
                <a:hueOff val="-9933876"/>
                <a:satOff val="39811"/>
                <a:lumOff val="8628"/>
                <a:alphaOff val="0"/>
              </a:schemeClr>
            </a:fillRef>
            <a:effectRef idx="0">
              <a:schemeClr val="accent5">
                <a:hueOff val="-9933876"/>
                <a:satOff val="39811"/>
                <a:lumOff val="8628"/>
                <a:alphaOff val="0"/>
              </a:schemeClr>
            </a:effectRef>
            <a:fontRef idx="minor">
              <a:schemeClr val="lt1"/>
            </a:fontRef>
          </p:style>
        </p:sp>
        <p:sp>
          <p:nvSpPr>
            <p:cNvPr id="6" name="Rounded Rectangle 9"/>
            <p:cNvSpPr/>
            <p:nvPr/>
          </p:nvSpPr>
          <p:spPr>
            <a:xfrm>
              <a:off x="5570221" y="1446164"/>
              <a:ext cx="2292128" cy="163363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0010" tIns="80010" rIns="80010" bIns="80010" numCol="1" spcCol="1270" anchor="ctr" anchorCtr="0">
              <a:noAutofit/>
            </a:bodyPr>
            <a:lstStyle/>
            <a:p>
              <a:pPr lvl="0" algn="ctr" defTabSz="933450">
                <a:lnSpc>
                  <a:spcPct val="90000"/>
                </a:lnSpc>
                <a:spcBef>
                  <a:spcPct val="0"/>
                </a:spcBef>
                <a:spcAft>
                  <a:spcPct val="35000"/>
                </a:spcAft>
              </a:pPr>
              <a:r>
                <a:rPr lang="en-US" sz="2800" b="1" kern="1200" dirty="0">
                  <a:solidFill>
                    <a:srgbClr val="002060"/>
                  </a:solidFill>
                </a:rPr>
                <a:t>3. THÀNH TỰU VÀ BÀI HỌC KINH NGHIỆM</a:t>
              </a:r>
            </a:p>
          </p:txBody>
        </p:sp>
      </p:grpSp>
      <p:sp>
        <p:nvSpPr>
          <p:cNvPr id="2" name="TextBox 1"/>
          <p:cNvSpPr txBox="1"/>
          <p:nvPr/>
        </p:nvSpPr>
        <p:spPr>
          <a:xfrm>
            <a:off x="301170" y="1447800"/>
            <a:ext cx="8325097" cy="5847755"/>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t>“</a:t>
            </a:r>
            <a:r>
              <a:rPr lang="vi-VN" sz="2200" dirty="0"/>
              <a:t>Ba mươi năm đổi mới là một giai đoạn lịch sử quan trọng trong sự nghiệp phát triển của nước ta, đánh dấu sự trưởng thành về mọi mặt của Đảng, Nhà nước và nhân dân ta. Đổi mới mang tầm vóc và ý nghĩa cách mạng, là quá trình cải biến sâu sắc, toàn diện, triệt để, là sự nghiệp cách mạng to lớn của toàn Đảng, toàn dân vì mục tiêu "dân giàu, nưóc mạnh, dân chủ, công bằng, văn minh".</a:t>
            </a:r>
          </a:p>
          <a:p>
            <a:pPr marL="342900" indent="-342900" algn="just">
              <a:buFont typeface="Arial" panose="020B0604020202020204" pitchFamily="34" charset="0"/>
              <a:buChar char="•"/>
            </a:pPr>
            <a:r>
              <a:rPr lang="vi-VN" sz="2200" dirty="0"/>
              <a:t>Nhìn tổng thể, qua 30 năm đổi mới, đất nước ta đã đạt được những thành tựu to lớn, có ý nghĩa lịch sử trên con đường xây dựng chủ nghĩa xã hội và bảo vệ Tổ quốc xã hội chủ nghĩa. Đồng thời cũng còn nhiều vấn đề lớn, phức tạp, nhiều hạn chế, yếu kém cần phải tập trung giải quyết, khắc phục để đưa đất nước phát triển nhanh và bền vững</a:t>
            </a:r>
            <a:r>
              <a:rPr lang="en-US" sz="2200" dirty="0"/>
              <a:t>”</a:t>
            </a:r>
          </a:p>
          <a:p>
            <a:pPr algn="just"/>
            <a:r>
              <a:rPr lang="en-US" sz="2200" i="1" dirty="0"/>
              <a:t>(</a:t>
            </a:r>
            <a:r>
              <a:rPr lang="en-US" sz="2200" i="1" dirty="0" err="1"/>
              <a:t>Báo</a:t>
            </a:r>
            <a:r>
              <a:rPr lang="en-US" sz="2200" i="1" dirty="0"/>
              <a:t> </a:t>
            </a:r>
            <a:r>
              <a:rPr lang="en-US" sz="2200" i="1" dirty="0" err="1"/>
              <a:t>cáo</a:t>
            </a:r>
            <a:r>
              <a:rPr lang="en-US" sz="2200" i="1" dirty="0"/>
              <a:t> </a:t>
            </a:r>
            <a:r>
              <a:rPr lang="en-US" sz="2200" i="1" dirty="0" err="1"/>
              <a:t>tổng</a:t>
            </a:r>
            <a:r>
              <a:rPr lang="en-US" sz="2200" i="1" dirty="0"/>
              <a:t> </a:t>
            </a:r>
            <a:r>
              <a:rPr lang="en-US" sz="2200" i="1" dirty="0" err="1"/>
              <a:t>kết</a:t>
            </a:r>
            <a:r>
              <a:rPr lang="en-US" sz="2200" i="1" dirty="0"/>
              <a:t> </a:t>
            </a:r>
            <a:r>
              <a:rPr lang="en-US" sz="2200" i="1" dirty="0" err="1"/>
              <a:t>một</a:t>
            </a:r>
            <a:r>
              <a:rPr lang="en-US" sz="2200" i="1" dirty="0"/>
              <a:t> </a:t>
            </a:r>
            <a:r>
              <a:rPr lang="en-US" sz="2200" i="1" dirty="0" err="1"/>
              <a:t>số</a:t>
            </a:r>
            <a:r>
              <a:rPr lang="en-US" sz="2200" i="1" dirty="0"/>
              <a:t> </a:t>
            </a:r>
            <a:r>
              <a:rPr lang="en-US" sz="2200" i="1" dirty="0" err="1"/>
              <a:t>vấn</a:t>
            </a:r>
            <a:r>
              <a:rPr lang="en-US" sz="2200" i="1" dirty="0"/>
              <a:t> </a:t>
            </a:r>
            <a:r>
              <a:rPr lang="en-US" sz="2200" i="1" dirty="0" err="1"/>
              <a:t>đề</a:t>
            </a:r>
            <a:r>
              <a:rPr lang="en-US" sz="2200" i="1" dirty="0"/>
              <a:t> </a:t>
            </a:r>
            <a:r>
              <a:rPr lang="en-US" sz="2200" i="1" dirty="0" err="1"/>
              <a:t>lý</a:t>
            </a:r>
            <a:r>
              <a:rPr lang="en-US" sz="2200" i="1" dirty="0"/>
              <a:t> </a:t>
            </a:r>
            <a:r>
              <a:rPr lang="en-US" sz="2200" i="1" dirty="0" err="1"/>
              <a:t>luận</a:t>
            </a:r>
            <a:r>
              <a:rPr lang="en-US" sz="2200" i="1" dirty="0"/>
              <a:t> – </a:t>
            </a:r>
            <a:r>
              <a:rPr lang="en-US" sz="2200" i="1" dirty="0" err="1"/>
              <a:t>thực</a:t>
            </a:r>
            <a:r>
              <a:rPr lang="en-US" sz="2200" i="1" dirty="0"/>
              <a:t> </a:t>
            </a:r>
            <a:r>
              <a:rPr lang="en-US" sz="2200" i="1" dirty="0" err="1"/>
              <a:t>tiễn</a:t>
            </a:r>
            <a:r>
              <a:rPr lang="en-US" sz="2200" i="1" dirty="0"/>
              <a:t> qua 30 </a:t>
            </a:r>
            <a:r>
              <a:rPr lang="en-US" sz="2200" i="1" dirty="0" err="1"/>
              <a:t>năm</a:t>
            </a:r>
            <a:r>
              <a:rPr lang="en-US" sz="2200" i="1" dirty="0"/>
              <a:t> </a:t>
            </a:r>
            <a:r>
              <a:rPr lang="en-US" sz="2200" i="1" dirty="0" err="1"/>
              <a:t>Đổi</a:t>
            </a:r>
            <a:r>
              <a:rPr lang="en-US" sz="2200" i="1" dirty="0"/>
              <a:t> </a:t>
            </a:r>
            <a:r>
              <a:rPr lang="en-US" sz="2200" i="1" dirty="0" err="1"/>
              <a:t>mới</a:t>
            </a:r>
            <a:r>
              <a:rPr lang="en-US" sz="2200" i="1" dirty="0"/>
              <a:t> (1986 – 2016), </a:t>
            </a:r>
            <a:r>
              <a:rPr lang="en-US" sz="2200" i="1" dirty="0" err="1"/>
              <a:t>Nxb</a:t>
            </a:r>
            <a:r>
              <a:rPr lang="en-US" sz="2200" i="1" dirty="0"/>
              <a:t> CTQG, H, 2015, tr. 189)</a:t>
            </a:r>
          </a:p>
          <a:p>
            <a:pPr algn="just"/>
            <a:endParaRPr lang="vi-VN" sz="2200" dirty="0"/>
          </a:p>
          <a:p>
            <a:pPr marL="342900" indent="-342900" algn="just">
              <a:buFont typeface="Arial" panose="020B0604020202020204" pitchFamily="34" charset="0"/>
              <a:buChar char="•"/>
            </a:pPr>
            <a:endParaRPr lang="vi-VN" sz="2200" dirty="0"/>
          </a:p>
        </p:txBody>
      </p:sp>
    </p:spTree>
    <p:extLst>
      <p:ext uri="{BB962C8B-B14F-4D97-AF65-F5344CB8AC3E}">
        <p14:creationId xmlns:p14="http://schemas.microsoft.com/office/powerpoint/2010/main" val="322980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74638"/>
            <a:ext cx="7848600" cy="1143000"/>
          </a:xfrm>
        </p:spPr>
        <p:txBody>
          <a:bodyPr/>
          <a:lstStyle/>
          <a:p>
            <a:r>
              <a:rPr lang="vi-VN" sz="2400" b="1" dirty="0"/>
              <a:t>HỆ THỐNG QUAN ĐIỂM LÝ LUẬN VỂ CHỦ NGHĨA XÃ HỘI VÀ CON ĐƯỜNG ĐI LÊN CHỦ NGHĨA XÃ HỘI Ở VIỆT NAM QUA 30 NĂM ĐỐI MỚI</a:t>
            </a:r>
          </a:p>
        </p:txBody>
      </p:sp>
      <p:sp>
        <p:nvSpPr>
          <p:cNvPr id="3" name="Content Placeholder 2"/>
          <p:cNvSpPr>
            <a:spLocks noGrp="1"/>
          </p:cNvSpPr>
          <p:nvPr>
            <p:ph idx="1"/>
          </p:nvPr>
        </p:nvSpPr>
        <p:spPr>
          <a:xfrm>
            <a:off x="409433" y="1752600"/>
            <a:ext cx="8229600" cy="4525963"/>
          </a:xfrm>
        </p:spPr>
        <p:txBody>
          <a:bodyPr/>
          <a:lstStyle/>
          <a:p>
            <a:r>
              <a:rPr lang="vi-VN" b="1" i="1" dirty="0"/>
              <a:t>Một là, về hệ mục tiêu của đổi mới, của chủ nghĩa xã hội ở Việt Nam</a:t>
            </a:r>
          </a:p>
          <a:p>
            <a:r>
              <a:rPr lang="vi-VN" b="1" i="1" dirty="0"/>
              <a:t>Hai là, về đặc trưng của xã hội xã hội chủ nghĩa ở Việt Nam</a:t>
            </a:r>
          </a:p>
          <a:p>
            <a:r>
              <a:rPr lang="vi-VN" b="1" i="1" dirty="0"/>
              <a:t>Ba là, về con đường đi lên chủ nghĩa xã hội ở Việt Nam</a:t>
            </a:r>
          </a:p>
          <a:p>
            <a:r>
              <a:rPr lang="vi-VN" b="1" i="1" dirty="0"/>
              <a:t>Bốn là, nhận thức đúng và giải quyết tốt các mối quan hệ lớn trong phát triển</a:t>
            </a:r>
          </a:p>
          <a:p>
            <a:endParaRPr lang="vi-VN" dirty="0"/>
          </a:p>
        </p:txBody>
      </p:sp>
    </p:spTree>
    <p:extLst>
      <p:ext uri="{BB962C8B-B14F-4D97-AF65-F5344CB8AC3E}">
        <p14:creationId xmlns:p14="http://schemas.microsoft.com/office/powerpoint/2010/main" val="361783817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1000" y="914400"/>
            <a:ext cx="8305800" cy="5516563"/>
          </a:xfrm>
        </p:spPr>
        <p:txBody>
          <a:bodyPr/>
          <a:lstStyle/>
          <a:p>
            <a:pPr algn="just"/>
            <a:r>
              <a:rPr lang="vi-VN" sz="2000" b="1" i="1" dirty="0"/>
              <a:t>Một là, </a:t>
            </a:r>
            <a:r>
              <a:rPr lang="vi-VN" sz="2000" dirty="0"/>
              <a:t>trong quá trình đổi mới phải chủ động, không ngừng sáng tạo trên cơ sở kiên định mục tiêu độc lập dân tộc và CNXH, vận dụng và phát triển sáng tạo chủ nghĩa Mác-Lênin, tư tưởng Hồ Chí Minh, kế thừa và phát huy truyền thống dân tộc, tiếp thu tinh hoa văn hóa nhân loại, vận dụng kinh nghiệm quốc tế phù hợp với Việt Nam.</a:t>
            </a:r>
            <a:endParaRPr lang="en-US" sz="2000" dirty="0"/>
          </a:p>
          <a:p>
            <a:pPr algn="just"/>
            <a:r>
              <a:rPr lang="vi-VN" sz="2000" b="1" i="1" dirty="0"/>
              <a:t>Hai là</a:t>
            </a:r>
            <a:r>
              <a:rPr lang="en-US" sz="2000" b="1" i="1" dirty="0"/>
              <a:t>,</a:t>
            </a:r>
            <a:r>
              <a:rPr lang="vi-VN" sz="2000" dirty="0"/>
              <a:t> đổi mới phải luôn luôn quán triệt quan điểm "dân là gốc", vì lợi ích của nhân dân, dựa vào nhân dân, phát huy vai trò làm chủ của nhân dân…</a:t>
            </a:r>
            <a:endParaRPr lang="en-US" sz="2000" dirty="0"/>
          </a:p>
          <a:p>
            <a:pPr algn="just"/>
            <a:r>
              <a:rPr lang="vi-VN" sz="2000" b="1" i="1" dirty="0"/>
              <a:t>Ba là, </a:t>
            </a:r>
            <a:r>
              <a:rPr lang="vi-VN" sz="2000" dirty="0"/>
              <a:t>đổi mới phải toàn diện, đồng bộ, có bước đi phù hợp; tôn trọng quy luật khách quan, xuất phát từ thực tiễn, bám sát thực tiễn, coi trọng tổng kết thực tiễn, nghiên cứu lý luận, tập trung giải quyết kịp thời, hiệu quả những vấn đề do thực tiễn đặt ra.</a:t>
            </a:r>
            <a:endParaRPr lang="en-US" sz="2000" dirty="0"/>
          </a:p>
          <a:p>
            <a:pPr algn="just"/>
            <a:r>
              <a:rPr lang="vi-VN" sz="2000" b="1" i="1" dirty="0"/>
              <a:t>Bốn là, </a:t>
            </a:r>
            <a:r>
              <a:rPr lang="vi-VN" sz="2000" dirty="0"/>
              <a:t>phải đặt lợi ích quốc gia - dân tộc lên trên hết; kiên định độc lập, tự chủ, chủ động và tích cực hội nhập quốc tế.</a:t>
            </a:r>
            <a:endParaRPr lang="en-US" sz="2000" dirty="0"/>
          </a:p>
          <a:p>
            <a:pPr algn="just"/>
            <a:r>
              <a:rPr lang="vi-VN" sz="2000" b="1" i="1" dirty="0"/>
              <a:t>Năm là, </a:t>
            </a:r>
            <a:r>
              <a:rPr lang="vi-VN" sz="2000" dirty="0"/>
              <a:t>phải thường xuyên tự đổi mới, tự chỉnh đốn, nâng cao năng lực lãnh đạo và sức chiến đấu; xây dựng đội ngũ cán bộ, nhất là đội ngũ cán bộ cấp chiến lược, có đủ năng lực và phẩm chất…</a:t>
            </a:r>
          </a:p>
        </p:txBody>
      </p:sp>
      <p:sp>
        <p:nvSpPr>
          <p:cNvPr id="2" name="Rectangle 1"/>
          <p:cNvSpPr/>
          <p:nvPr/>
        </p:nvSpPr>
        <p:spPr>
          <a:xfrm>
            <a:off x="2224453" y="152400"/>
            <a:ext cx="4618893" cy="646331"/>
          </a:xfrm>
          <a:prstGeom prst="rect">
            <a:avLst/>
          </a:prstGeom>
        </p:spPr>
        <p:txBody>
          <a:bodyPr wrap="none">
            <a:spAutoFit/>
          </a:bodyPr>
          <a:lstStyle/>
          <a:p>
            <a:r>
              <a:rPr lang="en-US" sz="3600" b="1" dirty="0">
                <a:solidFill>
                  <a:srgbClr val="002060"/>
                </a:solidFill>
              </a:rPr>
              <a:t>BÀI HỌC KINH NGHIỆM</a:t>
            </a:r>
            <a:endParaRPr lang="vi-VN" sz="3600" dirty="0"/>
          </a:p>
        </p:txBody>
      </p:sp>
    </p:spTree>
    <p:extLst>
      <p:ext uri="{BB962C8B-B14F-4D97-AF65-F5344CB8AC3E}">
        <p14:creationId xmlns:p14="http://schemas.microsoft.com/office/powerpoint/2010/main" val="2887943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76200"/>
            <a:ext cx="8229600" cy="1143000"/>
          </a:xfrm>
        </p:spPr>
        <p:txBody>
          <a:bodyPr/>
          <a:lstStyle/>
          <a:p>
            <a:r>
              <a:rPr lang="vi-VN" sz="3600" b="1" dirty="0"/>
              <a:t>Những vấn đề lý luận đặt ra cần tiếp tục nghiên cứu, làm rõ</a:t>
            </a:r>
          </a:p>
        </p:txBody>
      </p:sp>
      <p:sp>
        <p:nvSpPr>
          <p:cNvPr id="3" name="Content Placeholder 2"/>
          <p:cNvSpPr>
            <a:spLocks noGrp="1"/>
          </p:cNvSpPr>
          <p:nvPr>
            <p:ph idx="1"/>
          </p:nvPr>
        </p:nvSpPr>
        <p:spPr>
          <a:xfrm>
            <a:off x="304800" y="1524000"/>
            <a:ext cx="8458200" cy="4953000"/>
          </a:xfrm>
        </p:spPr>
        <p:txBody>
          <a:bodyPr/>
          <a:lstStyle/>
          <a:p>
            <a:pPr algn="just"/>
            <a:r>
              <a:rPr lang="vi-VN" sz="2300" b="1" i="1" dirty="0"/>
              <a:t>Thứ nhất, vấn đề xác định chặng đường, bước đi trong thời kỳ quá độ lên chủ nghĩa xã hội ở nước ta</a:t>
            </a:r>
          </a:p>
          <a:p>
            <a:pPr algn="just"/>
            <a:r>
              <a:rPr lang="vi-VN" sz="2300" b="1" i="1" dirty="0"/>
              <a:t>Thứ hai, vấn đề xây dựng nền kinh tế thị trường định hướng xã hội chủ nghĩa</a:t>
            </a:r>
          </a:p>
          <a:p>
            <a:pPr algn="just"/>
            <a:r>
              <a:rPr lang="vi-VN" sz="2300" b="1" i="1" dirty="0"/>
              <a:t>Thứ ba, vấn đề mô hình và phương thức quản lý phát triển xã hội</a:t>
            </a:r>
          </a:p>
          <a:p>
            <a:pPr algn="just"/>
            <a:r>
              <a:rPr lang="vi-VN" sz="2300" b="1" i="1" dirty="0"/>
              <a:t>Thứ tư, vấn đề đổi mới đồng bộ, phù hợp giữa kinh tế và chính trị</a:t>
            </a:r>
          </a:p>
          <a:p>
            <a:pPr algn="just"/>
            <a:r>
              <a:rPr lang="vi-VN" sz="2300" b="1" i="1" dirty="0"/>
              <a:t>Thứ năm, vấn đề xây dựng hệ giá trị văn hóa và con người Việt Nam</a:t>
            </a:r>
          </a:p>
          <a:p>
            <a:pPr algn="just"/>
            <a:r>
              <a:rPr lang="vi-VN" sz="2300" b="1" i="1" dirty="0"/>
              <a:t>Thứ sáu, vấn đề Đảng cầm quyền</a:t>
            </a:r>
          </a:p>
          <a:p>
            <a:pPr algn="just"/>
            <a:r>
              <a:rPr lang="vi-VN" sz="2300" b="1" i="1" dirty="0"/>
              <a:t>Thứ bảy, vấn đề động lực của đổi mới và phát triển ở Việt Nam trong thời kỳ mới</a:t>
            </a:r>
          </a:p>
          <a:p>
            <a:pPr marL="0" indent="0" algn="just">
              <a:buNone/>
            </a:pPr>
            <a:endParaRPr lang="vi-VN" sz="2300" dirty="0"/>
          </a:p>
        </p:txBody>
      </p:sp>
    </p:spTree>
    <p:extLst>
      <p:ext uri="{BB962C8B-B14F-4D97-AF65-F5344CB8AC3E}">
        <p14:creationId xmlns:p14="http://schemas.microsoft.com/office/powerpoint/2010/main" val="308800107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1227</TotalTime>
  <Words>5027</Words>
  <Application>Microsoft Office PowerPoint</Application>
  <PresentationFormat>On-screen Show (4:3)</PresentationFormat>
  <Paragraphs>280</Paragraphs>
  <Slides>37</Slides>
  <Notes>2</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37</vt:i4>
      </vt:variant>
    </vt:vector>
  </HeadingPairs>
  <TitlesOfParts>
    <vt:vector size="44" baseType="lpstr">
      <vt:lpstr>Arial</vt:lpstr>
      <vt:lpstr>Calibri</vt:lpstr>
      <vt:lpstr>Times New Roman</vt:lpstr>
      <vt:lpstr>Wingdings</vt:lpstr>
      <vt:lpstr>Office Theme</vt:lpstr>
      <vt:lpstr>1_Office Theme</vt:lpstr>
      <vt:lpstr>2_Office Theme</vt:lpstr>
      <vt:lpstr>ĐẢNG LÃNH ĐẠO  CÔNG CUỘC ĐỔI MỚI (1986 ĐẾN NAY)</vt:lpstr>
      <vt:lpstr>PowerPoint Presentation</vt:lpstr>
      <vt:lpstr>PowerPoint Presentation</vt:lpstr>
      <vt:lpstr>PowerPoint Presentation</vt:lpstr>
      <vt:lpstr>PowerPoint Presentation</vt:lpstr>
      <vt:lpstr>1. ĐƯỜNG LỐI ĐỔI MỚI TẠI ĐẠI HỘI VI (12/1986)</vt:lpstr>
      <vt:lpstr>PowerPoint Presentation</vt:lpstr>
      <vt:lpstr>PowerPoint Presentation</vt:lpstr>
      <vt:lpstr>PowerPoint Presentation</vt:lpstr>
      <vt:lpstr>PowerPoint Presentation</vt:lpstr>
      <vt:lpstr>PowerPoint Presentation</vt:lpstr>
      <vt:lpstr>PowerPoint Presentation</vt:lpstr>
      <vt:lpstr>6 nguyên tắc của Đổi mới</vt:lpstr>
      <vt:lpstr>PowerPoint Presentation</vt:lpstr>
      <vt:lpstr>6 đặc trưng của CNXH</vt:lpstr>
      <vt:lpstr>7 Phương hướng xây dựng CNXH</vt:lpstr>
      <vt:lpstr>Từ 1991 - 1996</vt:lpstr>
      <vt:lpstr>PowerPoint Presentation</vt:lpstr>
      <vt:lpstr>PowerPoint Presentation</vt:lpstr>
      <vt:lpstr>6 quan điểm về công nghiệp hóa, hiện đại hóa</vt:lpstr>
      <vt:lpstr>Từ 1996 – 2001</vt:lpstr>
      <vt:lpstr>HỘI NGHỊ TRUNG ƯƠNG 5 KHÓA VIII (7/1998) chỉ ra 5 quan điểm cơ bản chỉ đạo quá trình phát triển văn hóa trong thời kỳ CNH- HĐH đất nước.</vt:lpstr>
      <vt:lpstr>PowerPoint Presentation</vt:lpstr>
      <vt:lpstr>Từ 2001 - 2006</vt:lpstr>
      <vt:lpstr>PowerPoint Presentation</vt:lpstr>
      <vt:lpstr>Từ 2006 - 2011</vt:lpstr>
      <vt:lpstr>PowerPoint Presentation</vt:lpstr>
      <vt:lpstr>PowerPoint Presentation</vt:lpstr>
      <vt:lpstr>Về các phương hướng cơ bản</vt:lpstr>
      <vt:lpstr>PowerPoint Presentation</vt:lpstr>
      <vt:lpstr>VỀ CÁC ĐỘT PHÁ TRONG CHIẾN LƯỢC  PHÁT TRIỂN KINH TẾ - XÃ HỘI 2011 - 2020</vt:lpstr>
      <vt:lpstr>PowerPoint Presentation</vt:lpstr>
      <vt:lpstr>PowerPoint Presentation</vt:lpstr>
      <vt:lpstr>PowerPoint Presentation</vt:lpstr>
      <vt:lpstr>HỆ THỐNG QUAN ĐIỂM LÝ LUẬN VỂ CHỦ NGHĨA XÃ HỘI VÀ CON ĐƯỜNG ĐI LÊN CHỦ NGHĨA XÃ HỘI Ở VIỆT NAM QUA 30 NĂM ĐỐI MỚI</vt:lpstr>
      <vt:lpstr>PowerPoint Presentation</vt:lpstr>
      <vt:lpstr>Những vấn đề lý luận đặt ra cần tiếp tục nghiên cứu, làm rõ</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ĐẢNG LÃNH ĐẠO  CÔNG CUỘC ĐỔI MỚI (1986 ĐẾN NAY)</dc:title>
  <dc:creator>PC-XDD-03</dc:creator>
  <cp:lastModifiedBy>Hieu Kim</cp:lastModifiedBy>
  <cp:revision>83</cp:revision>
  <dcterms:created xsi:type="dcterms:W3CDTF">2013-10-18T01:34:19Z</dcterms:created>
  <dcterms:modified xsi:type="dcterms:W3CDTF">2017-06-14T14:49:04Z</dcterms:modified>
</cp:coreProperties>
</file>